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70" r:id="rId15"/>
    <p:sldId id="268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59A7-B928-44E2-936E-73AD98246EEB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792D-F452-41A3-8601-9D065E9486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59A7-B928-44E2-936E-73AD98246EEB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792D-F452-41A3-8601-9D065E948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59A7-B928-44E2-936E-73AD98246EEB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792D-F452-41A3-8601-9D065E948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59A7-B928-44E2-936E-73AD98246EEB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792D-F452-41A3-8601-9D065E948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59A7-B928-44E2-936E-73AD98246EEB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4D1792D-F452-41A3-8601-9D065E948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59A7-B928-44E2-936E-73AD98246EEB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792D-F452-41A3-8601-9D065E948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59A7-B928-44E2-936E-73AD98246EEB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792D-F452-41A3-8601-9D065E948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59A7-B928-44E2-936E-73AD98246EEB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792D-F452-41A3-8601-9D065E948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59A7-B928-44E2-936E-73AD98246EEB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792D-F452-41A3-8601-9D065E948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59A7-B928-44E2-936E-73AD98246EEB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792D-F452-41A3-8601-9D065E948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59A7-B928-44E2-936E-73AD98246EEB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792D-F452-41A3-8601-9D065E948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64F59A7-B928-44E2-936E-73AD98246EEB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4D1792D-F452-41A3-8601-9D065E948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 spd="med">
    <p:pull dir="d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57166"/>
            <a:ext cx="8229600" cy="4071966"/>
          </a:xfrm>
        </p:spPr>
        <p:txBody>
          <a:bodyPr>
            <a:normAutofit/>
          </a:bodyPr>
          <a:lstStyle/>
          <a:p>
            <a:r>
              <a:rPr lang="ru-RU" dirty="0" smtClean="0"/>
              <a:t>«Я    знак</a:t>
            </a:r>
            <a:br>
              <a:rPr lang="ru-RU" dirty="0" smtClean="0"/>
            </a:br>
            <a:r>
              <a:rPr lang="ru-RU" dirty="0" smtClean="0"/>
              <a:t> бессмертия себе</a:t>
            </a:r>
            <a:br>
              <a:rPr lang="ru-RU" dirty="0" smtClean="0"/>
            </a:br>
            <a:r>
              <a:rPr lang="ru-RU" dirty="0" smtClean="0"/>
              <a:t>воздвигнул</a:t>
            </a:r>
            <a:r>
              <a:rPr lang="ru-RU" dirty="0" smtClean="0"/>
              <a:t>…»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29322" y="3286124"/>
            <a:ext cx="2557458" cy="1357322"/>
          </a:xfrm>
        </p:spPr>
        <p:txBody>
          <a:bodyPr>
            <a:normAutofit/>
          </a:bodyPr>
          <a:lstStyle/>
          <a:p>
            <a:endParaRPr lang="ru-RU" dirty="0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52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Куда бежать от сплетен и доносов!</a:t>
            </a:r>
          </a:p>
          <a:p>
            <a:pPr>
              <a:buNone/>
            </a:pPr>
            <a:r>
              <a:rPr lang="ru-RU" dirty="0" smtClean="0"/>
              <a:t>В просторных залах смрадно, как в аду!</a:t>
            </a:r>
          </a:p>
          <a:p>
            <a:pPr>
              <a:buNone/>
            </a:pPr>
            <a:r>
              <a:rPr lang="ru-RU" dirty="0" smtClean="0"/>
              <a:t>И вот опять Михайло Ломоносов</a:t>
            </a:r>
          </a:p>
          <a:p>
            <a:pPr>
              <a:buNone/>
            </a:pPr>
            <a:r>
              <a:rPr lang="ru-RU" dirty="0" smtClean="0"/>
              <a:t>Шумит в академическом саду…</a:t>
            </a:r>
          </a:p>
          <a:p>
            <a:pPr>
              <a:buNone/>
            </a:pPr>
            <a:r>
              <a:rPr lang="ru-RU" dirty="0" smtClean="0"/>
              <a:t>В него вошел, достойный славы Россов,</a:t>
            </a:r>
          </a:p>
          <a:p>
            <a:pPr>
              <a:buNone/>
            </a:pPr>
            <a:r>
              <a:rPr lang="ru-RU" dirty="0" smtClean="0"/>
              <a:t>Как беломорский ветер молодой,</a:t>
            </a:r>
          </a:p>
          <a:p>
            <a:pPr>
              <a:buNone/>
            </a:pPr>
            <a:r>
              <a:rPr lang="ru-RU" dirty="0" smtClean="0"/>
              <a:t>Крестьянский сын Михайло Ломоносов,</a:t>
            </a:r>
          </a:p>
          <a:p>
            <a:pPr>
              <a:buNone/>
            </a:pPr>
            <a:r>
              <a:rPr lang="ru-RU" dirty="0" smtClean="0"/>
              <a:t>Родившийся под северной звездой.</a:t>
            </a:r>
            <a:endParaRPr lang="ru-RU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				</a:t>
            </a:r>
            <a:r>
              <a:rPr lang="ru-RU" sz="2000" dirty="0" smtClean="0"/>
              <a:t>Н.И. </a:t>
            </a:r>
            <a:r>
              <a:rPr lang="ru-RU" sz="2000" dirty="0" err="1" smtClean="0"/>
              <a:t>Рыленков</a:t>
            </a:r>
            <a:r>
              <a:rPr lang="ru-RU" sz="2000" dirty="0" smtClean="0"/>
              <a:t>. </a:t>
            </a:r>
            <a:r>
              <a:rPr lang="ru-RU" sz="2400" dirty="0" smtClean="0"/>
              <a:t>«Ломоносов».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5"/>
            <a:endParaRPr lang="ru-RU" dirty="0" smtClean="0"/>
          </a:p>
          <a:p>
            <a:pPr lvl="5"/>
            <a:endParaRPr lang="ru-RU" dirty="0" smtClean="0"/>
          </a:p>
          <a:p>
            <a:pPr lvl="5">
              <a:buNone/>
            </a:pPr>
            <a:r>
              <a:rPr lang="ru-RU" sz="6000" dirty="0" smtClean="0"/>
              <a:t>Конкурс знатоков</a:t>
            </a:r>
            <a:endParaRPr lang="ru-RU" sz="6000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23566"/>
          </a:xfrm>
        </p:spPr>
        <p:txBody>
          <a:bodyPr/>
          <a:lstStyle/>
          <a:p>
            <a:pPr>
              <a:buNone/>
            </a:pPr>
            <a:endParaRPr lang="ru-RU" sz="3600" dirty="0" smtClean="0">
              <a:latin typeface="Constantia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Constantia" pitchFamily="18" charset="0"/>
              </a:rPr>
              <a:t>   </a:t>
            </a:r>
            <a:r>
              <a:rPr lang="ru-RU" sz="3600" dirty="0" smtClean="0"/>
              <a:t>А.С.Пушкин сказал об этом ученом: «Ломоносов был великий человек… Он создал первый университет. </a:t>
            </a:r>
            <a:r>
              <a:rPr lang="ru-RU" sz="3600" dirty="0" smtClean="0"/>
              <a:t>Он, </a:t>
            </a:r>
            <a:r>
              <a:rPr lang="ru-RU" sz="3600" dirty="0" smtClean="0"/>
              <a:t>лучше сказать, сам был первым нашим университетом».</a:t>
            </a:r>
            <a:endParaRPr lang="ru-RU" sz="3600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6072230" cy="868346"/>
          </a:xfrm>
        </p:spPr>
        <p:txBody>
          <a:bodyPr>
            <a:normAutofit fontScale="90000"/>
          </a:bodyPr>
          <a:lstStyle/>
          <a:p>
            <a:r>
              <a:rPr lang="ru-RU" sz="3200" b="0" i="1" dirty="0" smtClean="0"/>
              <a:t>М.В. Ломоносов. «Полтавская баталия». Мозаика (фрагмент).</a:t>
            </a:r>
            <a:endParaRPr lang="ru-RU" sz="3200" b="0" i="1" dirty="0"/>
          </a:p>
        </p:txBody>
      </p:sp>
      <p:pic>
        <p:nvPicPr>
          <p:cNvPr id="4" name="Содержимое 3" descr="М.В.Ломоносов неизвестный художник 18 века 0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357298"/>
            <a:ext cx="7143800" cy="5072098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1714488"/>
            <a:ext cx="3043230" cy="4214842"/>
          </a:xfrm>
        </p:spPr>
        <p:txBody>
          <a:bodyPr>
            <a:normAutofit/>
          </a:bodyPr>
          <a:lstStyle/>
          <a:p>
            <a:r>
              <a:rPr lang="ru-RU" sz="3200" b="0" i="1" dirty="0" smtClean="0"/>
              <a:t>Портрет М.В. Ломоносова. Неизвестный художник.</a:t>
            </a:r>
            <a:br>
              <a:rPr lang="ru-RU" sz="3200" b="0" i="1" dirty="0" smtClean="0"/>
            </a:br>
            <a:r>
              <a:rPr lang="ru-RU" sz="3200" b="0" i="1" dirty="0" smtClean="0"/>
              <a:t> 18 век. </a:t>
            </a:r>
            <a:endParaRPr lang="ru-RU" sz="3200" b="0" i="1" dirty="0"/>
          </a:p>
        </p:txBody>
      </p:sp>
      <p:pic>
        <p:nvPicPr>
          <p:cNvPr id="4" name="Содержимое 3" descr="М.В.Ломоносов неизвестный художник 18 ве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428604"/>
            <a:ext cx="4500595" cy="6215106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>
            <a:normAutofit fontScale="77500" lnSpcReduction="20000"/>
          </a:bodyPr>
          <a:lstStyle/>
          <a:p>
            <a:pPr lvl="4">
              <a:buNone/>
            </a:pPr>
            <a:r>
              <a:rPr lang="ru-RU" dirty="0" smtClean="0">
                <a:latin typeface="Calibri" pitchFamily="34" charset="0"/>
              </a:rPr>
              <a:t>		</a:t>
            </a:r>
            <a:r>
              <a:rPr lang="ru-RU" sz="3300" b="1" i="1" dirty="0" smtClean="0">
                <a:solidFill>
                  <a:srgbClr val="FFC000"/>
                </a:solidFill>
                <a:latin typeface="Calibri" pitchFamily="34" charset="0"/>
              </a:rPr>
              <a:t>Я знак бессмертия себе воздвигнул...</a:t>
            </a:r>
          </a:p>
          <a:p>
            <a:pPr lvl="4">
              <a:buNone/>
            </a:pPr>
            <a:endParaRPr lang="ru-RU" dirty="0" smtClean="0">
              <a:latin typeface="Calibri" pitchFamily="34" charset="0"/>
            </a:endParaRPr>
          </a:p>
          <a:p>
            <a:pPr lvl="4">
              <a:buNone/>
            </a:pPr>
            <a:r>
              <a:rPr lang="ru-RU" sz="2600" dirty="0" smtClean="0">
                <a:latin typeface="Calibri" pitchFamily="34" charset="0"/>
              </a:rPr>
              <a:t>Я знак бессмертия себе воздвигнул</a:t>
            </a:r>
          </a:p>
          <a:p>
            <a:pPr lvl="4">
              <a:buNone/>
            </a:pPr>
            <a:r>
              <a:rPr lang="ru-RU" sz="2600" dirty="0" smtClean="0">
                <a:latin typeface="Calibri" pitchFamily="34" charset="0"/>
              </a:rPr>
              <a:t>Превыше пирамид и крепче меди,</a:t>
            </a:r>
          </a:p>
          <a:p>
            <a:pPr lvl="4">
              <a:buNone/>
            </a:pPr>
            <a:r>
              <a:rPr lang="ru-RU" sz="2600" dirty="0" smtClean="0">
                <a:latin typeface="Calibri" pitchFamily="34" charset="0"/>
              </a:rPr>
              <a:t>Что бурный Аквилон </a:t>
            </a:r>
            <a:r>
              <a:rPr lang="ru-RU" sz="2600" dirty="0" err="1" smtClean="0">
                <a:latin typeface="Calibri" pitchFamily="34" charset="0"/>
              </a:rPr>
              <a:t>сотреть</a:t>
            </a:r>
            <a:r>
              <a:rPr lang="ru-RU" sz="2600" dirty="0" smtClean="0">
                <a:latin typeface="Calibri" pitchFamily="34" charset="0"/>
              </a:rPr>
              <a:t> не может,</a:t>
            </a:r>
          </a:p>
          <a:p>
            <a:pPr lvl="4">
              <a:buNone/>
            </a:pPr>
            <a:r>
              <a:rPr lang="ru-RU" sz="2600" dirty="0" smtClean="0">
                <a:latin typeface="Calibri" pitchFamily="34" charset="0"/>
              </a:rPr>
              <a:t>Ни множество веков, ни едка древность.</a:t>
            </a:r>
          </a:p>
          <a:p>
            <a:pPr lvl="4">
              <a:buNone/>
            </a:pPr>
            <a:r>
              <a:rPr lang="ru-RU" sz="2600" dirty="0" smtClean="0">
                <a:latin typeface="Calibri" pitchFamily="34" charset="0"/>
              </a:rPr>
              <a:t>Не вовсе я умру; но смерть оставит</a:t>
            </a:r>
          </a:p>
          <a:p>
            <a:pPr lvl="4">
              <a:buNone/>
            </a:pPr>
            <a:r>
              <a:rPr lang="ru-RU" sz="2600" dirty="0" err="1" smtClean="0">
                <a:latin typeface="Calibri" pitchFamily="34" charset="0"/>
              </a:rPr>
              <a:t>Велику</a:t>
            </a:r>
            <a:r>
              <a:rPr lang="ru-RU" sz="2600" dirty="0" smtClean="0">
                <a:latin typeface="Calibri" pitchFamily="34" charset="0"/>
              </a:rPr>
              <a:t> часть мою, как жизнь </a:t>
            </a:r>
            <a:r>
              <a:rPr lang="ru-RU" sz="2600" dirty="0" err="1" smtClean="0">
                <a:latin typeface="Calibri" pitchFamily="34" charset="0"/>
              </a:rPr>
              <a:t>скончаю</a:t>
            </a:r>
            <a:r>
              <a:rPr lang="ru-RU" sz="2600" dirty="0" smtClean="0">
                <a:latin typeface="Calibri" pitchFamily="34" charset="0"/>
              </a:rPr>
              <a:t>.</a:t>
            </a:r>
          </a:p>
          <a:p>
            <a:pPr lvl="4">
              <a:buNone/>
            </a:pPr>
            <a:r>
              <a:rPr lang="ru-RU" sz="2600" dirty="0" smtClean="0">
                <a:latin typeface="Calibri" pitchFamily="34" charset="0"/>
              </a:rPr>
              <a:t>Я буду возрастать повсюду славой,</a:t>
            </a:r>
          </a:p>
          <a:p>
            <a:pPr lvl="4">
              <a:buNone/>
            </a:pPr>
            <a:r>
              <a:rPr lang="ru-RU" sz="2600" dirty="0" smtClean="0">
                <a:latin typeface="Calibri" pitchFamily="34" charset="0"/>
              </a:rPr>
              <a:t>Пока великий Рим владеет светом.</a:t>
            </a:r>
          </a:p>
          <a:p>
            <a:pPr lvl="4">
              <a:buNone/>
            </a:pPr>
            <a:r>
              <a:rPr lang="ru-RU" sz="2600" dirty="0" smtClean="0">
                <a:latin typeface="Calibri" pitchFamily="34" charset="0"/>
              </a:rPr>
              <a:t>Где быстрыми шумит струями </a:t>
            </a:r>
            <a:r>
              <a:rPr lang="ru-RU" sz="2600" dirty="0" err="1" smtClean="0">
                <a:latin typeface="Calibri" pitchFamily="34" charset="0"/>
              </a:rPr>
              <a:t>Авфид</a:t>
            </a:r>
            <a:r>
              <a:rPr lang="ru-RU" sz="2600" dirty="0" smtClean="0">
                <a:latin typeface="Calibri" pitchFamily="34" charset="0"/>
              </a:rPr>
              <a:t>,</a:t>
            </a:r>
          </a:p>
          <a:p>
            <a:pPr lvl="4">
              <a:buNone/>
            </a:pPr>
            <a:r>
              <a:rPr lang="ru-RU" sz="2600" dirty="0" smtClean="0">
                <a:latin typeface="Calibri" pitchFamily="34" charset="0"/>
              </a:rPr>
              <a:t>Где </a:t>
            </a:r>
            <a:r>
              <a:rPr lang="ru-RU" sz="2600" dirty="0" err="1" smtClean="0">
                <a:latin typeface="Calibri" pitchFamily="34" charset="0"/>
              </a:rPr>
              <a:t>Давнус</a:t>
            </a:r>
            <a:r>
              <a:rPr lang="ru-RU" sz="2600" dirty="0" smtClean="0">
                <a:latin typeface="Calibri" pitchFamily="34" charset="0"/>
              </a:rPr>
              <a:t> царствовал в простом народе,</a:t>
            </a:r>
          </a:p>
          <a:p>
            <a:pPr lvl="4">
              <a:buNone/>
            </a:pPr>
            <a:r>
              <a:rPr lang="ru-RU" sz="2600" dirty="0" smtClean="0">
                <a:latin typeface="Calibri" pitchFamily="34" charset="0"/>
              </a:rPr>
              <a:t>Отечество  мое молчать не будет,</a:t>
            </a:r>
          </a:p>
          <a:p>
            <a:pPr lvl="4">
              <a:buNone/>
            </a:pPr>
            <a:r>
              <a:rPr lang="ru-RU" sz="2600" dirty="0" smtClean="0">
                <a:latin typeface="Calibri" pitchFamily="34" charset="0"/>
              </a:rPr>
              <a:t>Что мне </a:t>
            </a:r>
            <a:r>
              <a:rPr lang="ru-RU" sz="2600" dirty="0" err="1" smtClean="0">
                <a:latin typeface="Calibri" pitchFamily="34" charset="0"/>
              </a:rPr>
              <a:t>беззнатный</a:t>
            </a:r>
            <a:r>
              <a:rPr lang="ru-RU" sz="2600" dirty="0" smtClean="0">
                <a:latin typeface="Calibri" pitchFamily="34" charset="0"/>
              </a:rPr>
              <a:t> род </a:t>
            </a:r>
            <a:r>
              <a:rPr lang="ru-RU" sz="2600" dirty="0" err="1" smtClean="0">
                <a:latin typeface="Calibri" pitchFamily="34" charset="0"/>
              </a:rPr>
              <a:t>препятством</a:t>
            </a:r>
            <a:r>
              <a:rPr lang="ru-RU" sz="2600" dirty="0" smtClean="0">
                <a:latin typeface="Calibri" pitchFamily="34" charset="0"/>
              </a:rPr>
              <a:t> был,</a:t>
            </a:r>
          </a:p>
          <a:p>
            <a:pPr lvl="4">
              <a:buNone/>
            </a:pPr>
            <a:r>
              <a:rPr lang="ru-RU" sz="2600" dirty="0" smtClean="0">
                <a:latin typeface="Calibri" pitchFamily="34" charset="0"/>
              </a:rPr>
              <a:t>Чтоб </a:t>
            </a:r>
            <a:r>
              <a:rPr lang="ru-RU" sz="2600" dirty="0" err="1" smtClean="0">
                <a:latin typeface="Calibri" pitchFamily="34" charset="0"/>
              </a:rPr>
              <a:t>внесть</a:t>
            </a:r>
            <a:r>
              <a:rPr lang="ru-RU" sz="2600" dirty="0" smtClean="0">
                <a:latin typeface="Calibri" pitchFamily="34" charset="0"/>
              </a:rPr>
              <a:t> в Италию стихи </a:t>
            </a:r>
            <a:r>
              <a:rPr lang="ru-RU" sz="2600" dirty="0" err="1" smtClean="0">
                <a:latin typeface="Calibri" pitchFamily="34" charset="0"/>
              </a:rPr>
              <a:t>эольски</a:t>
            </a:r>
            <a:endParaRPr lang="ru-RU" sz="2600" dirty="0" smtClean="0">
              <a:latin typeface="Calibri" pitchFamily="34" charset="0"/>
            </a:endParaRPr>
          </a:p>
          <a:p>
            <a:pPr lvl="4">
              <a:buNone/>
            </a:pPr>
            <a:r>
              <a:rPr lang="ru-RU" sz="2600" dirty="0" smtClean="0">
                <a:latin typeface="Calibri" pitchFamily="34" charset="0"/>
              </a:rPr>
              <a:t>И первому звенеть </a:t>
            </a:r>
            <a:r>
              <a:rPr lang="ru-RU" sz="2600" dirty="0" err="1" smtClean="0">
                <a:latin typeface="Calibri" pitchFamily="34" charset="0"/>
              </a:rPr>
              <a:t>Альцейской</a:t>
            </a:r>
            <a:r>
              <a:rPr lang="ru-RU" sz="2600" dirty="0" smtClean="0">
                <a:latin typeface="Calibri" pitchFamily="34" charset="0"/>
              </a:rPr>
              <a:t> лирой.</a:t>
            </a:r>
          </a:p>
          <a:p>
            <a:pPr lvl="4">
              <a:buNone/>
            </a:pPr>
            <a:r>
              <a:rPr lang="ru-RU" sz="2600" dirty="0" err="1" smtClean="0">
                <a:latin typeface="Calibri" pitchFamily="34" charset="0"/>
              </a:rPr>
              <a:t>Взгордися</a:t>
            </a:r>
            <a:r>
              <a:rPr lang="ru-RU" sz="2600" dirty="0" smtClean="0">
                <a:latin typeface="Calibri" pitchFamily="34" charset="0"/>
              </a:rPr>
              <a:t> праведной заслугой, муза,</a:t>
            </a:r>
          </a:p>
          <a:p>
            <a:pPr lvl="4">
              <a:buNone/>
            </a:pPr>
            <a:r>
              <a:rPr lang="ru-RU" sz="2600" dirty="0" smtClean="0">
                <a:latin typeface="Calibri" pitchFamily="34" charset="0"/>
              </a:rPr>
              <a:t>И увенчай главу дельфийским лавром. </a:t>
            </a:r>
          </a:p>
          <a:p>
            <a:pPr lvl="4"/>
            <a:endParaRPr lang="ru-RU" dirty="0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lvl="8">
              <a:buNone/>
            </a:pPr>
            <a:r>
              <a:rPr lang="ru-RU" sz="4800" dirty="0" smtClean="0"/>
              <a:t>Спасибо  </a:t>
            </a:r>
          </a:p>
          <a:p>
            <a:pPr lvl="8">
              <a:buNone/>
            </a:pPr>
            <a:r>
              <a:rPr lang="ru-RU" sz="4800" dirty="0" smtClean="0"/>
              <a:t> за   внимание!</a:t>
            </a:r>
            <a:endParaRPr lang="ru-RU" sz="4800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072098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«Любой век, любая эпоха нашей народной жизни всегда приукрашена чьей – либо яркой жизнью, деяниями особо славными. Многие звезды украшали русское небо 18 – го столетия. Звездою первой величины явилась слава </a:t>
            </a:r>
            <a:r>
              <a:rPr lang="ru-RU" dirty="0" err="1" smtClean="0"/>
              <a:t>Михайла</a:t>
            </a:r>
            <a:r>
              <a:rPr lang="ru-RU" dirty="0" smtClean="0"/>
              <a:t> Ломоносова».</a:t>
            </a:r>
          </a:p>
          <a:p>
            <a:pPr lvl="8"/>
            <a:r>
              <a:rPr lang="ru-RU" dirty="0" smtClean="0"/>
              <a:t>Борис Шергин «Изящные мастера».</a:t>
            </a:r>
            <a:endParaRPr lang="ru-RU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1714488"/>
            <a:ext cx="3043230" cy="4214842"/>
          </a:xfrm>
        </p:spPr>
        <p:txBody>
          <a:bodyPr>
            <a:normAutofit/>
          </a:bodyPr>
          <a:lstStyle/>
          <a:p>
            <a:r>
              <a:rPr lang="ru-RU" sz="3200" b="0" i="1" dirty="0" smtClean="0"/>
              <a:t>Портрет М.В. Ломоносова. Неизвестный художник.</a:t>
            </a:r>
            <a:br>
              <a:rPr lang="ru-RU" sz="3200" b="0" i="1" dirty="0" smtClean="0"/>
            </a:br>
            <a:r>
              <a:rPr lang="ru-RU" sz="3200" b="0" i="1" dirty="0" smtClean="0"/>
              <a:t> 18 век. </a:t>
            </a:r>
            <a:endParaRPr lang="ru-RU" sz="3200" b="0" i="1" dirty="0"/>
          </a:p>
        </p:txBody>
      </p:sp>
      <p:pic>
        <p:nvPicPr>
          <p:cNvPr id="4" name="Содержимое 3" descr="М.В.Ломоносов неизвестный художник 18 ве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428604"/>
            <a:ext cx="4500595" cy="6215106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857760"/>
            <a:ext cx="7543824" cy="1643074"/>
          </a:xfrm>
        </p:spPr>
        <p:txBody>
          <a:bodyPr>
            <a:normAutofit/>
          </a:bodyPr>
          <a:lstStyle/>
          <a:p>
            <a:r>
              <a:rPr lang="ru-RU" sz="2800" i="1" dirty="0" smtClean="0"/>
              <a:t>Деревня, в которой родился М.В.Ломоносов. По рисунку 19 века</a:t>
            </a:r>
            <a:endParaRPr lang="ru-RU" sz="2800" i="1" dirty="0"/>
          </a:p>
        </p:txBody>
      </p:sp>
      <p:pic>
        <p:nvPicPr>
          <p:cNvPr id="4" name="Содержимое 3" descr="М.В.Ломоносов неизвестный художник 18 века 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14290"/>
            <a:ext cx="8429684" cy="4214842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2857496"/>
            <a:ext cx="2971792" cy="3643338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/>
              <a:t>«Юный Ломоносов на пути в Москву». Художник</a:t>
            </a:r>
            <a:br>
              <a:rPr lang="ru-RU" sz="3200" i="1" dirty="0" smtClean="0"/>
            </a:br>
            <a:r>
              <a:rPr lang="ru-RU" sz="3200" i="1" dirty="0" smtClean="0"/>
              <a:t> Н.И. Кисляков. 1948  </a:t>
            </a:r>
            <a:endParaRPr lang="ru-RU" sz="3200" i="1" dirty="0"/>
          </a:p>
        </p:txBody>
      </p:sp>
      <p:pic>
        <p:nvPicPr>
          <p:cNvPr id="4" name="Содержимое 3" descr="М.В.Ломоносов неизвестный художник 18 века 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285729"/>
            <a:ext cx="4772052" cy="6357982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928802"/>
            <a:ext cx="4186238" cy="4511684"/>
          </a:xfrm>
        </p:spPr>
        <p:txBody>
          <a:bodyPr>
            <a:normAutofit/>
          </a:bodyPr>
          <a:lstStyle/>
          <a:p>
            <a:r>
              <a:rPr lang="ru-RU" sz="2400" b="0" dirty="0" smtClean="0"/>
              <a:t>Здание церкви бывшей </a:t>
            </a:r>
            <a:r>
              <a:rPr lang="ru-RU" sz="2400" b="0" dirty="0" err="1" smtClean="0"/>
              <a:t>Славяно</a:t>
            </a:r>
            <a:r>
              <a:rPr lang="ru-RU" sz="2400" b="0" dirty="0" smtClean="0"/>
              <a:t> – </a:t>
            </a:r>
            <a:r>
              <a:rPr lang="ru-RU" sz="2400" b="0" dirty="0" err="1" smtClean="0"/>
              <a:t>греко</a:t>
            </a:r>
            <a:r>
              <a:rPr lang="ru-RU" sz="2400" b="0" dirty="0" smtClean="0"/>
              <a:t> – латинской академии</a:t>
            </a:r>
            <a:br>
              <a:rPr lang="ru-RU" sz="2400" b="0" dirty="0" smtClean="0"/>
            </a:br>
            <a:r>
              <a:rPr lang="ru-RU" sz="2400" b="0" dirty="0" smtClean="0"/>
              <a:t>(Спасские школы)</a:t>
            </a:r>
            <a:endParaRPr lang="ru-RU" sz="2400" b="0" dirty="0"/>
          </a:p>
        </p:txBody>
      </p:sp>
      <p:pic>
        <p:nvPicPr>
          <p:cNvPr id="4" name="Содержимое 3" descr="М.В.Ломоносов неизвестный художник 18 века 0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857232"/>
            <a:ext cx="3286148" cy="5572164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500042"/>
            <a:ext cx="4143404" cy="600079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i="1" dirty="0" smtClean="0"/>
              <a:t>Это  было тяжелое время для Ломоносова. Впоследствии он вспоминал: «…Несказанная бедность: имел один алтын в день жалованья, нельзя было иметь на пропитание в день больше как на денежку хлеба и на денежку квасу, </a:t>
            </a:r>
            <a:r>
              <a:rPr lang="ru-RU" sz="2400" i="1" dirty="0" err="1" smtClean="0"/>
              <a:t>протчее</a:t>
            </a:r>
            <a:r>
              <a:rPr lang="ru-RU" sz="2400" i="1" dirty="0" smtClean="0"/>
              <a:t> на бумагу, на обувь и другие нужды. Таким образом жил я пять лет, и наук не оставил». (Из письма Ломоносова  Шувалову в 1753г.)</a:t>
            </a:r>
            <a:endParaRPr lang="ru-RU" sz="2400" i="1" dirty="0"/>
          </a:p>
        </p:txBody>
      </p:sp>
      <p:pic>
        <p:nvPicPr>
          <p:cNvPr id="4" name="Содержимое 3" descr="М.В.Ломоносов неизвестный художник 18 века 0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500042"/>
            <a:ext cx="4143404" cy="6143668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Квадрат</a:t>
            </a:r>
          </a:p>
          <a:p>
            <a:pPr>
              <a:buNone/>
            </a:pPr>
            <a:r>
              <a:rPr lang="ru-RU" dirty="0" smtClean="0"/>
              <a:t>                       Синус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Диаметр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Горизонтальный</a:t>
            </a:r>
          </a:p>
          <a:p>
            <a:pPr>
              <a:buNone/>
            </a:pPr>
            <a:r>
              <a:rPr lang="ru-RU" dirty="0" smtClean="0"/>
              <a:t>                           </a:t>
            </a:r>
            <a:r>
              <a:rPr lang="ru-RU" dirty="0" smtClean="0"/>
              <a:t>Кислота</a:t>
            </a:r>
          </a:p>
          <a:p>
            <a:pPr>
              <a:buNone/>
            </a:pPr>
            <a:r>
              <a:rPr lang="ru-RU" dirty="0" smtClean="0"/>
              <a:t>                                             Предложный </a:t>
            </a:r>
            <a:r>
              <a:rPr lang="ru-RU" dirty="0" smtClean="0"/>
              <a:t>падеж</a:t>
            </a:r>
          </a:p>
          <a:p>
            <a:pPr>
              <a:buNone/>
            </a:pPr>
            <a:r>
              <a:rPr lang="ru-RU" dirty="0" smtClean="0"/>
              <a:t>            Градусник</a:t>
            </a:r>
            <a:endParaRPr lang="ru-RU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«…Друг, я вижу, что должен умереть. Жалею </a:t>
            </a:r>
          </a:p>
          <a:p>
            <a:pPr>
              <a:buNone/>
            </a:pPr>
            <a:r>
              <a:rPr lang="ru-RU" dirty="0" smtClean="0"/>
              <a:t>только о том, что не мог я совершить всего того, </a:t>
            </a:r>
          </a:p>
          <a:p>
            <a:pPr>
              <a:buNone/>
            </a:pPr>
            <a:r>
              <a:rPr lang="ru-RU" dirty="0" smtClean="0"/>
              <a:t>что предпринял я для пользы Отечества…»</a:t>
            </a:r>
            <a:endParaRPr lang="ru-RU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</TotalTime>
  <Words>304</Words>
  <Application>Microsoft Office PowerPoint</Application>
  <PresentationFormat>Экран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«Я    знак  бессмертия себе воздвигнул…»</vt:lpstr>
      <vt:lpstr>Слайд 2</vt:lpstr>
      <vt:lpstr>Портрет М.В. Ломоносова. Неизвестный художник.  18 век. </vt:lpstr>
      <vt:lpstr>Деревня, в которой родился М.В.Ломоносов. По рисунку 19 века</vt:lpstr>
      <vt:lpstr>«Юный Ломоносов на пути в Москву». Художник  Н.И. Кисляков. 1948  </vt:lpstr>
      <vt:lpstr>Здание церкви бывшей Славяно – греко – латинской академии (Спасские школы)</vt:lpstr>
      <vt:lpstr>Это  было тяжелое время для Ломоносова. Впоследствии он вспоминал: «…Несказанная бедность: имел один алтын в день жалованья, нельзя было иметь на пропитание в день больше как на денежку хлеба и на денежку квасу, протчее на бумагу, на обувь и другие нужды. Таким образом жил я пять лет, и наук не оставил». (Из письма Ломоносова  Шувалову в 1753г.)</vt:lpstr>
      <vt:lpstr>Слайд 8</vt:lpstr>
      <vt:lpstr>Слайд 9</vt:lpstr>
      <vt:lpstr>Слайд 10</vt:lpstr>
      <vt:lpstr>Слайд 11</vt:lpstr>
      <vt:lpstr>Слайд 12</vt:lpstr>
      <vt:lpstr>М.В. Ломоносов. «Полтавская баталия». Мозаика (фрагмент).</vt:lpstr>
      <vt:lpstr>Портрет М.В. Ломоносова. Неизвестный художник.  18 век. </vt:lpstr>
      <vt:lpstr>Слайд 15</vt:lpstr>
      <vt:lpstr>Слайд 16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«Я знак бессмертия себе воздвигнул…»</dc:title>
  <dc:creator>1</dc:creator>
  <cp:lastModifiedBy>1</cp:lastModifiedBy>
  <cp:revision>43</cp:revision>
  <dcterms:created xsi:type="dcterms:W3CDTF">2009-11-12T16:42:56Z</dcterms:created>
  <dcterms:modified xsi:type="dcterms:W3CDTF">2009-12-06T21:14:41Z</dcterms:modified>
</cp:coreProperties>
</file>