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2376264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4800" i="1" dirty="0" smtClean="0">
                <a:latin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</a:rPr>
              <a:t>Система </a:t>
            </a:r>
            <a:r>
              <a:rPr lang="ru-RU" sz="4800" i="1" dirty="0">
                <a:latin typeface="Times New Roman" pitchFamily="18" charset="0"/>
              </a:rPr>
              <a:t>воспитательной работы в начальной школе</a:t>
            </a:r>
            <a:br>
              <a:rPr lang="ru-RU" sz="4800" i="1" dirty="0">
                <a:latin typeface="Times New Roman" pitchFamily="18" charset="0"/>
              </a:rPr>
            </a:br>
            <a:r>
              <a:rPr lang="en-US" sz="4800" i="1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501008"/>
            <a:ext cx="4824536" cy="1892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1"/>
                </a:solidFill>
              </a:rPr>
              <a:t>Воспитание - великое дело: им решается участь человека.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                        В.Г</a:t>
            </a:r>
            <a:r>
              <a:rPr lang="ru-RU" sz="2000" b="1" dirty="0">
                <a:solidFill>
                  <a:schemeClr val="accent1"/>
                </a:solidFill>
              </a:rPr>
              <a:t>. Белинский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5157192"/>
            <a:ext cx="354776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dirty="0" smtClean="0"/>
              <a:t>Подготовила Орленко О.В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.Краснодар</a:t>
            </a:r>
            <a:endParaRPr lang="ru-RU" dirty="0" smtClean="0"/>
          </a:p>
          <a:p>
            <a:r>
              <a:rPr lang="ru-RU" dirty="0" smtClean="0"/>
              <a:t>МБОУ лицей №64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10"/>
            <a:ext cx="3035830" cy="22768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59632" y="2220533"/>
            <a:ext cx="1558159" cy="33356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endParaRPr lang="ru-RU" sz="18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07" y="0"/>
            <a:ext cx="298972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</a:t>
            </a:r>
            <a:r>
              <a:rPr lang="en-US" sz="1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34"/>
            <a:ext cx="4071764" cy="3053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" y="2780928"/>
            <a:ext cx="4046821" cy="28422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860032" y="2579362"/>
            <a:ext cx="3173438" cy="47200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chemeClr val="accent1"/>
                </a:solidFill>
              </a:rPr>
              <a:t>    </a:t>
            </a:r>
            <a:r>
              <a:rPr lang="ru-RU" sz="2000" dirty="0" smtClean="0">
                <a:solidFill>
                  <a:schemeClr val="accent1"/>
                </a:solidFill>
              </a:rPr>
              <a:t>Театр Кукол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1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248472" cy="2813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499992" y="5436652"/>
            <a:ext cx="3960440" cy="51780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425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       </a:t>
            </a:r>
            <a:r>
              <a:rPr lang="ru-RU" sz="2700" dirty="0" smtClean="0">
                <a:solidFill>
                  <a:schemeClr val="accent1"/>
                </a:solidFill>
              </a:rPr>
              <a:t>Сафари-парк. </a:t>
            </a:r>
            <a:endParaRPr lang="ru-RU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" y="0"/>
            <a:ext cx="4172425" cy="405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56" y="0"/>
            <a:ext cx="4613877" cy="309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150275" cy="3112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4171656" y="2851125"/>
            <a:ext cx="194135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8194" y="6021288"/>
            <a:ext cx="377827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идет, блин да мед несет!!!..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2" y="4069438"/>
            <a:ext cx="4176464" cy="2802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82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560840" cy="1793167"/>
          </a:xfrm>
        </p:spPr>
        <p:txBody>
          <a:bodyPr>
            <a:normAutofit fontScale="90000"/>
          </a:bodyPr>
          <a:lstStyle/>
          <a:p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Исходя из цели воспитательной работы школы , анализа воспитательной работы за прошлые учебные года, учитывая психологические особенности учащихся, мною была взята и реализуется воспитательная программа класса 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28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 мире</a:t>
            </a:r>
            <a:r>
              <a:rPr lang="en-US" sz="28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28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добра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7776864" cy="2088232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>
                <a:solidFill>
                  <a:srgbClr val="C00000"/>
                </a:solidFill>
              </a:rPr>
              <a:t>Ключевыми понятиями ,характеризующими сущность воспитательной системы класса, являются:</a:t>
            </a:r>
          </a:p>
          <a:p>
            <a:r>
              <a:rPr lang="ru-RU" sz="5100" dirty="0"/>
              <a:t>        </a:t>
            </a:r>
            <a:endParaRPr lang="ru-RU" sz="5100" dirty="0" smtClean="0"/>
          </a:p>
          <a:p>
            <a:r>
              <a:rPr lang="ru-RU" sz="5100" dirty="0" smtClean="0">
                <a:solidFill>
                  <a:schemeClr val="tx2"/>
                </a:solidFill>
              </a:rPr>
              <a:t>«</a:t>
            </a:r>
            <a:r>
              <a:rPr lang="ru-RU" sz="5100" dirty="0">
                <a:solidFill>
                  <a:schemeClr val="tx2"/>
                </a:solidFill>
              </a:rPr>
              <a:t>индивидуальность»,   «</a:t>
            </a:r>
            <a:r>
              <a:rPr lang="ru-RU" sz="5100" dirty="0" smtClean="0">
                <a:solidFill>
                  <a:schemeClr val="tx2"/>
                </a:solidFill>
              </a:rPr>
              <a:t>самостоятельность»,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         «доброта», «дружба», «творчество», </a:t>
            </a:r>
          </a:p>
          <a:p>
            <a:r>
              <a:rPr lang="ru-RU" sz="5100" dirty="0" smtClean="0">
                <a:solidFill>
                  <a:schemeClr val="tx2"/>
                </a:solidFill>
              </a:rPr>
              <a:t> «</a:t>
            </a:r>
            <a:r>
              <a:rPr lang="ru-RU" sz="5100" dirty="0">
                <a:solidFill>
                  <a:schemeClr val="tx2"/>
                </a:solidFill>
              </a:rPr>
              <a:t>активность», «</a:t>
            </a:r>
            <a:r>
              <a:rPr lang="ru-RU" sz="5100" dirty="0" smtClean="0">
                <a:solidFill>
                  <a:schemeClr val="tx2"/>
                </a:solidFill>
              </a:rPr>
              <a:t>коллектив»</a:t>
            </a:r>
            <a:endParaRPr lang="ru-RU" sz="51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1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6984776" cy="3600400"/>
          </a:xfrm>
        </p:spPr>
        <p:txBody>
          <a:bodyPr>
            <a:normAutofit fontScale="90000"/>
          </a:bodyPr>
          <a:lstStyle/>
          <a:p>
            <a:pPr marL="0" indent="0"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Задачи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002060"/>
                </a:solidFill>
              </a:rPr>
              <a:t>Развитие </a:t>
            </a:r>
            <a:r>
              <a:rPr lang="ru-RU" sz="2000" dirty="0">
                <a:solidFill>
                  <a:srgbClr val="002060"/>
                </a:solidFill>
              </a:rPr>
              <a:t>умения общаться и сотрудничать.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002060"/>
                </a:solidFill>
              </a:rPr>
              <a:t>Создание </a:t>
            </a:r>
            <a:r>
              <a:rPr lang="ru-RU" sz="2000" dirty="0">
                <a:solidFill>
                  <a:srgbClr val="002060"/>
                </a:solidFill>
              </a:rPr>
              <a:t>условий для развития творческих и интеллектуальных способностей детей.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002060"/>
                </a:solidFill>
              </a:rPr>
              <a:t>Создание </a:t>
            </a:r>
            <a:r>
              <a:rPr lang="ru-RU" sz="2000" dirty="0">
                <a:solidFill>
                  <a:srgbClr val="002060"/>
                </a:solidFill>
              </a:rPr>
              <a:t>условий для поддержания стабильного здоровья обучающихся.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</a:rPr>
              <a:t>самостоятельности, расширение возможностей для развития трудовых, художественно-эстетических умений и навыков.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002060"/>
                </a:solidFill>
              </a:rPr>
              <a:t>Развитие </a:t>
            </a:r>
            <a:r>
              <a:rPr lang="ru-RU" sz="2000" dirty="0">
                <a:solidFill>
                  <a:srgbClr val="002060"/>
                </a:solidFill>
              </a:rPr>
              <a:t>эмоциональной и волевой сфер</a:t>
            </a:r>
            <a:r>
              <a:rPr lang="ru-RU" sz="2400" dirty="0">
                <a:solidFill>
                  <a:srgbClr val="FF0000"/>
                </a:solidFill>
              </a:rPr>
              <a:t>.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89515" cy="1041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Цель </a:t>
            </a:r>
            <a:r>
              <a:rPr lang="ru-RU" sz="2000" b="1" dirty="0">
                <a:solidFill>
                  <a:srgbClr val="FF0000"/>
                </a:solidFill>
              </a:rPr>
              <a:t>программы</a:t>
            </a:r>
            <a:r>
              <a:rPr lang="ru-RU" sz="2000" dirty="0"/>
              <a:t>: создание максимально благоприятных условий для раскрытия способностей каждой отдельной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59216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В основе программы  лежат следующие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776864" cy="3672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Принцип открытости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привлекательности будущего дела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деятельности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свободного участия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обратной </a:t>
            </a:r>
            <a:r>
              <a:rPr lang="ru-RU" dirty="0" smtClean="0"/>
              <a:t>связи</a:t>
            </a:r>
          </a:p>
          <a:p>
            <a:r>
              <a:rPr lang="ru-RU" dirty="0"/>
              <a:t>Принцип успешности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сотворчества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20253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671712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направления воспитательной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751832" cy="41879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Гражданско-патриотическое</a:t>
            </a:r>
          </a:p>
          <a:p>
            <a:r>
              <a:rPr lang="ru-RU" dirty="0"/>
              <a:t>Духовно-нравственное</a:t>
            </a:r>
          </a:p>
          <a:p>
            <a:r>
              <a:rPr lang="ru-RU" dirty="0"/>
              <a:t>Художественно-эстетическое</a:t>
            </a:r>
          </a:p>
          <a:p>
            <a:r>
              <a:rPr lang="ru-RU" dirty="0"/>
              <a:t>Спортивно-оздоровительное</a:t>
            </a:r>
          </a:p>
          <a:p>
            <a:r>
              <a:rPr lang="ru-RU" dirty="0"/>
              <a:t>Научно-познавательное</a:t>
            </a:r>
          </a:p>
          <a:p>
            <a:r>
              <a:rPr lang="ru-RU" dirty="0"/>
              <a:t>Трудовое и экологическое</a:t>
            </a:r>
          </a:p>
          <a:p>
            <a:r>
              <a:rPr lang="ru-RU" dirty="0"/>
              <a:t>Наша безопасность</a:t>
            </a:r>
          </a:p>
          <a:p>
            <a:r>
              <a:rPr lang="ru-RU" dirty="0"/>
              <a:t>Профилактическая работа</a:t>
            </a:r>
          </a:p>
          <a:p>
            <a:r>
              <a:rPr lang="ru-RU" dirty="0"/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547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1264" cy="1453912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    </a:t>
            </a:r>
            <a:r>
              <a:rPr lang="ru-RU" sz="2800" dirty="0" smtClean="0"/>
              <a:t>Критерии </a:t>
            </a:r>
            <a:r>
              <a:rPr lang="ru-RU" sz="2800" dirty="0"/>
              <a:t>эффективности </a:t>
            </a:r>
            <a:r>
              <a:rPr lang="en-US" sz="2800" dirty="0" smtClean="0"/>
              <a:t>  </a:t>
            </a:r>
            <a:r>
              <a:rPr lang="ru-RU" sz="2800" dirty="0" smtClean="0"/>
              <a:t>воспитательной </a:t>
            </a:r>
            <a:r>
              <a:rPr lang="ru-RU" sz="2800" dirty="0"/>
              <a:t>системы класса </a:t>
            </a:r>
            <a:r>
              <a:rPr lang="en-US" sz="2800" dirty="0" smtClean="0"/>
              <a:t> </a:t>
            </a:r>
            <a:r>
              <a:rPr lang="ru-RU" sz="2800" dirty="0" smtClean="0"/>
              <a:t>следующие</a:t>
            </a:r>
            <a:r>
              <a:rPr lang="ru-RU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136904" cy="36724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</a:t>
            </a:r>
            <a:r>
              <a:rPr lang="ru-RU" sz="2600" dirty="0"/>
              <a:t>сплоченность классного коллектива;</a:t>
            </a:r>
          </a:p>
          <a:p>
            <a:r>
              <a:rPr lang="ru-RU" sz="2600" dirty="0"/>
              <a:t>– развитость способностей учащихся;</a:t>
            </a:r>
          </a:p>
          <a:p>
            <a:r>
              <a:rPr lang="ru-RU" sz="2600" dirty="0"/>
              <a:t>– </a:t>
            </a:r>
            <a:r>
              <a:rPr lang="ru-RU" sz="2600" dirty="0" err="1" smtClean="0"/>
              <a:t>сформированность</a:t>
            </a:r>
            <a:r>
              <a:rPr lang="ru-RU" sz="2600" dirty="0" smtClean="0"/>
              <a:t> </a:t>
            </a:r>
            <a:r>
              <a:rPr lang="ru-RU" sz="2600" dirty="0"/>
              <a:t>культуры в целом;</a:t>
            </a:r>
          </a:p>
          <a:p>
            <a:r>
              <a:rPr lang="ru-RU" sz="2600" dirty="0"/>
              <a:t>– проявление индивидуальных особенностей ученика;</a:t>
            </a:r>
          </a:p>
          <a:p>
            <a:r>
              <a:rPr lang="ru-RU" sz="2600" dirty="0"/>
              <a:t>– совершенствование собственного здоровья;</a:t>
            </a:r>
          </a:p>
          <a:p>
            <a:r>
              <a:rPr lang="ru-RU" sz="2600" dirty="0"/>
              <a:t>– приобщение детей к общечеловеческим ценностям;</a:t>
            </a:r>
          </a:p>
          <a:p>
            <a:r>
              <a:rPr lang="ru-RU" sz="2600" dirty="0"/>
              <a:t>– социализация человека в обществе;</a:t>
            </a:r>
          </a:p>
          <a:p>
            <a:r>
              <a:rPr lang="ru-RU" sz="2600" dirty="0"/>
              <a:t>– повышение уровня воспитанности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1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мероприятий включает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4403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классные часы, </a:t>
            </a:r>
          </a:p>
          <a:p>
            <a:r>
              <a:rPr lang="ru-RU" dirty="0" smtClean="0"/>
              <a:t>игровые </a:t>
            </a:r>
            <a:r>
              <a:rPr lang="ru-RU" dirty="0"/>
              <a:t>тренинги, </a:t>
            </a:r>
            <a:endParaRPr lang="ru-RU" dirty="0" smtClean="0"/>
          </a:p>
          <a:p>
            <a:r>
              <a:rPr lang="ru-RU" dirty="0" smtClean="0"/>
              <a:t>внеклассные </a:t>
            </a:r>
            <a:r>
              <a:rPr lang="ru-RU" dirty="0"/>
              <a:t>мероприятия: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(праздники</a:t>
            </a:r>
            <a:r>
              <a:rPr lang="ru-RU" dirty="0"/>
              <a:t>, </a:t>
            </a:r>
            <a:r>
              <a:rPr lang="ru-RU" dirty="0" smtClean="0"/>
              <a:t>игры, экскурсии, конкурсы, коллективные творческие дела.)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мероприятия решают задачи воспитания и развития </a:t>
            </a:r>
            <a:r>
              <a:rPr lang="ru-RU" dirty="0" smtClean="0"/>
              <a:t>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59" y="620688"/>
            <a:ext cx="6853261" cy="1008112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altLang="ru-RU" dirty="0" smtClean="0"/>
              <a:t>    </a:t>
            </a:r>
            <a:r>
              <a:rPr lang="ru-RU" altLang="ru-RU" dirty="0"/>
              <a:t>Родители в жизни класса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653136"/>
            <a:ext cx="7488832" cy="1170456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</a:rPr>
              <a:t>ФОРМУЛА СЛОЖИВШИХСЯ </a:t>
            </a:r>
          </a:p>
          <a:p>
            <a:pPr algn="ctr"/>
            <a:r>
              <a:rPr lang="ru-RU" altLang="ru-RU" sz="2800" b="1" dirty="0">
                <a:solidFill>
                  <a:schemeClr val="bg2"/>
                </a:solidFill>
              </a:rPr>
              <a:t>ОТНОШЕНИЙ МЕЖДУ</a:t>
            </a:r>
          </a:p>
          <a:p>
            <a:pPr algn="ctr"/>
            <a:r>
              <a:rPr lang="ru-RU" altLang="ru-RU" sz="2800" b="1" dirty="0">
                <a:solidFill>
                  <a:schemeClr val="bg2"/>
                </a:solidFill>
              </a:rPr>
              <a:t> ВЗРОСЛЫМИ И ДЕТЬМИ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068960"/>
            <a:ext cx="18002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bg2"/>
                </a:solidFill>
              </a:rPr>
              <a:t>ДОВЕРИЕ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3109186"/>
            <a:ext cx="2592288" cy="914400"/>
          </a:xfrm>
          <a:prstGeom prst="roundRect">
            <a:avLst>
              <a:gd name="adj" fmla="val 28723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solidFill>
                  <a:schemeClr val="bg2"/>
                </a:solidFill>
              </a:rPr>
              <a:t>ДОБРОЖЕЛАТЕЛЬ</a:t>
            </a:r>
            <a:endParaRPr lang="ru-RU" altLang="ru-RU" dirty="0">
              <a:solidFill>
                <a:schemeClr val="bg2"/>
              </a:solidFill>
            </a:endParaRPr>
          </a:p>
          <a:p>
            <a:pPr algn="ctr"/>
            <a:r>
              <a:rPr lang="ru-RU" altLang="ru-RU" dirty="0">
                <a:solidFill>
                  <a:schemeClr val="bg2"/>
                </a:solidFill>
              </a:rPr>
              <a:t>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3014009"/>
            <a:ext cx="1788393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bg2"/>
                </a:solidFill>
              </a:rPr>
              <a:t>ДИАЛОГ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8598" y="319421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+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40926" y="3286543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+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09622" y="1700808"/>
            <a:ext cx="8075720" cy="86656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Сложившиеся отношения в классе можно выразить формулой </a:t>
            </a:r>
            <a:r>
              <a:rPr lang="ru-RU" altLang="ru-RU" b="1" dirty="0">
                <a:solidFill>
                  <a:srgbClr val="C00000"/>
                </a:solidFill>
              </a:rPr>
              <a:t>три «Д»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3265682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=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8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ru-RU" dirty="0" smtClean="0"/>
              <a:t>Мы солнечные дети ,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153400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   </a:t>
            </a:r>
            <a:r>
              <a:rPr lang="ru-RU" sz="3000" b="1" dirty="0" smtClean="0">
                <a:solidFill>
                  <a:schemeClr val="accent1"/>
                </a:solidFill>
              </a:rPr>
              <a:t>мы </a:t>
            </a:r>
            <a:r>
              <a:rPr lang="ru-RU" sz="3000" b="1" dirty="0">
                <a:solidFill>
                  <a:schemeClr val="accent1"/>
                </a:solidFill>
              </a:rPr>
              <a:t>лучше всех на </a:t>
            </a:r>
            <a:r>
              <a:rPr lang="ru-RU" sz="3000" b="1" dirty="0" smtClean="0">
                <a:solidFill>
                  <a:schemeClr val="accent1"/>
                </a:solidFill>
              </a:rPr>
              <a:t>свете!!!!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6624"/>
            <a:ext cx="6964140" cy="5181723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581128"/>
            <a:ext cx="1614849" cy="15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E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491</TotalTime>
  <Words>311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Система воспитательной работы в начальной школе  </vt:lpstr>
      <vt:lpstr>Исходя из цели воспитательной работы школы , анализа воспитательной работы за прошлые учебные года, учитывая психологические особенности учащихся, мною была взята и реализуется воспитательная программа класса                                «В мире  добра»</vt:lpstr>
      <vt:lpstr>Задачи:  *Развитие умения общаться и сотрудничать.  *Создание условий для развития творческих и интеллектуальных способностей детей.  *Создание условий для поддержания стабильного здоровья обучающихся.  *Формирование самостоятельности, расширение возможностей для развития трудовых, художественно-эстетических умений и навыков.  *Развитие эмоциональной и волевой сфер.       </vt:lpstr>
      <vt:lpstr>В основе программы  лежат следующие принципы:</vt:lpstr>
      <vt:lpstr>Основные направления воспитательной работы</vt:lpstr>
      <vt:lpstr>           Критерии эффективности   воспитательной системы класса  следующие:</vt:lpstr>
      <vt:lpstr>Система мероприятий включает </vt:lpstr>
      <vt:lpstr>    Родители в жизни класса </vt:lpstr>
      <vt:lpstr>                         Мы солнечные дети , </vt:lpstr>
      <vt:lpstr>Победители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44</cp:revision>
  <dcterms:modified xsi:type="dcterms:W3CDTF">2014-05-04T21:06:42Z</dcterms:modified>
</cp:coreProperties>
</file>