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6" r:id="rId5"/>
    <p:sldId id="259" r:id="rId6"/>
    <p:sldId id="272" r:id="rId7"/>
    <p:sldId id="274" r:id="rId8"/>
    <p:sldId id="275" r:id="rId9"/>
    <p:sldId id="265" r:id="rId10"/>
    <p:sldId id="268" r:id="rId11"/>
    <p:sldId id="276" r:id="rId12"/>
    <p:sldId id="270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23" autoAdjust="0"/>
    <p:restoredTop sz="94660"/>
  </p:normalViewPr>
  <p:slideViewPr>
    <p:cSldViewPr>
      <p:cViewPr varScale="1">
        <p:scale>
          <a:sx n="46" d="100"/>
          <a:sy n="4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756E8-E6DE-462E-8AB1-F333B26ED61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B4684F-91DA-4612-AB00-88C51521DD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iles.school-collection.edu.ru/dlrstore/7e696a93-4516-924e-dde4-b1bc75a4ad26/1006735A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/zebra45116957.0/0_53c9_d4e922ea_X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2986110"/>
          </a:xfrm>
        </p:spPr>
        <p:txBody>
          <a:bodyPr>
            <a:noAutofit/>
          </a:bodyPr>
          <a:lstStyle/>
          <a:p>
            <a:pPr algn="ctr"/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53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Урок литературы в 6 классе по произведению В.П.Астафьева «Конь с розовой гривой»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7229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cs typeface="Arial" pitchFamily="34" charset="0"/>
              </a:rPr>
              <a:t>Тема урока: «Жизненные уроки героя»</a:t>
            </a:r>
          </a:p>
          <a:p>
            <a:endParaRPr lang="ru-RU" sz="3400" b="1" dirty="0" smtClean="0">
              <a:latin typeface="+mj-lt"/>
              <a:cs typeface="Arial" pitchFamily="34" charset="0"/>
            </a:endParaRPr>
          </a:p>
          <a:p>
            <a:endParaRPr lang="ru-RU" sz="3400" b="1" dirty="0" smtClean="0">
              <a:latin typeface="+mj-lt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i="1" dirty="0" smtClean="0">
                <a:latin typeface="+mj-lt"/>
              </a:rPr>
              <a:t>Мартынова Е.П., </a:t>
            </a:r>
          </a:p>
          <a:p>
            <a:pPr algn="l">
              <a:lnSpc>
                <a:spcPct val="90000"/>
              </a:lnSpc>
            </a:pPr>
            <a:r>
              <a:rPr lang="ru-RU" sz="2800" i="1" dirty="0" smtClean="0">
                <a:latin typeface="+mj-lt"/>
              </a:rPr>
              <a:t>учитель русского языка и литературы   МОУ «СОШ с. Озерки Калининского района Саратовской области».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772400" cy="1428760"/>
          </a:xfrm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Домашнее задание.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Напишите дома сочинение о поступке, который вы никогда больше не совершите.</a:t>
            </a:r>
          </a:p>
          <a:p>
            <a:pPr algn="ctr"/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4" name="Picture 6" descr="C41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86191"/>
            <a:ext cx="2676514" cy="2795584"/>
          </a:xfrm>
          <a:prstGeom prst="rect">
            <a:avLst/>
          </a:prstGeom>
          <a:noFill/>
        </p:spPr>
      </p:pic>
      <p:pic>
        <p:nvPicPr>
          <p:cNvPr id="5" name="Рисунок 3" descr="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4143380"/>
            <a:ext cx="28575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pic46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8" descr="arg-3-50-tra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642918"/>
            <a:ext cx="1733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6" descr="arg-5-50-tran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785794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4" descr="arg-4-50-tran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81400"/>
            <a:ext cx="1895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8" descr="arg-1-25-trans-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000636"/>
            <a:ext cx="1219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2" descr="arg-2-25-trans-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214686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0" descr="arg-3-25-trans-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42886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0" descr="arg-4-25-trans-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1142984"/>
            <a:ext cx="1181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4" descr="arg-5-25-trans-y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5143512"/>
            <a:ext cx="106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6" descr="arg-5-50-tran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943475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 rot="-820129">
            <a:off x="0" y="1052513"/>
            <a:ext cx="91440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урок, ребята!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8839200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i="1" dirty="0"/>
              <a:t>М</a:t>
            </a:r>
            <a:r>
              <a:rPr lang="ru-RU" sz="5400" b="1" i="1" dirty="0"/>
              <a:t>ОЛОДЦЫ!</a:t>
            </a:r>
          </a:p>
        </p:txBody>
      </p:sp>
      <p:pic>
        <p:nvPicPr>
          <p:cNvPr id="4" name="Picture 5" descr="turtl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429132"/>
            <a:ext cx="16525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44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185738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75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42900" y="515938"/>
            <a:ext cx="4114800" cy="273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482109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899025" y="457200"/>
            <a:ext cx="36893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307703554_tuva.jpg">
            <a:hlinkClick r:id="rId2" action="ppaction://hlinksldjump"/>
          </p:cNvPr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92125" y="3543300"/>
            <a:ext cx="38163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admin\Рабочий стол\294da3b9c0b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357562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Эпиграф: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42148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Сколько лет прошло! </a:t>
            </a:r>
          </a:p>
          <a:p>
            <a:r>
              <a:rPr lang="ru-RU" sz="2800" dirty="0" smtClean="0"/>
              <a:t>Сколько событий минуло!</a:t>
            </a:r>
          </a:p>
          <a:p>
            <a:r>
              <a:rPr lang="ru-RU" sz="2800" dirty="0" smtClean="0"/>
              <a:t>                                             А я все не могу забыть бабушкиного пряника - того</a:t>
            </a:r>
          </a:p>
          <a:p>
            <a:r>
              <a:rPr lang="ru-RU" sz="2800" dirty="0" smtClean="0"/>
              <a:t>                                        дивного коня с розовой гривой.</a:t>
            </a:r>
          </a:p>
          <a:p>
            <a:r>
              <a:rPr lang="ru-RU" sz="2800" dirty="0" smtClean="0"/>
              <a:t>	В.П. </a:t>
            </a:r>
            <a:r>
              <a:rPr lang="ru-RU" sz="2800" dirty="0" smtClean="0">
                <a:hlinkClick r:id="rId2"/>
              </a:rPr>
              <a:t>Астафьев</a:t>
            </a:r>
            <a:r>
              <a:rPr lang="ru-RU" sz="2800" dirty="0" smtClean="0"/>
              <a:t>.</a:t>
            </a:r>
          </a:p>
          <a:p>
            <a:r>
              <a:rPr lang="ru-RU" sz="3200" dirty="0" smtClean="0"/>
              <a:t>1924-2002 </a:t>
            </a:r>
            <a:endParaRPr lang="ru-RU" sz="3200" dirty="0"/>
          </a:p>
        </p:txBody>
      </p:sp>
      <p:pic>
        <p:nvPicPr>
          <p:cNvPr id="1026" name="Picture 2" descr="C:\Users\user\Desktop\астафьев 2\i[8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7860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14300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Родина В.П.Астафьева –</a:t>
            </a:r>
            <a:b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село Овсянка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астафьев 2\i[1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3571899" cy="3143272"/>
          </a:xfrm>
          <a:prstGeom prst="rect">
            <a:avLst/>
          </a:prstGeom>
          <a:noFill/>
        </p:spPr>
      </p:pic>
      <p:pic>
        <p:nvPicPr>
          <p:cNvPr id="7" name="Picture 14" descr="Картинка 43 из 47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143116"/>
            <a:ext cx="47863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астафьев 2\i[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87235">
            <a:off x="6370347" y="892136"/>
            <a:ext cx="2032102" cy="3044519"/>
          </a:xfrm>
          <a:prstGeom prst="rect">
            <a:avLst/>
          </a:prstGeom>
          <a:noFill/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6859">
            <a:off x="2973088" y="919450"/>
            <a:ext cx="1930404" cy="2571768"/>
          </a:xfrm>
          <a:prstGeom prst="rect">
            <a:avLst/>
          </a:prstGeom>
        </p:spPr>
      </p:pic>
      <p:pic>
        <p:nvPicPr>
          <p:cNvPr id="4" name="Рисунок 3" descr="i[4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2520">
            <a:off x="705217" y="2657276"/>
            <a:ext cx="1831084" cy="2783394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786190"/>
            <a:ext cx="1778105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\Рабочий стол\астафьев 2\i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9221">
            <a:off x="6228738" y="2740952"/>
            <a:ext cx="2022246" cy="3210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42876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Сибирские диалектизмы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378621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Увал – пологий холм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Туесок – берестяная корзина с крышкой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Заполошная – суетливая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Батога – длинные поленья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Шаньга – булочка с творогом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Заимка – земельный участок, вдали от села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Поскотина – пастбище, выгон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Яр – крутой край оврага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Природа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Сибири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7929617" cy="54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428760"/>
          </a:xfrm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Групповая работа по тексту.</a:t>
            </a:r>
            <a:b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7772400" cy="507209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(со слов «Тут все перестали пищать...» до слов «…и в рот их, в рот»)</a:t>
            </a:r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 lvl="0"/>
            <a:r>
              <a:rPr lang="ru-RU" sz="3200" b="1" i="1" dirty="0" smtClean="0"/>
              <a:t>           </a:t>
            </a:r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группа</a:t>
            </a:r>
            <a:r>
              <a:rPr lang="ru-RU" sz="3200" dirty="0" smtClean="0"/>
              <a:t>:  Прочитайте момент сбора ягод. Как противопоставлены герои в этом эпизоде?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2. </a:t>
            </a:r>
            <a:r>
              <a:rPr lang="ru-R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группа</a:t>
            </a:r>
            <a:r>
              <a:rPr lang="ru-RU" sz="3200" b="1" dirty="0" smtClean="0"/>
              <a:t>:</a:t>
            </a:r>
            <a:r>
              <a:rPr lang="ru-RU" sz="3200" dirty="0" smtClean="0"/>
              <a:t> Какие глаголы употребляет автор в данном эпизоде? Как они характеризуют этих ребят?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        (со слов «Так интересно и весело провели мы весь день…» до слов         «…прямо в этом туеске увезу…»)</a:t>
            </a:r>
          </a:p>
          <a:p>
            <a:r>
              <a:rPr lang="ru-RU" sz="3200" dirty="0" smtClean="0"/>
              <a:t> </a:t>
            </a:r>
          </a:p>
          <a:p>
            <a:pPr lvl="0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3. </a:t>
            </a:r>
            <a:r>
              <a:rPr lang="ru-R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группа</a:t>
            </a:r>
            <a:r>
              <a:rPr lang="ru-RU" sz="3200" dirty="0" smtClean="0"/>
              <a:t>: Во что вовлекли левонтьевские  ребятишки нашего героя-рассказчика?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4.</a:t>
            </a:r>
            <a:r>
              <a:rPr lang="ru-R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группа</a:t>
            </a:r>
            <a:r>
              <a:rPr lang="ru-RU" sz="3200" b="1" dirty="0" smtClean="0"/>
              <a:t>: </a:t>
            </a:r>
            <a:r>
              <a:rPr lang="ru-RU" sz="3200" dirty="0" smtClean="0"/>
              <a:t>Раскаивается ли наш герой в содеянном? Как он меняется в  ходе своих размышлений?</a:t>
            </a:r>
          </a:p>
          <a:p>
            <a:r>
              <a:rPr lang="ru-RU" sz="3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772400" cy="857256"/>
          </a:xfrm>
        </p:spPr>
        <p:txBody>
          <a:bodyPr/>
          <a:lstStyle/>
          <a:p>
            <a:pPr lvl="0"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жизненные уроки  героя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7327796" cy="30103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 поддавайся чужому влиянию, можно совершить плохой поступок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-Признайся в содеянном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-Раскаяние приносит облегчение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-Спешить делать добро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-Надо быть милосердным всегда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-Люби ближнего своего как самого себя 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уче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57562"/>
            <a:ext cx="192882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сканирование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11333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196</Words>
  <Application>Microsoft Office PowerPoint</Application>
  <PresentationFormat>Экран (4:3)</PresentationFormat>
  <Paragraphs>51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Урок литературы в 6 классе по произведению В.П.Астафьева «Конь с розовой гривой»  </vt:lpstr>
      <vt:lpstr>Эпиграф: </vt:lpstr>
      <vt:lpstr>Родина В.П.Астафьева –  село Овсянка</vt:lpstr>
      <vt:lpstr>Слайд 4</vt:lpstr>
      <vt:lpstr>Сибирские диалектизмы</vt:lpstr>
      <vt:lpstr>Слайд 6</vt:lpstr>
      <vt:lpstr>Групповая работа по тексту.  </vt:lpstr>
      <vt:lpstr>жизненные уроки  героя</vt:lpstr>
      <vt:lpstr>Слайд 9</vt:lpstr>
      <vt:lpstr>Домашнее задание.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6 классе по произведению  В.Астафьева «Конь с розовой гривой».  Урок лите</dc:title>
  <dc:creator>user</dc:creator>
  <cp:lastModifiedBy>школа</cp:lastModifiedBy>
  <cp:revision>50</cp:revision>
  <dcterms:created xsi:type="dcterms:W3CDTF">2011-03-08T10:18:52Z</dcterms:created>
  <dcterms:modified xsi:type="dcterms:W3CDTF">2011-10-20T07:03:45Z</dcterms:modified>
</cp:coreProperties>
</file>