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7" r:id="rId2"/>
    <p:sldId id="266" r:id="rId3"/>
    <p:sldId id="269" r:id="rId4"/>
    <p:sldId id="268" r:id="rId5"/>
    <p:sldId id="262" r:id="rId6"/>
    <p:sldId id="271" r:id="rId7"/>
    <p:sldId id="272" r:id="rId8"/>
    <p:sldId id="270" r:id="rId9"/>
    <p:sldId id="260" r:id="rId10"/>
    <p:sldId id="265" r:id="rId11"/>
    <p:sldId id="273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288360-5516-4025-8BE9-848F6174CBCB}" type="datetimeFigureOut">
              <a:rPr lang="ru-RU" smtClean="0"/>
              <a:t>10.12.2013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D96FEB-2406-43E7-90AC-47F02ECC985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0BB1C4-6A02-48CD-A8A0-0EDC4BD6F2AC}" type="datetimeFigureOut">
              <a:rPr lang="ru-RU"/>
              <a:pPr>
                <a:defRPr/>
              </a:pPr>
              <a:t>10.12.2013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9A4D0C-C8CA-49CB-A81B-F3DD9F469A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ABEA40-A583-4EDA-B2BA-01E0E7F6820A}" type="datetimeFigureOut">
              <a:rPr lang="ru-RU"/>
              <a:pPr>
                <a:defRPr/>
              </a:pPr>
              <a:t>10.12.2013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BF6375-8256-4676-B739-55EF4D7647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A7C56D-8414-4FB9-996A-20501DD8D964}" type="datetimeFigureOut">
              <a:rPr lang="ru-RU"/>
              <a:pPr>
                <a:defRPr/>
              </a:pPr>
              <a:t>10.12.2013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EA4068-D689-41E9-AF01-DC010A4C05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44DBCE-90FC-4746-ACC6-FAFFF72B8E6A}" type="datetimeFigureOut">
              <a:rPr lang="ru-RU"/>
              <a:pPr>
                <a:defRPr/>
              </a:pPr>
              <a:t>10.12.2013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E43B7E-64F7-43EF-A430-48EA617731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6217AA-0E84-4984-8A42-5BAF7585B629}" type="datetimeFigureOut">
              <a:rPr lang="ru-RU"/>
              <a:pPr>
                <a:defRPr/>
              </a:pPr>
              <a:t>10.12.2013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2E314A-1EE5-4185-A927-AD9CE63614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21F07F-F9C9-4822-BB77-AE524A9DCF1B}" type="datetimeFigureOut">
              <a:rPr lang="ru-RU"/>
              <a:pPr>
                <a:defRPr/>
              </a:pPr>
              <a:t>10.12.2013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9ECB2F-C383-47EB-9018-5BC89B14D9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CC8B23-BCF7-4756-9F43-3F5DAF7A27EA}" type="datetimeFigureOut">
              <a:rPr lang="ru-RU"/>
              <a:pPr>
                <a:defRPr/>
              </a:pPr>
              <a:t>10.12.2013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41B9C4-82EB-454F-BF8A-A3D2F5EC5C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06801-74A0-48ED-9791-B67240BDC78F}" type="datetimeFigureOut">
              <a:rPr lang="ru-RU"/>
              <a:pPr>
                <a:defRPr/>
              </a:pPr>
              <a:t>10.12.2013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EEAA91-2588-4306-B8AF-98FB1EC4C1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E86A85-1590-4880-91E5-D9F248F7C57B}" type="datetimeFigureOut">
              <a:rPr lang="ru-RU"/>
              <a:pPr>
                <a:defRPr/>
              </a:pPr>
              <a:t>10.12.2013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A22154-4D91-4BED-9263-3E2453550F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9A9649-513B-46C9-9F8E-0472C6C649E0}" type="datetimeFigureOut">
              <a:rPr lang="ru-RU"/>
              <a:pPr>
                <a:defRPr/>
              </a:pPr>
              <a:t>10.12.2013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E57A92-E5D9-42B3-B5FC-DCC6E3A2BF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8793D4-D5AB-4A0C-AB37-A1E3B83439F0}" type="datetimeFigureOut">
              <a:rPr lang="ru-RU"/>
              <a:pPr>
                <a:defRPr/>
              </a:pPr>
              <a:t>10.12.2013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964712-86E3-4745-861E-7B8CDE39E4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5CBBC68-D2FC-46B9-B57C-7FE1CBF91CFB}" type="datetimeFigureOut">
              <a:rPr lang="ru-RU"/>
              <a:pPr>
                <a:defRPr/>
              </a:pPr>
              <a:t>10.12.2013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4BAD830-56FA-4754-ADAD-365E194835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1\Desktop\&#1084;&#1091;&#1079;%20&#1096;&#1082;&#1086;&#1083;\gimn_-_rossii_(zaycev.net).mp3" TargetMode="Externa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3002400" y="5572140"/>
            <a:ext cx="5776133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000" dirty="0"/>
              <a:t>Учитель начальных классов </a:t>
            </a:r>
            <a:r>
              <a:rPr lang="ru-RU" sz="2000" dirty="0" smtClean="0"/>
              <a:t>МКОУ </a:t>
            </a:r>
            <a:r>
              <a:rPr lang="ru-RU" sz="2000" dirty="0" smtClean="0"/>
              <a:t>«СОШ №3»</a:t>
            </a:r>
            <a:endParaRPr lang="ru-RU" sz="2000" dirty="0"/>
          </a:p>
          <a:p>
            <a:pPr algn="ctr"/>
            <a:r>
              <a:rPr lang="ru-RU" sz="2000" dirty="0" smtClean="0"/>
              <a:t>С.Дивное</a:t>
            </a:r>
            <a:endParaRPr lang="ru-RU" sz="2000" dirty="0" smtClean="0"/>
          </a:p>
          <a:p>
            <a:pPr algn="ctr"/>
            <a:r>
              <a:rPr lang="ru-RU" sz="2000" dirty="0" err="1" smtClean="0"/>
              <a:t>ОрЛЯНСКАЯ</a:t>
            </a:r>
            <a:r>
              <a:rPr lang="ru-RU" sz="2000" dirty="0" smtClean="0"/>
              <a:t> ИРИНА ИВАНОВНА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19056" cy="1143000"/>
          </a:xfrm>
        </p:spPr>
        <p:txBody>
          <a:bodyPr/>
          <a:lstStyle/>
          <a:p>
            <a:r>
              <a:rPr lang="ru-RU" dirty="0" smtClean="0"/>
              <a:t>ПРАВ</a:t>
            </a:r>
            <a:r>
              <a:rPr lang="ru-RU" b="1" dirty="0" smtClean="0">
                <a:solidFill>
                  <a:srgbClr val="FF0000"/>
                </a:solidFill>
              </a:rPr>
              <a:t>О </a:t>
            </a:r>
            <a:r>
              <a:rPr lang="ru-RU" dirty="0" smtClean="0"/>
              <a:t>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ОБЯЗАННОС</a:t>
            </a:r>
            <a:r>
              <a:rPr lang="ru-RU" b="1" dirty="0" smtClean="0">
                <a:solidFill>
                  <a:srgbClr val="FF0000"/>
                </a:solidFill>
              </a:rPr>
              <a:t>Т</a:t>
            </a:r>
            <a:r>
              <a:rPr lang="ru-RU" dirty="0" smtClean="0"/>
              <a:t>И, ЗАКО</a:t>
            </a:r>
            <a:r>
              <a:rPr lang="ru-RU" b="1" dirty="0" smtClean="0">
                <a:solidFill>
                  <a:srgbClr val="FF0000"/>
                </a:solidFill>
              </a:rPr>
              <a:t>Н</a:t>
            </a:r>
            <a:endParaRPr lang="ru-RU" b="1" dirty="0" smtClean="0">
              <a:solidFill>
                <a:srgbClr val="FF0000"/>
              </a:solidFill>
            </a:endParaRPr>
          </a:p>
        </p:txBody>
      </p:sp>
      <p:pic>
        <p:nvPicPr>
          <p:cNvPr id="9219" name="Содержимое 3" descr="323788091cons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79613" y="2564903"/>
            <a:ext cx="4608512" cy="398512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43372" y="3429000"/>
            <a:ext cx="5214942" cy="1143000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Для детей информация о Конституции РФ доступно изложена </a:t>
            </a:r>
            <a:br>
              <a:rPr lang="ru-RU" sz="3200" b="1" dirty="0" smtClean="0"/>
            </a:br>
            <a:r>
              <a:rPr lang="ru-RU" sz="3200" b="1" dirty="0" smtClean="0"/>
              <a:t> в специальном справочнике для школьника. Его легко можно найти в интернете.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3328982" cy="257164"/>
          </a:xfrm>
        </p:spPr>
        <p:txBody>
          <a:bodyPr>
            <a:normAutofit fontScale="40000" lnSpcReduction="20000"/>
          </a:bodyPr>
          <a:lstStyle/>
          <a:p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21082668">
            <a:off x="598033" y="1007117"/>
            <a:ext cx="3357586" cy="5372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1152127"/>
          </a:xfrm>
        </p:spPr>
        <p:txBody>
          <a:bodyPr/>
          <a:lstStyle/>
          <a:p>
            <a:r>
              <a:rPr lang="ru-RU" sz="3600" dirty="0" smtClean="0">
                <a:solidFill>
                  <a:schemeClr val="bg1"/>
                </a:solidFill>
              </a:rPr>
              <a:t>РОССИ</a:t>
            </a:r>
            <a:r>
              <a:rPr lang="ru-RU" sz="3600" b="1" dirty="0" smtClean="0">
                <a:solidFill>
                  <a:srgbClr val="FF0000"/>
                </a:solidFill>
              </a:rPr>
              <a:t>Я</a:t>
            </a:r>
            <a:r>
              <a:rPr lang="ru-RU" sz="3600" dirty="0" smtClean="0">
                <a:solidFill>
                  <a:schemeClr val="bg1"/>
                </a:solidFill>
              </a:rPr>
              <a:t>-РОССИЙСКАЯ ФЕДЕРА</a:t>
            </a:r>
            <a:r>
              <a:rPr lang="ru-RU" sz="3600" b="1" dirty="0" smtClean="0">
                <a:solidFill>
                  <a:srgbClr val="FF0000"/>
                </a:solidFill>
              </a:rPr>
              <a:t>Ц</a:t>
            </a:r>
            <a:r>
              <a:rPr lang="ru-RU" sz="3600" dirty="0" smtClean="0">
                <a:solidFill>
                  <a:schemeClr val="bg1"/>
                </a:solidFill>
              </a:rPr>
              <a:t>ИЯ</a:t>
            </a:r>
            <a:endParaRPr lang="ru-RU" sz="3600" dirty="0" smtClean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6792"/>
            <a:ext cx="8964488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</a:t>
            </a:r>
            <a:r>
              <a:rPr lang="ru-RU" b="1" dirty="0" smtClean="0">
                <a:solidFill>
                  <a:srgbClr val="FF0000"/>
                </a:solidFill>
              </a:rPr>
              <a:t>С</a:t>
            </a:r>
            <a:r>
              <a:rPr lang="ru-RU" dirty="0" smtClean="0"/>
              <a:t>КВА</a:t>
            </a:r>
            <a:endParaRPr lang="ru-RU" dirty="0" smtClean="0"/>
          </a:p>
        </p:txBody>
      </p:sp>
      <p:pic>
        <p:nvPicPr>
          <p:cNvPr id="5123" name="Содержимое 3" descr="3119c7be2ab58173062c39c6b8c72ed7_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5288" y="1268760"/>
            <a:ext cx="8280400" cy="520824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К</a:t>
            </a:r>
            <a:r>
              <a:rPr lang="ru-RU" dirty="0" smtClean="0"/>
              <a:t>РЕМЛЬ</a:t>
            </a:r>
            <a:endParaRPr lang="ru-RU" dirty="0" smtClean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600200"/>
            <a:ext cx="741682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363" y="274638"/>
            <a:ext cx="3754437" cy="581818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През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дент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Российской Федерации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УТ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ИН Владимир Владимирович</a:t>
            </a:r>
          </a:p>
        </p:txBody>
      </p:sp>
      <p:pic>
        <p:nvPicPr>
          <p:cNvPr id="6147" name="Содержимое 3" descr="vladimirputinwww-kremlin-ruc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1188" y="333375"/>
            <a:ext cx="3816350" cy="58451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14876" y="1785926"/>
            <a:ext cx="4186238" cy="4097335"/>
          </a:xfrm>
        </p:spPr>
        <p:txBody>
          <a:bodyPr>
            <a:normAutofit fontScale="85000" lnSpcReduction="10000"/>
          </a:bodyPr>
          <a:lstStyle/>
          <a:p>
            <a:pPr algn="just">
              <a:lnSpc>
                <a:spcPct val="80000"/>
              </a:lnSpc>
              <a:buFontTx/>
              <a:buNone/>
            </a:pPr>
            <a:r>
              <a:rPr lang="ru-RU" dirty="0" smtClean="0"/>
              <a:t>Наш флаг имеет прямоугольную форму и состоит из трех горизонтальных полос, сверху вниз: белой, синей, красной. </a:t>
            </a:r>
          </a:p>
          <a:p>
            <a:pPr algn="just">
              <a:lnSpc>
                <a:spcPct val="80000"/>
              </a:lnSpc>
              <a:buFontTx/>
              <a:buNone/>
            </a:pPr>
            <a:r>
              <a:rPr lang="ru-RU" dirty="0" smtClean="0"/>
              <a:t>Белый цвет означает мир, чистоту. Синий - небо, верность и правду. Красный – храбрость. Государственный флаг России утвержден 22 августа 1991 года.</a:t>
            </a:r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928794" y="357166"/>
            <a:ext cx="8229600" cy="1143000"/>
          </a:xfrm>
          <a:noFill/>
          <a:ln/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kern="1200" cap="all" dirty="0"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Флаг </a:t>
            </a:r>
            <a:r>
              <a:rPr lang="ru-RU" sz="3600" kern="1200" cap="all" dirty="0" smtClean="0"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России</a:t>
            </a:r>
            <a:endParaRPr lang="ru-RU" sz="3600" kern="1200" cap="all" dirty="0">
              <a:effectLst>
                <a:reflection blurRad="12700" stA="48000" endA="300" endPos="55000" dir="5400000" sy="-90000" algn="bl" rotWithShape="0"/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4282" y="1285860"/>
            <a:ext cx="4329576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10"/>
          <p:cNvSpPr>
            <a:spLocks noGrp="1"/>
          </p:cNvSpPr>
          <p:nvPr>
            <p:ph idx="1"/>
          </p:nvPr>
        </p:nvSpPr>
        <p:spPr>
          <a:xfrm>
            <a:off x="4572000" y="1214422"/>
            <a:ext cx="4572000" cy="5383219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Tx/>
              <a:buNone/>
            </a:pPr>
            <a:endParaRPr lang="ru-RU" dirty="0"/>
          </a:p>
          <a:p>
            <a:pPr>
              <a:lnSpc>
                <a:spcPct val="90000"/>
              </a:lnSpc>
              <a:buFontTx/>
              <a:buNone/>
            </a:pPr>
            <a:r>
              <a:rPr lang="ru-RU" sz="2800" b="1" dirty="0" smtClean="0"/>
              <a:t>Герб </a:t>
            </a:r>
            <a:r>
              <a:rPr lang="ru-RU" sz="2800" b="1" dirty="0"/>
              <a:t>– отличительный знак (эмблема) государства, города, рода. Герб России – золотой двуглавый орел на фоне красного щита. В лапах у орла – скипетр и держава. Скипетр – это жезл, символ власти. Он украшен драгоценными камнями. Держава – это золотой шар с крестом на верху. 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357422" y="285728"/>
            <a:ext cx="8229600" cy="1143000"/>
          </a:xfrm>
          <a:noFill/>
          <a:ln/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kern="1200" cap="all" dirty="0"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Герб России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4282" y="714356"/>
            <a:ext cx="3914775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14942" y="2214554"/>
            <a:ext cx="3471858" cy="3911609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 smtClean="0"/>
              <a:t>Гимн – торжественная песня или просто мелодия – символ государства. Он исполняется в особых, торжественных случаях: в дни торжественных праздников, собраний, когда проходят парады, в случаях победы наших спортсменов на соревнованиях. При исполнении гимна встают, слушают молча или подпевают.</a:t>
            </a:r>
            <a:endParaRPr lang="ru-RU" b="1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2786050" y="500042"/>
            <a:ext cx="8229600" cy="1143000"/>
          </a:xfrm>
          <a:noFill/>
          <a:ln/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kern="1200" cap="all" dirty="0"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Г</a:t>
            </a:r>
            <a:r>
              <a:rPr lang="ru-RU" sz="3600" b="1" kern="1200" cap="all" dirty="0">
                <a:solidFill>
                  <a:srgbClr val="FF0000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и</a:t>
            </a:r>
            <a:r>
              <a:rPr lang="ru-RU" sz="3600" kern="1200" cap="all" dirty="0"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мн </a:t>
            </a:r>
            <a:r>
              <a:rPr lang="ru-RU" sz="3600" kern="1200" cap="all" dirty="0" err="1"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россии</a:t>
            </a:r>
            <a:endParaRPr lang="ru-RU" sz="3600" kern="1200" cap="all" dirty="0">
              <a:effectLst>
                <a:reflection blurRad="12700" stA="48000" endA="300" endPos="55000" dir="5400000" sy="-90000" algn="bl" rotWithShape="0"/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0034" y="285728"/>
            <a:ext cx="4500562" cy="622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gimn_-_rossii_(zaycev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251520" y="47667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109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5364088" y="274638"/>
            <a:ext cx="3322712" cy="1143000"/>
          </a:xfrm>
        </p:spPr>
        <p:txBody>
          <a:bodyPr/>
          <a:lstStyle/>
          <a:p>
            <a:endParaRPr lang="ru-RU" dirty="0" smtClean="0"/>
          </a:p>
        </p:txBody>
      </p:sp>
      <p:pic>
        <p:nvPicPr>
          <p:cNvPr id="8195" name="Содержимое 3" descr="text_0040-26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388" y="260350"/>
            <a:ext cx="4887912" cy="3384550"/>
          </a:xfrm>
        </p:spPr>
      </p:pic>
      <p:pic>
        <p:nvPicPr>
          <p:cNvPr id="5" name="Рисунок 4" descr="i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95936" y="3573016"/>
            <a:ext cx="4608512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186</Words>
  <Application>Microsoft Office PowerPoint</Application>
  <PresentationFormat>Экран (4:3)</PresentationFormat>
  <Paragraphs>17</Paragraphs>
  <Slides>11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РОССИЯ-РОССИЙСКАЯ ФЕДЕРАЦИЯ</vt:lpstr>
      <vt:lpstr>МОСКВА</vt:lpstr>
      <vt:lpstr>КРЕМЛЬ</vt:lpstr>
      <vt:lpstr> ПрезИдент Российской Федерации  ПУТИН Владимир Владимирович</vt:lpstr>
      <vt:lpstr>Флаг России</vt:lpstr>
      <vt:lpstr>Герб России</vt:lpstr>
      <vt:lpstr>Гимн россии</vt:lpstr>
      <vt:lpstr>Слайд 9</vt:lpstr>
      <vt:lpstr>ПРАВО И ОБЯЗАННОСТИ, ЗАКОН</vt:lpstr>
      <vt:lpstr>Для детей информация о Конституции РФ доступно изложена   в специальном справочнике для школьника. Его легко можно найти в интернете.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1</cp:lastModifiedBy>
  <cp:revision>16</cp:revision>
  <dcterms:created xsi:type="dcterms:W3CDTF">2013-09-01T15:41:41Z</dcterms:created>
  <dcterms:modified xsi:type="dcterms:W3CDTF">2013-12-10T20:04:31Z</dcterms:modified>
</cp:coreProperties>
</file>