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9" r:id="rId9"/>
    <p:sldId id="270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1F7DC-42A3-4405-A490-049868A17FBE}" type="datetimeFigureOut">
              <a:rPr lang="ru-RU"/>
              <a:pPr>
                <a:defRPr/>
              </a:pPr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C1E7E-75C3-43B7-AA03-1917C26FD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F73B9-6FAC-4FA7-A51F-20FAE3A8FD36}" type="datetimeFigureOut">
              <a:rPr lang="ru-RU"/>
              <a:pPr>
                <a:defRPr/>
              </a:pPr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7C8AF-D362-443D-8B78-A5618DD64E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A3774-BA22-4EF5-B34D-B09D230454A9}" type="datetimeFigureOut">
              <a:rPr lang="ru-RU"/>
              <a:pPr>
                <a:defRPr/>
              </a:pPr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B3AB2-2C6D-41C4-B788-8D7C9A31C1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83B06-B17B-4F83-99E5-3808DF8E48FD}" type="datetimeFigureOut">
              <a:rPr lang="ru-RU"/>
              <a:pPr>
                <a:defRPr/>
              </a:pPr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A68D2-7EB8-4114-8CC4-F9C75E0246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37959-D06A-48FB-927C-CB98FA9D5D54}" type="datetimeFigureOut">
              <a:rPr lang="ru-RU"/>
              <a:pPr>
                <a:defRPr/>
              </a:pPr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39CCD-9EF4-410E-8206-7561C0F82A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F4D89-FBD7-46C9-A913-46DC53E0B918}" type="datetimeFigureOut">
              <a:rPr lang="ru-RU"/>
              <a:pPr>
                <a:defRPr/>
              </a:pPr>
              <a:t>03.05.2014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20762-1DB0-4106-97EC-849E27E505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DA463-FD5F-435D-8DED-2F98123994EC}" type="datetimeFigureOut">
              <a:rPr lang="ru-RU"/>
              <a:pPr>
                <a:defRPr/>
              </a:pPr>
              <a:t>03.05.2014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A08EB-1B1A-4190-A071-19B040A5A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C2EC8-4258-49AA-8888-47755855B7ED}" type="datetimeFigureOut">
              <a:rPr lang="ru-RU"/>
              <a:pPr>
                <a:defRPr/>
              </a:pPr>
              <a:t>03.05.2014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E2E78-91CA-4AF0-9661-22F1CED66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7F486-A9B9-41DF-8797-99F47344C3EC}" type="datetimeFigureOut">
              <a:rPr lang="ru-RU"/>
              <a:pPr>
                <a:defRPr/>
              </a:pPr>
              <a:t>03.05.2014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63295-C7A1-41BA-9BAD-EB5E0532F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AAAE4-FAEA-4E0A-B2C1-DDFD32B2A823}" type="datetimeFigureOut">
              <a:rPr lang="ru-RU"/>
              <a:pPr>
                <a:defRPr/>
              </a:pPr>
              <a:t>03.05.2014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E2E82-1C80-4FE2-B5F2-CAA48D1CF3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1F764-507E-4A9E-AD18-D1B0E83101A3}" type="datetimeFigureOut">
              <a:rPr lang="ru-RU"/>
              <a:pPr>
                <a:defRPr/>
              </a:pPr>
              <a:t>03.05.2014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30023-8107-41F1-81D2-FB3E78DF0C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D129CC-C3B8-42E7-8BC6-8E86BA49B102}" type="datetimeFigureOut">
              <a:rPr lang="ru-RU"/>
              <a:pPr>
                <a:defRPr/>
              </a:pPr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9EF61F-708A-44B7-9345-2E2F445D7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affen.ucoz.ru/_nw/22/76995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p=0&amp;text=%D0%A1%D0%B0%D1%80%D1%8B%D0%B3%D0%B8%D0%BD%20%D0%90%D0%BB%D0%B5%D0%BA%D1%81%D0%B0%D0%BD%D0%B4%D1%80%20%D0%92%D0%B0%D1%81%D0%B8%D0%BB%D1%8C%D0%B5%D0%B2%D0%B8%D1%87&amp;spsite=www.testpilot.ru&amp;img_url=www.testpilot.ru/russia/nii_vvs/pilots/img/antonov.jpg&amp;rpt=s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hyperlink" Target="http://images.yandex.ru/yandsearch?p=1&amp;ed=1&amp;text=%D0%A1%D0%B0%D1%80%D1%8B%D0%B3%D0%B8%D0%BD&amp;spsite=www.warheroes.ru&amp;img_url=www.warheroes.ru/hero/images/monuments/Sarygin_A_V_md.jpg&amp;rpt=simag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p=0&amp;text=%D0%9C%D0%B0%D1%80%D0%BA%D0%BE%D0%B2%D1%86%D0%B5%D0%B2%20%D0%A1%D1%82%D0%B5%D0%BF%D0%B0%D0%BD%20%D0%A5%D0%B0%D1%80%D0%B8%D1%82%D0%BE%D0%BD%D0%BE%D0%B2%D0%B8%D1%87&amp;spsite=www.allaces.ru&amp;img_url=www.allaces.ru/sssr/foto2/markovtsev.jpg&amp;rpt=simage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fio-1.vrn.ru/photogallery/photo00021982/bahmetev.jpg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p=4&amp;ed=1&amp;text=%D0%90%D0%BB%D0%B5%D0%BA%D1%81%D0%B5%D0%B9%20%D0%A8%D0%B8%D0%BB%D0%B8%D0%BD&amp;spsite=kochkrmay.edurm.ru&amp;img_url=kochkrmay.edurm.ru/images/p49_clip_image201.jpg&amp;rpt=simage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yandex.ru/yandsearch?p=0&amp;text=%D0%94%D0%B2%D1%83%D0%B6%D0%B8%D0%BB%D1%8C%D0%BD%D1%8B%D0%B9%20%D0%AE%D1%80%D0%B8%D0%B9%20%D0%9C%D0%B8%D1%85%D0%B0%D0%B9%D0%BB%D0%BE%D0%B2%D0%B8%D1%87&amp;spsite=www.warheroes.ru&amp;img_url=www.warheroes.ru/hero/images/1hero/DvuzhilnyJuryMikh.jpg&amp;rpt=s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hyperlink" Target="http://images.yandex.ru/yandsearch?p=1&amp;ed=1&amp;text=%D0%92%D0%B5%D1%80%D0%B0%20%D0%92%D0%BE%D0%BB%D0%BE%D1%88%D0%B8%D0%BD%D0%B0&amp;spsite=fake-028-1159714.ru&amp;img_url=www.warheroes.ru/hero/images/rus/Voloshina_VeraDanilov.jpg&amp;rpt=simage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veinternet.ru/users/2141775/post162691645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-285784" y="1928802"/>
            <a:ext cx="8458200" cy="2370145"/>
          </a:xfrm>
        </p:spPr>
        <p:txBody>
          <a:bodyPr/>
          <a:lstStyle/>
          <a:p>
            <a:r>
              <a:rPr lang="ru-RU" sz="6000" dirty="0" smtClean="0">
                <a:solidFill>
                  <a:srgbClr val="FF0000"/>
                </a:solidFill>
                <a:latin typeface="Arial Black" pitchFamily="34" charset="0"/>
              </a:rPr>
              <a:t>За Родину! </a:t>
            </a:r>
            <a:br>
              <a:rPr lang="ru-RU" sz="6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6000" dirty="0" smtClean="0">
                <a:solidFill>
                  <a:srgbClr val="FF0000"/>
                </a:solidFill>
                <a:latin typeface="Arial Black" pitchFamily="34" charset="0"/>
              </a:rPr>
              <a:t>         За Кузбасс!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4643446"/>
            <a:ext cx="6400800" cy="1357322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  <a:t>Составила учитель 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  <a:t>начальных классов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err="1" smtClean="0">
                <a:solidFill>
                  <a:schemeClr val="tx1"/>
                </a:solidFill>
                <a:latin typeface="Arial Black" pitchFamily="34" charset="0"/>
              </a:rPr>
              <a:t>Сырова</a:t>
            </a:r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  <a:t> Наталья Сергеевна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57356" y="857232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M</a:t>
            </a:r>
            <a:r>
              <a:rPr lang="ru-RU" dirty="0" smtClean="0">
                <a:latin typeface="Arial Black" pitchFamily="34" charset="0"/>
              </a:rPr>
              <a:t>БС(К)ОУ «ШКОЛА – ИНТЕРНАТ № 101</a:t>
            </a:r>
            <a:r>
              <a:rPr lang="ru-RU" dirty="0" smtClean="0">
                <a:latin typeface="Arial Black" pitchFamily="34" charset="0"/>
              </a:rPr>
              <a:t>»</a:t>
            </a:r>
          </a:p>
          <a:p>
            <a:r>
              <a:rPr lang="ru-RU" dirty="0" smtClean="0">
                <a:latin typeface="Arial Black" pitchFamily="34" charset="0"/>
              </a:rPr>
              <a:t>                        г. Кемерово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-main-pic" descr="Картинка 2 из 2">
            <a:hlinkClick r:id="rId2" tgtFrame="_blank"/>
          </p:cNvPr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57158" y="285728"/>
            <a:ext cx="291641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4929198"/>
            <a:ext cx="38860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Arial Black" pitchFamily="34" charset="0"/>
              </a:rPr>
              <a:t>Илларион Романович Васильев</a:t>
            </a:r>
            <a:endParaRPr lang="ru-RU" sz="1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071934" y="785794"/>
            <a:ext cx="442915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80975" algn="ctr"/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Среди 28 героев-панфиловцев, вставших на пути 50 фашистских танков в их движении на Москву под Волоколамском, был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кузбассовец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И. Р. Васильев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http://im8-tub.yandex.net/i?id=9201371&amp;tov=8">
            <a:hlinkClick r:id="rId2"/>
          </p:cNvPr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57166"/>
            <a:ext cx="257176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1" y="4786322"/>
            <a:ext cx="37862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Александр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Васильевич </a:t>
            </a:r>
            <a:r>
              <a:rPr lang="ru-RU" dirty="0" err="1" smtClean="0">
                <a:solidFill>
                  <a:srgbClr val="FF0000"/>
                </a:solidFill>
                <a:latin typeface="Arial Black" pitchFamily="34" charset="0"/>
              </a:rPr>
              <a:t>Сарыгин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4" name="Рисунок 3" descr="http://im2-tub.yandex.net/i?id=70166411&amp;tov=2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285860"/>
            <a:ext cx="357190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http://im7-tub.yandex.net/i?id=103163236&amp;tov=7">
            <a:hlinkClick r:id="rId2"/>
          </p:cNvPr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57158" y="571480"/>
            <a:ext cx="305972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714744" y="5714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Степан  Харитонович </a:t>
            </a:r>
          </a:p>
          <a:p>
            <a:pPr algn="ctr"/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Марковцев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2143116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115 – вылетов</a:t>
            </a:r>
            <a:b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63 – танков</a:t>
            </a:r>
            <a:b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201 автомашин</a:t>
            </a:r>
            <a:b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4 самолёта</a:t>
            </a:r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-main-pic" descr="Картинка 2 из 2">
            <a:hlinkClick r:id="rId2" tgtFrame="_blank"/>
          </p:cNvPr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857232"/>
            <a:ext cx="321471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857620" y="714356"/>
            <a:ext cx="47131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Михаил Петрович </a:t>
            </a:r>
            <a:r>
              <a:rPr lang="ru-RU" sz="2400" dirty="0" err="1" smtClean="0">
                <a:solidFill>
                  <a:srgbClr val="FF0000"/>
                </a:solidFill>
                <a:latin typeface="Arial Black" pitchFamily="34" charset="0"/>
              </a:rPr>
              <a:t>Абызов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7686" y="2571744"/>
            <a:ext cx="43577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Закрыл своим телом амбразуру  пулемёта</a:t>
            </a:r>
            <a:endParaRPr lang="ru-RU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http://im0-tub.yandex.net/i?id=136913554&amp;tov=0">
            <a:hlinkClick r:id="rId2"/>
          </p:cNvPr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42910" y="1285860"/>
            <a:ext cx="278608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857620" y="714356"/>
            <a:ext cx="39308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Алексей </a:t>
            </a:r>
            <a:r>
              <a:rPr lang="ru-RU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Шилин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9058" y="2857496"/>
            <a:ext cx="40005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Уничтожил 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2 – пулемёта</a:t>
            </a:r>
            <a:b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11 – немецких солдат</a:t>
            </a:r>
            <a:endParaRPr lang="ru-RU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http://im4-tub.yandex.net/i?id=44714272&amp;tov=4">
            <a:hlinkClick r:id="rId2"/>
          </p:cNvPr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357298"/>
            <a:ext cx="2494994" cy="4000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214290"/>
            <a:ext cx="47863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Юрий Михайлович 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Двужильный</a:t>
            </a:r>
            <a:endParaRPr lang="ru-RU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4" name="Содержимое 3" descr="http://im3-tub.yandex.net/i?id=18000879&amp;tov=3">
            <a:hlinkClick r:id="rId4"/>
          </p:cNvPr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46" y="285728"/>
            <a:ext cx="270035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572132" y="4929198"/>
            <a:ext cx="282927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Вера Волошина</a:t>
            </a:r>
            <a:endParaRPr lang="ru-RU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&amp;Vcy;&amp;ocy;&amp;jcy;&amp;ncy;&amp;acy; &amp;Gcy;&amp;iecy;&amp;rcy;&amp;mcy;&amp;acy;&amp;ncy;&amp;icy;&amp;icy; &amp;icy; &amp;Scy;&amp;Scy;&amp;Scy;&amp;R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85728"/>
            <a:ext cx="7863883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&amp;Icy;&amp;tcy;&amp;ocy;&amp;gcy;&amp;icy;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4786313" cy="3589735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14282" y="4000504"/>
            <a:ext cx="52149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Как было много тех героев, 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Чьи неизвестны имена. 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Навеки их взяла с собою, 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В свой край, неведомый,    </a:t>
            </a:r>
          </a:p>
          <a:p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                                  война. </a:t>
            </a:r>
          </a:p>
        </p:txBody>
      </p:sp>
      <p:pic>
        <p:nvPicPr>
          <p:cNvPr id="6" name="Рисунок 5" descr="http://content.foto.mail.ru/mail/cheban1950/_answers/i-438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1714488"/>
            <a:ext cx="2857500" cy="429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500174"/>
            <a:ext cx="878684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latin typeface="Arial Black" pitchFamily="34" charset="0"/>
              </a:rPr>
              <a:t>                 Используемая литература </a:t>
            </a:r>
          </a:p>
          <a:p>
            <a:pPr lvl="0"/>
            <a:r>
              <a:rPr lang="ru-RU" sz="2400" dirty="0" smtClean="0">
                <a:latin typeface="Arial Black" pitchFamily="34" charset="0"/>
              </a:rPr>
              <a:t>                       и интернет ресурсы</a:t>
            </a:r>
          </a:p>
          <a:p>
            <a:pPr lvl="0"/>
            <a:endParaRPr lang="ru-RU" dirty="0" smtClean="0"/>
          </a:p>
          <a:p>
            <a:pPr marL="342900" lvl="0" indent="-342900"/>
            <a:endParaRPr lang="ru-RU" dirty="0" smtClean="0"/>
          </a:p>
          <a:p>
            <a:pPr marL="342900" lvl="0" indent="-342900">
              <a:buFont typeface="+mj-lt"/>
              <a:buAutoNum type="arabicPeriod"/>
            </a:pP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Верховцева З.П. Солдаты Сибири. Кемерово: Кн. изд-во, 1998.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http://kino-ussr.ru/main/1120-fotografii-</a:t>
            </a:r>
            <a:r>
              <a:rPr lang="en-US" dirty="0" smtClean="0"/>
              <a:t>s</a:t>
            </a:r>
            <a:r>
              <a:rPr lang="ru-RU" dirty="0" smtClean="0"/>
              <a:t>-</a:t>
            </a:r>
            <a:r>
              <a:rPr lang="en-US" dirty="0" err="1" smtClean="0"/>
              <a:t>velikoy</a:t>
            </a:r>
            <a:r>
              <a:rPr lang="ru-RU" dirty="0" smtClean="0"/>
              <a:t>-</a:t>
            </a:r>
            <a:r>
              <a:rPr lang="en-US" dirty="0" err="1" smtClean="0"/>
              <a:t>otechestvennoy</a:t>
            </a:r>
            <a:r>
              <a:rPr lang="ru-RU" dirty="0" smtClean="0"/>
              <a:t>-</a:t>
            </a:r>
            <a:r>
              <a:rPr lang="en-US" dirty="0" err="1" smtClean="0"/>
              <a:t>voyny</a:t>
            </a:r>
            <a:r>
              <a:rPr lang="ru-RU" dirty="0" smtClean="0"/>
              <a:t>-1941-1945.</a:t>
            </a:r>
            <a:r>
              <a:rPr lang="en-US" dirty="0" smtClean="0"/>
              <a:t>html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hlinkClick r:id="rId2"/>
              </a:rPr>
              <a:t>http://www.liveinternet.ru/users/2141775/post162691645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572000" y="416462"/>
            <a:ext cx="392909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Летней ночью на рассвете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Гитлер дал войскам приказ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И послал солдат немецких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Против всех людей советских –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Это значит против нас.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Он хотел людей свободных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Превратить в рабов голодных,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Навсегда лишить всего.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А упорных и восставших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На колени не упавших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Истребить до одного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Он велел, чтоб разгромили,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Растоптали и сожгли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Всё, что дружно мы хранили,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Пуще глаза берегли.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Чтобы мы нужду терпели,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Наших песен петь не смели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Возле дома своего.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Чтобы было все для немцев,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Для фашистов-иноземцев,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А для русских и для прочих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Ничего!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Сергей Михалков.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pic>
        <p:nvPicPr>
          <p:cNvPr id="16387" name="Picture 3" descr="&amp;Vcy;&amp;ocy;&amp;jcy;&amp;ncy;&amp;acy; &amp;Gcy;&amp;iecy;&amp;rcy;&amp;mcy;&amp;acy;&amp;ncy;&amp;icy;&amp;icy; &amp;icy; &amp;Scy;&amp;Scy;&amp;Scy;&amp;R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2"/>
            <a:ext cx="3791883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&amp;Vcy;&amp;ocy;&amp;jcy;&amp;ncy;&amp;acy; &amp;Gcy;&amp;iecy;&amp;rcy;&amp;mcy;&amp;acy;&amp;ncy;&amp;icy;&amp;icy; &amp;icy; &amp;Scy;&amp;Scy;&amp;Scy;&amp;Rcy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42918"/>
            <a:ext cx="36131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143372" y="357166"/>
            <a:ext cx="471490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>    22 </a:t>
            </a:r>
            <a:r>
              <a:rPr lang="ru-RU" sz="5400" dirty="0">
                <a:solidFill>
                  <a:srgbClr val="FF0000"/>
                </a:solidFill>
                <a:latin typeface="Arial Black" pitchFamily="34" charset="0"/>
              </a:rPr>
              <a:t>июня </a:t>
            </a:r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>     </a:t>
            </a:r>
          </a:p>
          <a:p>
            <a:r>
              <a:rPr lang="ru-RU" sz="5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> 1941 </a:t>
            </a:r>
            <a:r>
              <a:rPr lang="ru-RU" sz="5400" dirty="0">
                <a:solidFill>
                  <a:srgbClr val="FF0000"/>
                </a:solidFill>
                <a:latin typeface="Arial Black" pitchFamily="34" charset="0"/>
              </a:rPr>
              <a:t>года</a:t>
            </a:r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>.</a:t>
            </a:r>
          </a:p>
          <a:p>
            <a:pPr algn="ctr"/>
            <a:r>
              <a:rPr lang="ru-RU" sz="3600" dirty="0" smtClean="0">
                <a:latin typeface="Arial Black" pitchFamily="34" charset="0"/>
              </a:rPr>
              <a:t> </a:t>
            </a:r>
          </a:p>
          <a:p>
            <a:pPr algn="ctr"/>
            <a:r>
              <a:rPr lang="ru-RU" sz="3600" dirty="0" smtClean="0">
                <a:latin typeface="Arial Black" pitchFamily="34" charset="0"/>
              </a:rPr>
              <a:t>В </a:t>
            </a:r>
            <a:r>
              <a:rPr lang="ru-RU" sz="3600" dirty="0">
                <a:latin typeface="Arial Black" pitchFamily="34" charset="0"/>
              </a:rPr>
              <a:t>12 часов дня </a:t>
            </a:r>
            <a:r>
              <a:rPr lang="ru-RU" sz="3600" dirty="0" smtClean="0">
                <a:latin typeface="Arial Black" pitchFamily="34" charset="0"/>
              </a:rPr>
              <a:t>по радио прозвучало:</a:t>
            </a:r>
          </a:p>
          <a:p>
            <a:pPr algn="ctr"/>
            <a:r>
              <a:rPr lang="ru-RU" sz="6000" dirty="0" smtClean="0">
                <a:solidFill>
                  <a:srgbClr val="FF0000"/>
                </a:solidFill>
                <a:latin typeface="Arial Black" pitchFamily="34" charset="0"/>
              </a:rPr>
              <a:t>Началась война!</a:t>
            </a:r>
            <a:endParaRPr lang="ru-RU" sz="6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4272677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>
                <a:latin typeface="Arial Black" pitchFamily="34" charset="0"/>
                <a:ea typeface="SimSun" pitchFamily="2" charset="-122"/>
                <a:cs typeface="Times New Roman" pitchFamily="18" charset="0"/>
              </a:rPr>
              <a:t>М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SimSun" pitchFamily="2" charset="-122"/>
                <a:cs typeface="Times New Roman" pitchFamily="18" charset="0"/>
              </a:rPr>
              <a:t>ногие мужчины и женщины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SimSun" pitchFamily="2" charset="-122"/>
                <a:cs typeface="Times New Roman" pitchFamily="18" charset="0"/>
              </a:rPr>
              <a:t>добровольцами ушли защищать свою страну.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SimSun" pitchFamily="2" charset="-122"/>
            </a:endParaRPr>
          </a:p>
        </p:txBody>
      </p:sp>
      <p:pic>
        <p:nvPicPr>
          <p:cNvPr id="28675" name="Picture 3" descr="&amp;Bcy;&amp;ycy;&amp;scy;&amp;tcy;&amp;rcy;&amp;acy;&amp;yacy; &amp;pcy;&amp;iecy;&amp;rcy;&amp;iecy;&amp;scy;&amp;tcy;&amp;rcy;&amp;ocy;&amp;jcy;&amp;kcy;&amp;acy; &amp;scy;&amp;ocy;&amp;vcy;&amp;iecy;&amp;tcy;&amp;scy;&amp;kcy;&amp;ocy;&amp;jcy; &amp;ecy;&amp;kcy;&amp;ocy;&amp;ncy;&amp;ocy;&amp;mcy;&amp;icy;&amp;kcy;&amp;icy; &amp;ncy;&amp;acy; &amp;vcy;&amp;ocy;&amp;iecy;&amp;ncy;&amp;ncy;&amp;ycy;&amp;jcy; &amp;lcy;&amp;acy;&amp;dcy; &amp;vcy; 1941-19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357166"/>
            <a:ext cx="5238750" cy="3838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6143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Наиболее крупные сражения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Великой Отечественной Войны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85860"/>
            <a:ext cx="885828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Arial Black" pitchFamily="34" charset="0"/>
              </a:rPr>
              <a:t>Московская битва (30 сентября 1941 — 20 апреля 1942) </a:t>
            </a:r>
          </a:p>
          <a:p>
            <a:endParaRPr lang="ru-RU" sz="1600" dirty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1600" dirty="0" smtClean="0">
                <a:solidFill>
                  <a:srgbClr val="FF0000"/>
                </a:solidFill>
                <a:latin typeface="Arial Black" pitchFamily="34" charset="0"/>
              </a:rPr>
              <a:t>Ленинграда (8 сентября 1941 — 27 января 1944) </a:t>
            </a:r>
          </a:p>
          <a:p>
            <a:endParaRPr lang="ru-RU" sz="1600" dirty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1600" dirty="0" smtClean="0">
                <a:solidFill>
                  <a:srgbClr val="FF0000"/>
                </a:solidFill>
                <a:latin typeface="Arial Black" pitchFamily="34" charset="0"/>
              </a:rPr>
              <a:t>Ржевская битва (8 января 1942 — 31 марта 1943) </a:t>
            </a:r>
          </a:p>
          <a:p>
            <a:endParaRPr lang="ru-RU" sz="16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1600" dirty="0" smtClean="0">
                <a:solidFill>
                  <a:srgbClr val="FF0000"/>
                </a:solidFill>
                <a:latin typeface="Arial Black" pitchFamily="34" charset="0"/>
              </a:rPr>
              <a:t>Сталинградская битва (17 июля 1942 — 2 февраля 1943) </a:t>
            </a:r>
          </a:p>
          <a:p>
            <a:endParaRPr lang="ru-RU" sz="1600" dirty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1600" dirty="0" smtClean="0">
                <a:solidFill>
                  <a:srgbClr val="FF0000"/>
                </a:solidFill>
                <a:latin typeface="Arial Black" pitchFamily="34" charset="0"/>
              </a:rPr>
              <a:t>Битва за Кавказ (25 июля 1942 — 9 октября 1943) </a:t>
            </a:r>
          </a:p>
          <a:p>
            <a:endParaRPr lang="ru-RU" sz="1600" dirty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1600" dirty="0" smtClean="0">
                <a:solidFill>
                  <a:srgbClr val="FF0000"/>
                </a:solidFill>
                <a:latin typeface="Arial Black" pitchFamily="34" charset="0"/>
              </a:rPr>
              <a:t>Курская битва (5 июля — 23 августа 1943) </a:t>
            </a:r>
          </a:p>
          <a:p>
            <a:endParaRPr lang="ru-RU" sz="1600" dirty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1600" dirty="0" smtClean="0">
                <a:solidFill>
                  <a:srgbClr val="FF0000"/>
                </a:solidFill>
                <a:latin typeface="Arial Black" pitchFamily="34" charset="0"/>
              </a:rPr>
              <a:t>Битва за Правобережную Украину (24 декабря 1943 — 17 апреля 1944) </a:t>
            </a:r>
          </a:p>
          <a:p>
            <a:endParaRPr lang="ru-RU" sz="1600" dirty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1600" dirty="0" smtClean="0">
                <a:solidFill>
                  <a:srgbClr val="FF0000"/>
                </a:solidFill>
                <a:latin typeface="Arial Black" pitchFamily="34" charset="0"/>
              </a:rPr>
              <a:t>Белорусская операция (1944) (23 июня — 29 августа 1944) </a:t>
            </a:r>
          </a:p>
          <a:p>
            <a:endParaRPr lang="ru-RU" sz="1600" dirty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1600" dirty="0" err="1" smtClean="0">
                <a:solidFill>
                  <a:srgbClr val="FF0000"/>
                </a:solidFill>
                <a:latin typeface="Arial Black" pitchFamily="34" charset="0"/>
              </a:rPr>
              <a:t>Висло-Одерская</a:t>
            </a:r>
            <a:r>
              <a:rPr lang="ru-RU" sz="1600" dirty="0" smtClean="0">
                <a:solidFill>
                  <a:srgbClr val="FF0000"/>
                </a:solidFill>
                <a:latin typeface="Arial Black" pitchFamily="34" charset="0"/>
              </a:rPr>
              <a:t> операция (12 января — 3 февраля 1945) </a:t>
            </a:r>
          </a:p>
          <a:p>
            <a:endParaRPr lang="ru-RU" sz="1600" dirty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1600" dirty="0" smtClean="0">
                <a:solidFill>
                  <a:srgbClr val="FF0000"/>
                </a:solidFill>
                <a:latin typeface="Arial Black" pitchFamily="34" charset="0"/>
              </a:rPr>
              <a:t>Битва за Берлин (16 апреля — 8 мая 1945).</a:t>
            </a:r>
            <a:endParaRPr lang="ru-RU" sz="16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8" descr="Image-22"/>
          <p:cNvPicPr>
            <a:picLocks/>
          </p:cNvPicPr>
          <p:nvPr/>
        </p:nvPicPr>
        <p:blipFill>
          <a:blip r:embed="rId2" cstate="print"/>
          <a:srcRect l="10966" t="6140" r="10705" b="11404"/>
          <a:stretch>
            <a:fillRect/>
          </a:stretch>
        </p:blipFill>
        <p:spPr bwMode="auto">
          <a:xfrm>
            <a:off x="214282" y="214290"/>
            <a:ext cx="3500462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071934" y="1500174"/>
            <a:ext cx="47863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>Не остался в стороне </a:t>
            </a:r>
          </a:p>
          <a:p>
            <a:pPr algn="ctr"/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>и </a:t>
            </a:r>
          </a:p>
          <a:p>
            <a:pPr algn="ctr"/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>Кузбасс</a:t>
            </a:r>
            <a:endParaRPr lang="ru-RU" sz="5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374" y="4429132"/>
            <a:ext cx="907262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Не остались в стороне и наши </a:t>
            </a:r>
            <a:r>
              <a:rPr lang="ru-RU" sz="2000" dirty="0" err="1">
                <a:solidFill>
                  <a:srgbClr val="FF0000"/>
                </a:solidFill>
                <a:latin typeface="Arial Black" pitchFamily="34" charset="0"/>
              </a:rPr>
              <a:t>кузбассовцы</a:t>
            </a: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 .</a:t>
            </a:r>
            <a:r>
              <a:rPr lang="ru-RU" sz="2000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ru-RU" sz="20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 Black" pitchFamily="34" charset="0"/>
              </a:rPr>
              <a:t>333</a:t>
            </a:r>
            <a:r>
              <a:rPr lang="ru-RU" sz="2000" b="1" dirty="0">
                <a:solidFill>
                  <a:srgbClr val="FF0000"/>
                </a:solidFill>
                <a:latin typeface="Arial Black" pitchFamily="34" charset="0"/>
              </a:rPr>
              <a:t> 165</a:t>
            </a: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 солдат из Кузбасса </a:t>
            </a:r>
            <a:endParaRPr lang="ru-RU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  <a:t>ушли </a:t>
            </a: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на фронт в годы Великой Отечественной войны. </a:t>
            </a:r>
            <a:endParaRPr lang="ru-RU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ru-RU" sz="2000" dirty="0" err="1" smtClean="0">
                <a:solidFill>
                  <a:srgbClr val="FF0000"/>
                </a:solidFill>
                <a:latin typeface="Arial Black" pitchFamily="34" charset="0"/>
              </a:rPr>
              <a:t>Кузбассовцы</a:t>
            </a:r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  <a:t> мужественно, </a:t>
            </a:r>
            <a:r>
              <a:rPr lang="ru-RU" sz="2000" dirty="0" err="1" smtClean="0">
                <a:solidFill>
                  <a:srgbClr val="FF0000"/>
                </a:solidFill>
                <a:latin typeface="Arial Black" pitchFamily="34" charset="0"/>
              </a:rPr>
              <a:t>по-геройски</a:t>
            </a:r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  <a:t>, и самоотверженно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  <a:t> сражались </a:t>
            </a: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на фронтах Великой Отечественной войны. </a:t>
            </a:r>
          </a:p>
        </p:txBody>
      </p:sp>
      <p:pic>
        <p:nvPicPr>
          <p:cNvPr id="29698" name="Picture 2" descr="http://www.kino-ussr.ru/uploads/posts/2012-10/1349201733_navstrechu-vragu.-iyul-1941-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85728"/>
            <a:ext cx="5929354" cy="39949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14282" y="500042"/>
            <a:ext cx="8643966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В первые недели ВОВ в ходе героической обороны Брестской крепости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новокузнечанин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Р. К.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Семенюк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спас знамя своей части. Выросший в г. Кузнецке полковник В. И.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Полосухин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умело руководил боевыми действиями 32-й стрелковой дивизии на священном Бородинском поле, преградившей превосходящим силам противника прямой путь через Можайск на Москву. Среди 28 героев-панфиловцев, вставших на пути 50 фашистских танков в их движении на Москву под Волоколамском, были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кузбассовцы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И. Р. Васильев и Н. И. Трофимов.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Под Москвой, во вражеском тылу, мужественно выполняла задание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кемеровчанка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Вера Волошина, погибшая так, как и ее сподвижница Зоя Космодемьянская.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Под Новгородом в ночь с 29 января 1942 года три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кузбассовца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: И. С. Герасименко, А. С. Красилов и Л. А. Черемнов — совершили единственный в истории войны подвиг. Они в одном бою одновременно закрыли своими телами амбразуры вражеских дзотов и обеспечили успех боя своего подразделения.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&amp;Fcy;&amp;ocy;&amp;tcy;&amp;ocy;&amp;gcy;&amp;rcy;&amp;acy;&amp;fcy;&amp;icy;&amp;icy; &amp;Vcy;&amp;iecy;&amp;lcy;&amp;icy;&amp;kcy;&amp;ocy;&amp;jcy; &amp;Ocy;&amp;tcy;&amp;iecy;&amp;chcy;&amp;iecy;&amp;scy;&amp;tcy;&amp;vcy;&amp;iecy;&amp;ncy;&amp;ncy;&amp;ocy;&amp;jcy; &amp;vcy;&amp;ocy;&amp;jcy;&amp;ncy;&amp;ycy; (1941-1945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28604"/>
            <a:ext cx="3173752" cy="492922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643306" y="714356"/>
            <a:ext cx="52864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 забудет Россия безусые лица</a:t>
            </a:r>
            <a:br>
              <a:rPr lang="ru-RU" dirty="0" smtClean="0"/>
            </a:br>
            <a:r>
              <a:rPr lang="ru-RU" dirty="0" smtClean="0"/>
              <a:t>Защищавших восход васильковой весны.</a:t>
            </a:r>
            <a:br>
              <a:rPr lang="ru-RU" dirty="0" smtClean="0"/>
            </a:br>
            <a:r>
              <a:rPr lang="ru-RU" dirty="0" smtClean="0"/>
              <a:t>Нам уже никогда ничего не приснится,</a:t>
            </a:r>
            <a:br>
              <a:rPr lang="ru-RU" dirty="0" smtClean="0"/>
            </a:br>
            <a:r>
              <a:rPr lang="ru-RU" dirty="0" smtClean="0"/>
              <a:t>Так смотрите за нас наши юные сны.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Мы ни разу свои ордена не наденем</a:t>
            </a:r>
            <a:br>
              <a:rPr lang="ru-RU" dirty="0" smtClean="0"/>
            </a:br>
            <a:r>
              <a:rPr lang="ru-RU" dirty="0" smtClean="0"/>
              <a:t>И в парадном строю вдоль трибун не пройдём.</a:t>
            </a:r>
            <a:br>
              <a:rPr lang="ru-RU" dirty="0" smtClean="0"/>
            </a:br>
            <a:r>
              <a:rPr lang="ru-RU" dirty="0" smtClean="0"/>
              <a:t>Мы погибли, но мы и погибшие верим:</a:t>
            </a:r>
            <a:br>
              <a:rPr lang="ru-RU" dirty="0" smtClean="0"/>
            </a:br>
            <a:r>
              <a:rPr lang="ru-RU" dirty="0" smtClean="0"/>
              <a:t>Не забудет история наших имён.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Мы вернемся домой, чтоб навек там остаться,</a:t>
            </a:r>
            <a:br>
              <a:rPr lang="ru-RU" dirty="0" smtClean="0"/>
            </a:br>
            <a:r>
              <a:rPr lang="ru-RU" dirty="0" smtClean="0"/>
              <a:t>Нам последнюю песню в церквях пропоют.</a:t>
            </a:r>
            <a:br>
              <a:rPr lang="ru-RU" dirty="0" smtClean="0"/>
            </a:br>
            <a:r>
              <a:rPr lang="ru-RU" dirty="0" smtClean="0"/>
              <a:t>Ведь российский солдат не умеет сдаваться,</a:t>
            </a:r>
            <a:br>
              <a:rPr lang="ru-RU" dirty="0" smtClean="0"/>
            </a:br>
            <a:r>
              <a:rPr lang="ru-RU" dirty="0" smtClean="0"/>
              <a:t>Если он защищает Отчизну свою.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Степан </a:t>
            </a:r>
            <a:r>
              <a:rPr lang="ru-RU" dirty="0" err="1" smtClean="0"/>
              <a:t>Кадашников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520</Words>
  <Application>Microsoft Office PowerPoint</Application>
  <PresentationFormat>Экран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За Родину!           За Кузбасс!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Федотова Виктория Александровна</dc:creator>
  <cp:lastModifiedBy>user</cp:lastModifiedBy>
  <cp:revision>3</cp:revision>
  <dcterms:created xsi:type="dcterms:W3CDTF">2010-12-12T21:44:05Z</dcterms:created>
  <dcterms:modified xsi:type="dcterms:W3CDTF">2014-05-03T08:48:08Z</dcterms:modified>
</cp:coreProperties>
</file>