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5" r:id="rId3"/>
    <p:sldId id="276" r:id="rId4"/>
    <p:sldId id="256" r:id="rId5"/>
    <p:sldId id="257" r:id="rId6"/>
    <p:sldId id="258" r:id="rId7"/>
    <p:sldId id="259" r:id="rId8"/>
    <p:sldId id="263" r:id="rId9"/>
    <p:sldId id="260" r:id="rId10"/>
    <p:sldId id="264" r:id="rId11"/>
    <p:sldId id="265" r:id="rId12"/>
    <p:sldId id="267" r:id="rId13"/>
    <p:sldId id="266" r:id="rId14"/>
    <p:sldId id="268" r:id="rId15"/>
    <p:sldId id="269" r:id="rId16"/>
    <p:sldId id="274" r:id="rId17"/>
    <p:sldId id="273" r:id="rId18"/>
    <p:sldId id="26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666699"/>
    <a:srgbClr val="0099CC"/>
    <a:srgbClr val="FFCC99"/>
    <a:srgbClr val="969696"/>
    <a:srgbClr val="008080"/>
    <a:srgbClr val="9BC6E9"/>
    <a:srgbClr val="78B2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B7B59-F0AB-4287-B265-8ADABA6208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00710-3806-48A7-BDF1-7FBC00495A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A2B56-4F96-4DFB-859F-7192B52E3B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C305A-16B7-45E8-BA7A-D8C91D52A1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CBBEE-66E6-4634-A381-1001794AA9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52D9D-B398-46D2-85C7-706B3377E7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58EBE-5B11-4740-AC46-43776D1E18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DEAC6-570E-465D-90A2-266F0B63BA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58108-A386-4D28-A86F-39C2939FBB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E2577-609B-41DA-B7C4-0E272118B2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F58FC-AE9A-4B48-A73A-29C8A67E6B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96829B-8E72-489F-A36D-65FF2520C12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&#1082;&#1086;&#1083;&#1083;&#1072;&#1078;.net/photoscard/insert344.html" TargetMode="External"/><Relationship Id="rId2" Type="http://schemas.openxmlformats.org/officeDocument/2006/relationships/hyperlink" Target="http://www.webbaby.ru/calendar2.ht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effb0d00b2d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609600" y="381000"/>
            <a:ext cx="7772400" cy="2743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107763" dir="189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Учимся определять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107763" dir="189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время по часам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648200" y="31242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(математика, </a:t>
            </a:r>
            <a:r>
              <a:rPr lang="ru-RU" sz="2400" dirty="0" smtClean="0"/>
              <a:t>3</a:t>
            </a:r>
            <a:r>
              <a:rPr lang="ru-RU" sz="2400" dirty="0" smtClean="0"/>
              <a:t>класс</a:t>
            </a:r>
            <a:r>
              <a:rPr lang="ru-RU" sz="2400" dirty="0"/>
              <a:t>)</a:t>
            </a:r>
          </a:p>
        </p:txBody>
      </p:sp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438400"/>
            <a:ext cx="5224463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257800" y="4114800"/>
            <a:ext cx="3581400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u="sng" dirty="0"/>
              <a:t>Автор:</a:t>
            </a:r>
            <a:r>
              <a:rPr lang="ru-RU" sz="2400" dirty="0"/>
              <a:t> учитель начальных </a:t>
            </a:r>
            <a:r>
              <a:rPr lang="ru-RU" sz="2400" dirty="0" smtClean="0"/>
              <a:t>классов</a:t>
            </a:r>
          </a:p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Коломенская И.Ю.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sz="1600" b="1" dirty="0" smtClean="0"/>
              <a:t>2012 </a:t>
            </a:r>
            <a:r>
              <a:rPr lang="ru-RU" sz="1600" b="1" dirty="0"/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291" name="Picture 3" descr="5764c11363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048000"/>
            <a:ext cx="2589213" cy="3333750"/>
          </a:xfrm>
          <a:prstGeom prst="rect">
            <a:avLst/>
          </a:prstGeom>
          <a:noFill/>
        </p:spPr>
      </p:pic>
      <p:pic>
        <p:nvPicPr>
          <p:cNvPr id="12292" name="Picture 4" descr="hor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</a:blip>
          <a:srcRect l="3630" t="1563" r="3665" b="14792"/>
          <a:stretch>
            <a:fillRect/>
          </a:stretch>
        </p:blipFill>
        <p:spPr bwMode="auto">
          <a:xfrm>
            <a:off x="304800" y="457200"/>
            <a:ext cx="4598988" cy="5562600"/>
          </a:xfrm>
          <a:prstGeom prst="rect">
            <a:avLst/>
          </a:prstGeom>
          <a:noFill/>
        </p:spPr>
      </p:pic>
      <p:grpSp>
        <p:nvGrpSpPr>
          <p:cNvPr id="12293" name="Group 5"/>
          <p:cNvGrpSpPr>
            <a:grpSpLocks/>
          </p:cNvGrpSpPr>
          <p:nvPr/>
        </p:nvGrpSpPr>
        <p:grpSpPr bwMode="auto">
          <a:xfrm rot="7541203">
            <a:off x="2133600" y="2362200"/>
            <a:ext cx="838200" cy="2362200"/>
            <a:chOff x="3598" y="903"/>
            <a:chExt cx="473" cy="1023"/>
          </a:xfrm>
        </p:grpSpPr>
        <p:sp>
          <p:nvSpPr>
            <p:cNvPr id="12294" name="AutoShape 6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295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2296" name="Group 8"/>
          <p:cNvGrpSpPr>
            <a:grpSpLocks/>
          </p:cNvGrpSpPr>
          <p:nvPr/>
        </p:nvGrpSpPr>
        <p:grpSpPr bwMode="auto">
          <a:xfrm rot="980622">
            <a:off x="2055813" y="1914525"/>
            <a:ext cx="990600" cy="3211513"/>
            <a:chOff x="3216" y="1728"/>
            <a:chExt cx="529" cy="1591"/>
          </a:xfrm>
        </p:grpSpPr>
        <p:sp>
          <p:nvSpPr>
            <p:cNvPr id="12297" name="AutoShape 9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298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449720">
              <a:off x="2937" y="2007"/>
              <a:ext cx="894" cy="336"/>
            </a:xfrm>
            <a:prstGeom prst="rect">
              <a:avLst/>
            </a:prstGeom>
            <a:noFill/>
          </p:spPr>
        </p:pic>
      </p:grp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029200" y="381000"/>
            <a:ext cx="3810000" cy="2235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Два раза по 5 минут = 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 минут</a:t>
            </a:r>
            <a:r>
              <a:rPr lang="ru-RU" sz="3200" b="1"/>
              <a:t> </a:t>
            </a:r>
          </a:p>
          <a:p>
            <a:pPr algn="ctr">
              <a:spcBef>
                <a:spcPct val="50000"/>
              </a:spcBef>
            </a:pPr>
            <a:r>
              <a:rPr lang="ru-RU" sz="3200" b="1"/>
              <a:t>Говорят:                       </a:t>
            </a:r>
            <a:r>
              <a:rPr lang="ru-RU" sz="32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 минут шестого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3600000">
                                      <p:cBhvr>
                                        <p:cTn id="6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300000">
                                      <p:cBhvr>
                                        <p:cTn id="8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9600" y="152400"/>
            <a:ext cx="807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/>
              <a:t>Определи время по часам.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316" name="Picture 4" descr="hor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</a:blip>
          <a:srcRect l="3630" t="1563" r="3665" b="14792"/>
          <a:stretch>
            <a:fillRect/>
          </a:stretch>
        </p:blipFill>
        <p:spPr bwMode="auto">
          <a:xfrm>
            <a:off x="1143000" y="1295400"/>
            <a:ext cx="3905250" cy="4724400"/>
          </a:xfrm>
          <a:prstGeom prst="rect">
            <a:avLst/>
          </a:prstGeom>
          <a:noFill/>
        </p:spPr>
      </p:pic>
      <p:grpSp>
        <p:nvGrpSpPr>
          <p:cNvPr id="13317" name="Group 5"/>
          <p:cNvGrpSpPr>
            <a:grpSpLocks/>
          </p:cNvGrpSpPr>
          <p:nvPr/>
        </p:nvGrpSpPr>
        <p:grpSpPr bwMode="auto">
          <a:xfrm rot="4208117">
            <a:off x="2698750" y="2559050"/>
            <a:ext cx="776288" cy="2820988"/>
            <a:chOff x="3598" y="903"/>
            <a:chExt cx="473" cy="1023"/>
          </a:xfrm>
        </p:grpSpPr>
        <p:sp>
          <p:nvSpPr>
            <p:cNvPr id="13318" name="AutoShape 6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3319" name="Picture 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3320" name="Group 8"/>
          <p:cNvGrpSpPr>
            <a:grpSpLocks/>
          </p:cNvGrpSpPr>
          <p:nvPr/>
        </p:nvGrpSpPr>
        <p:grpSpPr bwMode="auto">
          <a:xfrm rot="39614275">
            <a:off x="2740818" y="2821782"/>
            <a:ext cx="855663" cy="2070100"/>
            <a:chOff x="3216" y="1728"/>
            <a:chExt cx="529" cy="1591"/>
          </a:xfrm>
        </p:grpSpPr>
        <p:sp>
          <p:nvSpPr>
            <p:cNvPr id="13321" name="AutoShape 9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3322" name="Picture 10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449720">
              <a:off x="2937" y="2007"/>
              <a:ext cx="894" cy="336"/>
            </a:xfrm>
            <a:prstGeom prst="rect">
              <a:avLst/>
            </a:prstGeom>
            <a:noFill/>
          </p:spPr>
        </p:pic>
      </p:grpSp>
      <p:pic>
        <p:nvPicPr>
          <p:cNvPr id="13323" name="Picture 11" descr="5764c113633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352800"/>
            <a:ext cx="2352675" cy="3028950"/>
          </a:xfrm>
          <a:prstGeom prst="rect">
            <a:avLst/>
          </a:prstGeom>
          <a:noFill/>
        </p:spPr>
      </p:pic>
      <p:grpSp>
        <p:nvGrpSpPr>
          <p:cNvPr id="13324" name="Group 12"/>
          <p:cNvGrpSpPr>
            <a:grpSpLocks/>
          </p:cNvGrpSpPr>
          <p:nvPr/>
        </p:nvGrpSpPr>
        <p:grpSpPr bwMode="auto">
          <a:xfrm rot="7628111">
            <a:off x="2706688" y="2627312"/>
            <a:ext cx="762000" cy="2670175"/>
            <a:chOff x="3598" y="903"/>
            <a:chExt cx="473" cy="1023"/>
          </a:xfrm>
        </p:grpSpPr>
        <p:sp>
          <p:nvSpPr>
            <p:cNvPr id="13325" name="AutoShape 13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3326" name="Picture 1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3327" name="Group 15"/>
          <p:cNvGrpSpPr>
            <a:grpSpLocks/>
          </p:cNvGrpSpPr>
          <p:nvPr/>
        </p:nvGrpSpPr>
        <p:grpSpPr bwMode="auto">
          <a:xfrm rot="-597922">
            <a:off x="2825750" y="2894013"/>
            <a:ext cx="692150" cy="2063750"/>
            <a:chOff x="3598" y="903"/>
            <a:chExt cx="473" cy="1023"/>
          </a:xfrm>
        </p:grpSpPr>
        <p:sp>
          <p:nvSpPr>
            <p:cNvPr id="13328" name="AutoShape 16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3329" name="Picture 1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3333" name="Group 21"/>
          <p:cNvGrpSpPr>
            <a:grpSpLocks/>
          </p:cNvGrpSpPr>
          <p:nvPr/>
        </p:nvGrpSpPr>
        <p:grpSpPr bwMode="auto">
          <a:xfrm rot="-2465237">
            <a:off x="2895600" y="2819400"/>
            <a:ext cx="692150" cy="2063750"/>
            <a:chOff x="3598" y="903"/>
            <a:chExt cx="473" cy="1023"/>
          </a:xfrm>
        </p:grpSpPr>
        <p:sp>
          <p:nvSpPr>
            <p:cNvPr id="13334" name="AutoShape 22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3335" name="Picture 2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3336" name="Group 24"/>
          <p:cNvGrpSpPr>
            <a:grpSpLocks/>
          </p:cNvGrpSpPr>
          <p:nvPr/>
        </p:nvGrpSpPr>
        <p:grpSpPr bwMode="auto">
          <a:xfrm rot="31180071">
            <a:off x="2667000" y="2438400"/>
            <a:ext cx="776288" cy="2820988"/>
            <a:chOff x="3598" y="903"/>
            <a:chExt cx="473" cy="1023"/>
          </a:xfrm>
        </p:grpSpPr>
        <p:sp>
          <p:nvSpPr>
            <p:cNvPr id="13337" name="AutoShape 25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3338" name="Picture 2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5105400" y="1371600"/>
            <a:ext cx="3886200" cy="1443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30 минут -                 не говорят.                        Говорят: </a:t>
            </a:r>
            <a:r>
              <a:rPr lang="ru-RU" sz="32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половина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363" name="Picture 3" descr="5764c11363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048000"/>
            <a:ext cx="2589213" cy="3333750"/>
          </a:xfrm>
          <a:prstGeom prst="rect">
            <a:avLst/>
          </a:prstGeom>
          <a:noFill/>
        </p:spPr>
      </p:pic>
      <p:pic>
        <p:nvPicPr>
          <p:cNvPr id="15364" name="Picture 4" descr="hor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</a:blip>
          <a:srcRect l="3630" t="1563" r="3665" b="14792"/>
          <a:stretch>
            <a:fillRect/>
          </a:stretch>
        </p:blipFill>
        <p:spPr bwMode="auto">
          <a:xfrm>
            <a:off x="304800" y="1219200"/>
            <a:ext cx="3968750" cy="4800600"/>
          </a:xfrm>
          <a:prstGeom prst="rect">
            <a:avLst/>
          </a:prstGeom>
          <a:noFill/>
        </p:spPr>
      </p:pic>
      <p:grpSp>
        <p:nvGrpSpPr>
          <p:cNvPr id="15365" name="Group 5"/>
          <p:cNvGrpSpPr>
            <a:grpSpLocks/>
          </p:cNvGrpSpPr>
          <p:nvPr/>
        </p:nvGrpSpPr>
        <p:grpSpPr bwMode="auto">
          <a:xfrm rot="12232459">
            <a:off x="1828800" y="2743200"/>
            <a:ext cx="838200" cy="1981200"/>
            <a:chOff x="3598" y="903"/>
            <a:chExt cx="473" cy="1023"/>
          </a:xfrm>
        </p:grpSpPr>
        <p:sp>
          <p:nvSpPr>
            <p:cNvPr id="15366" name="AutoShape 6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5367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5368" name="Group 8"/>
          <p:cNvGrpSpPr>
            <a:grpSpLocks/>
          </p:cNvGrpSpPr>
          <p:nvPr/>
        </p:nvGrpSpPr>
        <p:grpSpPr bwMode="auto">
          <a:xfrm rot="11722822">
            <a:off x="1828800" y="2286000"/>
            <a:ext cx="914400" cy="2971800"/>
            <a:chOff x="3216" y="1728"/>
            <a:chExt cx="529" cy="1591"/>
          </a:xfrm>
        </p:grpSpPr>
        <p:sp>
          <p:nvSpPr>
            <p:cNvPr id="15369" name="AutoShape 9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5370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449720">
              <a:off x="2937" y="2007"/>
              <a:ext cx="894" cy="336"/>
            </a:xfrm>
            <a:prstGeom prst="rect">
              <a:avLst/>
            </a:prstGeom>
            <a:noFill/>
          </p:spPr>
        </p:pic>
      </p:grp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609600" y="152400"/>
            <a:ext cx="807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/>
              <a:t>Определи время по часам.</a:t>
            </a:r>
          </a:p>
        </p:txBody>
      </p:sp>
      <p:grpSp>
        <p:nvGrpSpPr>
          <p:cNvPr id="15373" name="Group 13"/>
          <p:cNvGrpSpPr>
            <a:grpSpLocks/>
          </p:cNvGrpSpPr>
          <p:nvPr/>
        </p:nvGrpSpPr>
        <p:grpSpPr bwMode="auto">
          <a:xfrm rot="3347547">
            <a:off x="1714500" y="2857500"/>
            <a:ext cx="914400" cy="2057400"/>
            <a:chOff x="3598" y="903"/>
            <a:chExt cx="473" cy="1023"/>
          </a:xfrm>
        </p:grpSpPr>
        <p:sp>
          <p:nvSpPr>
            <p:cNvPr id="15374" name="AutoShape 14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5375" name="Picture 1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5376" name="Group 16"/>
          <p:cNvGrpSpPr>
            <a:grpSpLocks/>
          </p:cNvGrpSpPr>
          <p:nvPr/>
        </p:nvGrpSpPr>
        <p:grpSpPr bwMode="auto">
          <a:xfrm rot="-4116564">
            <a:off x="1943100" y="2857500"/>
            <a:ext cx="838200" cy="1981200"/>
            <a:chOff x="3598" y="903"/>
            <a:chExt cx="473" cy="1023"/>
          </a:xfrm>
        </p:grpSpPr>
        <p:sp>
          <p:nvSpPr>
            <p:cNvPr id="15377" name="AutoShape 17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5378" name="Picture 1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39" name="Picture 3" descr="5764c11363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124200"/>
            <a:ext cx="2589213" cy="3333750"/>
          </a:xfrm>
          <a:prstGeom prst="rect">
            <a:avLst/>
          </a:prstGeom>
          <a:noFill/>
        </p:spPr>
      </p:pic>
      <p:pic>
        <p:nvPicPr>
          <p:cNvPr id="14340" name="Picture 4" descr="hor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</a:blip>
          <a:srcRect l="3630" t="1563" r="3665" b="14792"/>
          <a:stretch>
            <a:fillRect/>
          </a:stretch>
        </p:blipFill>
        <p:spPr bwMode="auto">
          <a:xfrm>
            <a:off x="304800" y="457200"/>
            <a:ext cx="4598988" cy="5562600"/>
          </a:xfrm>
          <a:prstGeom prst="rect">
            <a:avLst/>
          </a:prstGeom>
          <a:noFill/>
        </p:spPr>
      </p:pic>
      <p:grpSp>
        <p:nvGrpSpPr>
          <p:cNvPr id="14341" name="Group 5"/>
          <p:cNvGrpSpPr>
            <a:grpSpLocks/>
          </p:cNvGrpSpPr>
          <p:nvPr/>
        </p:nvGrpSpPr>
        <p:grpSpPr bwMode="auto">
          <a:xfrm rot="-3069469">
            <a:off x="2286000" y="2362200"/>
            <a:ext cx="838200" cy="2362200"/>
            <a:chOff x="3598" y="903"/>
            <a:chExt cx="473" cy="1023"/>
          </a:xfrm>
        </p:grpSpPr>
        <p:sp>
          <p:nvSpPr>
            <p:cNvPr id="14342" name="AutoShape 6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4343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4344" name="Group 8"/>
          <p:cNvGrpSpPr>
            <a:grpSpLocks/>
          </p:cNvGrpSpPr>
          <p:nvPr/>
        </p:nvGrpSpPr>
        <p:grpSpPr bwMode="auto">
          <a:xfrm rot="-42319138">
            <a:off x="2178050" y="1936750"/>
            <a:ext cx="990600" cy="3211513"/>
            <a:chOff x="3216" y="1728"/>
            <a:chExt cx="529" cy="1591"/>
          </a:xfrm>
        </p:grpSpPr>
        <p:sp>
          <p:nvSpPr>
            <p:cNvPr id="14345" name="AutoShape 9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4346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449720">
              <a:off x="2937" y="2007"/>
              <a:ext cx="894" cy="336"/>
            </a:xfrm>
            <a:prstGeom prst="rect">
              <a:avLst/>
            </a:prstGeom>
            <a:noFill/>
          </p:spPr>
        </p:pic>
      </p:grp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5029200" y="228600"/>
            <a:ext cx="3810000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Если минутная стрелка пересекла получасовую отметку, время называют двумя способами.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4400000">
                                      <p:cBhvr>
                                        <p:cTn id="6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840000">
                                      <p:cBhvr>
                                        <p:cTn id="8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387" name="Picture 3" descr="5764c11363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124200"/>
            <a:ext cx="2589213" cy="3333750"/>
          </a:xfrm>
          <a:prstGeom prst="rect">
            <a:avLst/>
          </a:prstGeom>
          <a:noFill/>
        </p:spPr>
      </p:pic>
      <p:pic>
        <p:nvPicPr>
          <p:cNvPr id="16388" name="Picture 4" descr="hor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</a:blip>
          <a:srcRect l="3630" t="1563" r="3665" b="14792"/>
          <a:stretch>
            <a:fillRect/>
          </a:stretch>
        </p:blipFill>
        <p:spPr bwMode="auto">
          <a:xfrm>
            <a:off x="304800" y="457200"/>
            <a:ext cx="4598988" cy="5562600"/>
          </a:xfrm>
          <a:prstGeom prst="rect">
            <a:avLst/>
          </a:prstGeom>
          <a:noFill/>
        </p:spPr>
      </p:pic>
      <p:grpSp>
        <p:nvGrpSpPr>
          <p:cNvPr id="16389" name="Group 5"/>
          <p:cNvGrpSpPr>
            <a:grpSpLocks/>
          </p:cNvGrpSpPr>
          <p:nvPr/>
        </p:nvGrpSpPr>
        <p:grpSpPr bwMode="auto">
          <a:xfrm rot="-23913668">
            <a:off x="2286000" y="2362200"/>
            <a:ext cx="838200" cy="2362200"/>
            <a:chOff x="3598" y="903"/>
            <a:chExt cx="473" cy="1023"/>
          </a:xfrm>
        </p:grpSpPr>
        <p:sp>
          <p:nvSpPr>
            <p:cNvPr id="16390" name="AutoShape 6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6391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6392" name="Group 8"/>
          <p:cNvGrpSpPr>
            <a:grpSpLocks/>
          </p:cNvGrpSpPr>
          <p:nvPr/>
        </p:nvGrpSpPr>
        <p:grpSpPr bwMode="auto">
          <a:xfrm rot="-27779905">
            <a:off x="2177257" y="1937543"/>
            <a:ext cx="990600" cy="3211513"/>
            <a:chOff x="3216" y="1728"/>
            <a:chExt cx="529" cy="1591"/>
          </a:xfrm>
        </p:grpSpPr>
        <p:sp>
          <p:nvSpPr>
            <p:cNvPr id="16393" name="AutoShape 9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6394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449720">
              <a:off x="2937" y="2007"/>
              <a:ext cx="894" cy="336"/>
            </a:xfrm>
            <a:prstGeom prst="rect">
              <a:avLst/>
            </a:prstGeom>
            <a:noFill/>
          </p:spPr>
        </p:pic>
      </p:grp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029200" y="228600"/>
            <a:ext cx="3810000" cy="1747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 часов 40 минут</a:t>
            </a:r>
            <a:r>
              <a:rPr lang="ru-RU" sz="2400" b="1"/>
              <a:t>     или                                            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без двадцати двенадцать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609600" y="533400"/>
            <a:ext cx="807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/>
              <a:t>Определи время по часам.</a:t>
            </a:r>
          </a:p>
        </p:txBody>
      </p:sp>
      <p:grpSp>
        <p:nvGrpSpPr>
          <p:cNvPr id="17433" name="Group 25"/>
          <p:cNvGrpSpPr>
            <a:grpSpLocks/>
          </p:cNvGrpSpPr>
          <p:nvPr/>
        </p:nvGrpSpPr>
        <p:grpSpPr bwMode="auto">
          <a:xfrm>
            <a:off x="0" y="1676400"/>
            <a:ext cx="9144000" cy="3429000"/>
            <a:chOff x="0" y="1488"/>
            <a:chExt cx="5760" cy="2160"/>
          </a:xfrm>
        </p:grpSpPr>
        <p:pic>
          <p:nvPicPr>
            <p:cNvPr id="17426" name="Picture 18" descr="hora_1_новый размер"/>
            <p:cNvPicPr>
              <a:picLocks noChangeAspect="1" noChangeArrowheads="1"/>
            </p:cNvPicPr>
            <p:nvPr/>
          </p:nvPicPr>
          <p:blipFill>
            <a:blip r:embed="rId2" cstate="print"/>
            <a:srcRect l="50539" t="49167"/>
            <a:stretch>
              <a:fillRect/>
            </a:stretch>
          </p:blipFill>
          <p:spPr bwMode="auto">
            <a:xfrm>
              <a:off x="0" y="1488"/>
              <a:ext cx="1417" cy="2160"/>
            </a:xfrm>
            <a:prstGeom prst="rect">
              <a:avLst/>
            </a:prstGeom>
            <a:noFill/>
          </p:spPr>
        </p:pic>
        <p:pic>
          <p:nvPicPr>
            <p:cNvPr id="17427" name="Picture 19" descr="hora_1_новый размер"/>
            <p:cNvPicPr>
              <a:picLocks noChangeAspect="1" noChangeArrowheads="1"/>
            </p:cNvPicPr>
            <p:nvPr/>
          </p:nvPicPr>
          <p:blipFill>
            <a:blip r:embed="rId2" cstate="print"/>
            <a:srcRect t="49167" r="49461"/>
            <a:stretch>
              <a:fillRect/>
            </a:stretch>
          </p:blipFill>
          <p:spPr bwMode="auto">
            <a:xfrm>
              <a:off x="4312" y="1488"/>
              <a:ext cx="1448" cy="2160"/>
            </a:xfrm>
            <a:prstGeom prst="rect">
              <a:avLst/>
            </a:prstGeom>
            <a:noFill/>
          </p:spPr>
        </p:pic>
        <p:pic>
          <p:nvPicPr>
            <p:cNvPr id="17429" name="Picture 21" descr="hora_1_новый размер"/>
            <p:cNvPicPr>
              <a:picLocks noChangeAspect="1" noChangeArrowheads="1"/>
            </p:cNvPicPr>
            <p:nvPr/>
          </p:nvPicPr>
          <p:blipFill>
            <a:blip r:embed="rId2" cstate="print"/>
            <a:srcRect r="48228" b="50833"/>
            <a:stretch>
              <a:fillRect/>
            </a:stretch>
          </p:blipFill>
          <p:spPr bwMode="auto">
            <a:xfrm>
              <a:off x="1372" y="1488"/>
              <a:ext cx="1535" cy="2160"/>
            </a:xfrm>
            <a:prstGeom prst="rect">
              <a:avLst/>
            </a:prstGeom>
            <a:noFill/>
          </p:spPr>
        </p:pic>
        <p:pic>
          <p:nvPicPr>
            <p:cNvPr id="17432" name="Picture 24" descr="hora_2_новый размер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1488"/>
              <a:ext cx="1485" cy="216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оторый час?&#10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5344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1524000" y="685800"/>
            <a:ext cx="6096000" cy="1260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00"/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Arial"/>
                <a:cs typeface="Arial"/>
              </a:rPr>
              <a:t>МОЛОДЕЦ!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1511" name="Picture 7" descr="10deac4b3cf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124200"/>
            <a:ext cx="4343400" cy="3203575"/>
          </a:xfrm>
          <a:prstGeom prst="rect">
            <a:avLst/>
          </a:prstGeom>
          <a:noFill/>
        </p:spPr>
      </p:pic>
      <p:pic>
        <p:nvPicPr>
          <p:cNvPr id="21509" name="Picture 5" descr="5764c113633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667000"/>
            <a:ext cx="2825750" cy="3638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819400" y="3048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Ресурсы Интернета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1219200"/>
            <a:ext cx="8351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hlinkClick r:id="rId2"/>
              </a:rPr>
              <a:t>http://www.webbaby.ru/calendar2.htm</a:t>
            </a:r>
            <a:r>
              <a:rPr lang="ru-RU"/>
              <a:t> - стих Ирины Гуриной «Забавные часы»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81000" y="1752600"/>
            <a:ext cx="78359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hlinkClick r:id="rId3"/>
              </a:rPr>
              <a:t>http://www.коллаж.net/photoscard/insert344.html</a:t>
            </a:r>
            <a:r>
              <a:rPr lang="ru-RU"/>
              <a:t> - изображение Буратино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86064" y="3909776"/>
            <a:ext cx="2330768" cy="646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</a:rPr>
              <a:t>Viki.rdf.ru</a:t>
            </a:r>
            <a:endParaRPr lang="ru-RU" sz="3600" b="1" u="sng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«День и ночь-сутки прочь.»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 сутки </a:t>
            </a:r>
            <a:r>
              <a:rPr lang="ru-RU" dirty="0"/>
              <a:t>П</a:t>
            </a:r>
            <a:r>
              <a:rPr lang="ru-RU" dirty="0" smtClean="0"/>
              <a:t>етя спал 9 часов, занятия  в школе у него заняли 7 часов,</a:t>
            </a:r>
            <a:r>
              <a:rPr lang="en-US" dirty="0" smtClean="0"/>
              <a:t> </a:t>
            </a:r>
            <a:r>
              <a:rPr lang="ru-RU" dirty="0" smtClean="0"/>
              <a:t>гулял </a:t>
            </a:r>
            <a:r>
              <a:rPr lang="en-US" dirty="0" smtClean="0"/>
              <a:t>1</a:t>
            </a:r>
            <a:r>
              <a:rPr lang="ru-RU" dirty="0" smtClean="0"/>
              <a:t> час. Сколько времени осталось у Пети  для других важных дел</a:t>
            </a:r>
            <a:r>
              <a:rPr lang="en-US" dirty="0" smtClean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00" name="Picture 4" descr="hor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</a:blip>
          <a:srcRect l="3630" t="1563" r="3665" b="14792"/>
          <a:stretch>
            <a:fillRect/>
          </a:stretch>
        </p:blipFill>
        <p:spPr bwMode="auto">
          <a:xfrm>
            <a:off x="304800" y="457200"/>
            <a:ext cx="4598988" cy="5562600"/>
          </a:xfrm>
          <a:prstGeom prst="rect">
            <a:avLst/>
          </a:prstGeom>
          <a:noFill/>
        </p:spPr>
      </p:pic>
      <p:grpSp>
        <p:nvGrpSpPr>
          <p:cNvPr id="4109" name="Group 13"/>
          <p:cNvGrpSpPr>
            <a:grpSpLocks/>
          </p:cNvGrpSpPr>
          <p:nvPr/>
        </p:nvGrpSpPr>
        <p:grpSpPr bwMode="auto">
          <a:xfrm rot="4068885">
            <a:off x="2133600" y="2362200"/>
            <a:ext cx="838200" cy="2362200"/>
            <a:chOff x="3598" y="903"/>
            <a:chExt cx="473" cy="1023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4107" name="Group 11"/>
          <p:cNvGrpSpPr>
            <a:grpSpLocks/>
          </p:cNvGrpSpPr>
          <p:nvPr/>
        </p:nvGrpSpPr>
        <p:grpSpPr bwMode="auto">
          <a:xfrm rot="980622">
            <a:off x="2055813" y="1914525"/>
            <a:ext cx="990600" cy="3211513"/>
            <a:chOff x="3216" y="1728"/>
            <a:chExt cx="529" cy="1591"/>
          </a:xfrm>
        </p:grpSpPr>
        <p:sp>
          <p:nvSpPr>
            <p:cNvPr id="4105" name="AutoShape 9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106" name="Picture 10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449720">
              <a:off x="2937" y="2007"/>
              <a:ext cx="894" cy="336"/>
            </a:xfrm>
            <a:prstGeom prst="rect">
              <a:avLst/>
            </a:prstGeom>
            <a:noFill/>
          </p:spPr>
        </p:pic>
      </p:grp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53000" y="609600"/>
            <a:ext cx="3962400" cy="588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/>
              <a:t>Часовая стрелка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953000" y="1447800"/>
            <a:ext cx="3962400" cy="588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/>
              <a:t>Минутная стрелка</a:t>
            </a:r>
          </a:p>
        </p:txBody>
      </p:sp>
      <p:pic>
        <p:nvPicPr>
          <p:cNvPr id="4113" name="Picture 17" descr="5764c113633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2590800"/>
            <a:ext cx="2825750" cy="3638550"/>
          </a:xfrm>
          <a:prstGeom prst="rect">
            <a:avLst/>
          </a:prstGeom>
          <a:noFill/>
        </p:spPr>
      </p:pic>
      <p:pic>
        <p:nvPicPr>
          <p:cNvPr id="15" name="Picture 17" descr="5764c113633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743200"/>
            <a:ext cx="2825750" cy="3638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5" presetClass="emph" presetSubtype="0" repeatCount="4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8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2" dur="5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4" dur="5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0" grpId="0" animBg="1"/>
      <p:bldP spid="41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22" name="Picture 2" descr="hor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0CEF4"/>
              </a:clrFrom>
              <a:clrTo>
                <a:srgbClr val="70CEF4">
                  <a:alpha val="0"/>
                </a:srgbClr>
              </a:clrTo>
            </a:clrChange>
          </a:blip>
          <a:srcRect l="3630" t="1563" r="3665" b="14792"/>
          <a:stretch>
            <a:fillRect/>
          </a:stretch>
        </p:blipFill>
        <p:spPr bwMode="auto">
          <a:xfrm>
            <a:off x="304800" y="457200"/>
            <a:ext cx="4598988" cy="5562600"/>
          </a:xfrm>
          <a:prstGeom prst="rect">
            <a:avLst/>
          </a:prstGeom>
          <a:noFill/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181600" y="304800"/>
            <a:ext cx="3505200" cy="2052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/>
              <a:t>Минутная стрелка делает полный оборот</a:t>
            </a:r>
            <a:r>
              <a:rPr lang="ru-RU" sz="3200" b="1" dirty="0"/>
              <a:t>                            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</a:t>
            </a:r>
          </a:p>
        </p:txBody>
      </p:sp>
      <p:pic>
        <p:nvPicPr>
          <p:cNvPr id="5132" name="Picture 12" descr="5764c113633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590800"/>
            <a:ext cx="2825750" cy="3638550"/>
          </a:xfrm>
          <a:prstGeom prst="rect">
            <a:avLst/>
          </a:prstGeom>
          <a:noFill/>
        </p:spPr>
      </p:pic>
      <p:grpSp>
        <p:nvGrpSpPr>
          <p:cNvPr id="5123" name="Group 3"/>
          <p:cNvGrpSpPr>
            <a:grpSpLocks/>
          </p:cNvGrpSpPr>
          <p:nvPr/>
        </p:nvGrpSpPr>
        <p:grpSpPr bwMode="auto">
          <a:xfrm rot="4068885">
            <a:off x="2133600" y="2362200"/>
            <a:ext cx="838200" cy="2362200"/>
            <a:chOff x="3598" y="903"/>
            <a:chExt cx="473" cy="1023"/>
          </a:xfrm>
        </p:grpSpPr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5126" name="Group 6"/>
          <p:cNvGrpSpPr>
            <a:grpSpLocks/>
          </p:cNvGrpSpPr>
          <p:nvPr/>
        </p:nvGrpSpPr>
        <p:grpSpPr bwMode="auto">
          <a:xfrm rot="980622">
            <a:off x="2055813" y="1914525"/>
            <a:ext cx="990600" cy="3211513"/>
            <a:chOff x="3216" y="1728"/>
            <a:chExt cx="529" cy="1591"/>
          </a:xfrm>
        </p:grpSpPr>
        <p:sp>
          <p:nvSpPr>
            <p:cNvPr id="5127" name="AutoShape 7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128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449720">
              <a:off x="2937" y="2007"/>
              <a:ext cx="894" cy="33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800000">
                                      <p:cBhvr>
                                        <p:cTn id="8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56" name="Picture 12" descr="5764c11363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590800"/>
            <a:ext cx="2825750" cy="3638550"/>
          </a:xfrm>
          <a:prstGeom prst="rect">
            <a:avLst/>
          </a:prstGeom>
          <a:noFill/>
        </p:spPr>
      </p:pic>
      <p:pic>
        <p:nvPicPr>
          <p:cNvPr id="6146" name="Picture 2" descr="hor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</a:blip>
          <a:srcRect l="3630" t="1563" r="3665" b="14792"/>
          <a:stretch>
            <a:fillRect/>
          </a:stretch>
        </p:blipFill>
        <p:spPr bwMode="auto">
          <a:xfrm>
            <a:off x="304800" y="457200"/>
            <a:ext cx="4598988" cy="5562600"/>
          </a:xfrm>
          <a:prstGeom prst="rect">
            <a:avLst/>
          </a:prstGeom>
          <a:noFill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876800" y="381000"/>
            <a:ext cx="3962400" cy="1870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Часовая стрелка за                       60 минут проходит</a:t>
            </a:r>
            <a:r>
              <a:rPr lang="ru-RU" sz="3200" b="1"/>
              <a:t> </a:t>
            </a:r>
            <a:r>
              <a:rPr lang="ru-RU" sz="2800" b="1"/>
              <a:t>расстояние от одной цифры до другой.</a:t>
            </a:r>
          </a:p>
        </p:txBody>
      </p:sp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124200"/>
            <a:ext cx="609600" cy="609600"/>
          </a:xfrm>
          <a:prstGeom prst="rect">
            <a:avLst/>
          </a:prstGeom>
          <a:noFill/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DEEAF6"/>
              </a:clrFrom>
              <a:clrTo>
                <a:srgbClr val="DEEAF6">
                  <a:alpha val="0"/>
                </a:srgbClr>
              </a:clrTo>
            </a:clrChange>
          </a:blip>
          <a:srcRect r="9091"/>
          <a:stretch>
            <a:fillRect/>
          </a:stretch>
        </p:blipFill>
        <p:spPr bwMode="auto">
          <a:xfrm>
            <a:off x="3429000" y="3960813"/>
            <a:ext cx="685800" cy="666750"/>
          </a:xfrm>
          <a:prstGeom prst="rect">
            <a:avLst/>
          </a:prstGeom>
          <a:noFill/>
        </p:spPr>
      </p:pic>
      <p:grpSp>
        <p:nvGrpSpPr>
          <p:cNvPr id="6150" name="Group 6"/>
          <p:cNvGrpSpPr>
            <a:grpSpLocks/>
          </p:cNvGrpSpPr>
          <p:nvPr/>
        </p:nvGrpSpPr>
        <p:grpSpPr bwMode="auto">
          <a:xfrm rot="980622">
            <a:off x="2055813" y="1914525"/>
            <a:ext cx="990600" cy="3211513"/>
            <a:chOff x="3216" y="1728"/>
            <a:chExt cx="529" cy="1591"/>
          </a:xfrm>
        </p:grpSpPr>
        <p:sp>
          <p:nvSpPr>
            <p:cNvPr id="6151" name="AutoShape 7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152" name="Picture 8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449720">
              <a:off x="2937" y="2007"/>
              <a:ext cx="894" cy="336"/>
            </a:xfrm>
            <a:prstGeom prst="rect">
              <a:avLst/>
            </a:prstGeom>
            <a:noFill/>
          </p:spPr>
        </p:pic>
      </p:grpSp>
      <p:grpSp>
        <p:nvGrpSpPr>
          <p:cNvPr id="6147" name="Group 3"/>
          <p:cNvGrpSpPr>
            <a:grpSpLocks/>
          </p:cNvGrpSpPr>
          <p:nvPr/>
        </p:nvGrpSpPr>
        <p:grpSpPr bwMode="auto">
          <a:xfrm rot="4068885">
            <a:off x="2133600" y="2362200"/>
            <a:ext cx="838200" cy="2362200"/>
            <a:chOff x="3598" y="903"/>
            <a:chExt cx="473" cy="1023"/>
          </a:xfrm>
        </p:grpSpPr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8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4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4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71" name="Picture 3" descr="5764c11363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590800"/>
            <a:ext cx="2825750" cy="3638550"/>
          </a:xfrm>
          <a:prstGeom prst="rect">
            <a:avLst/>
          </a:prstGeom>
          <a:noFill/>
        </p:spPr>
      </p:pic>
      <p:pic>
        <p:nvPicPr>
          <p:cNvPr id="7172" name="Picture 4" descr="hor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</a:blip>
          <a:srcRect l="3630" t="1563" r="3665" b="14792"/>
          <a:stretch>
            <a:fillRect/>
          </a:stretch>
        </p:blipFill>
        <p:spPr bwMode="auto">
          <a:xfrm>
            <a:off x="304800" y="457200"/>
            <a:ext cx="4598988" cy="5562600"/>
          </a:xfrm>
          <a:prstGeom prst="rect">
            <a:avLst/>
          </a:prstGeom>
          <a:noFill/>
        </p:spPr>
      </p:pic>
      <p:grpSp>
        <p:nvGrpSpPr>
          <p:cNvPr id="7173" name="Group 5"/>
          <p:cNvGrpSpPr>
            <a:grpSpLocks/>
          </p:cNvGrpSpPr>
          <p:nvPr/>
        </p:nvGrpSpPr>
        <p:grpSpPr bwMode="auto">
          <a:xfrm rot="11673684">
            <a:off x="2133600" y="2209800"/>
            <a:ext cx="838200" cy="2362200"/>
            <a:chOff x="3598" y="903"/>
            <a:chExt cx="473" cy="1023"/>
          </a:xfrm>
        </p:grpSpPr>
        <p:sp>
          <p:nvSpPr>
            <p:cNvPr id="7174" name="AutoShape 6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175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7176" name="Group 8"/>
          <p:cNvGrpSpPr>
            <a:grpSpLocks/>
          </p:cNvGrpSpPr>
          <p:nvPr/>
        </p:nvGrpSpPr>
        <p:grpSpPr bwMode="auto">
          <a:xfrm rot="980622">
            <a:off x="2055813" y="1914525"/>
            <a:ext cx="990600" cy="3211513"/>
            <a:chOff x="3216" y="1728"/>
            <a:chExt cx="529" cy="1591"/>
          </a:xfrm>
        </p:grpSpPr>
        <p:sp>
          <p:nvSpPr>
            <p:cNvPr id="7177" name="AutoShape 9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178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449720">
              <a:off x="2937" y="2007"/>
              <a:ext cx="894" cy="336"/>
            </a:xfrm>
            <a:prstGeom prst="rect">
              <a:avLst/>
            </a:prstGeom>
            <a:noFill/>
          </p:spPr>
        </p:pic>
      </p:grp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334000" y="914400"/>
            <a:ext cx="3352800" cy="588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час = </a:t>
            </a:r>
            <a:r>
              <a:rPr lang="ru-RU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мин</a:t>
            </a:r>
            <a:r>
              <a:rPr lang="ru-RU" sz="3200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8" dur="5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09600" y="152400"/>
            <a:ext cx="807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/>
              <a:t>Определи время по часам.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271" name="Picture 7" descr="hor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</a:blip>
          <a:srcRect l="3630" t="1563" r="3665" b="14792"/>
          <a:stretch>
            <a:fillRect/>
          </a:stretch>
        </p:blipFill>
        <p:spPr bwMode="auto">
          <a:xfrm>
            <a:off x="1143000" y="1295400"/>
            <a:ext cx="3905250" cy="4724400"/>
          </a:xfrm>
          <a:prstGeom prst="rect">
            <a:avLst/>
          </a:prstGeom>
          <a:noFill/>
        </p:spPr>
      </p:pic>
      <p:grpSp>
        <p:nvGrpSpPr>
          <p:cNvPr id="11272" name="Group 8"/>
          <p:cNvGrpSpPr>
            <a:grpSpLocks/>
          </p:cNvGrpSpPr>
          <p:nvPr/>
        </p:nvGrpSpPr>
        <p:grpSpPr bwMode="auto">
          <a:xfrm rot="4068885">
            <a:off x="2857500" y="2933700"/>
            <a:ext cx="609600" cy="2057400"/>
            <a:chOff x="3598" y="903"/>
            <a:chExt cx="473" cy="1023"/>
          </a:xfrm>
        </p:grpSpPr>
        <p:sp>
          <p:nvSpPr>
            <p:cNvPr id="11273" name="AutoShape 9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1274" name="Picture 10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1275" name="Group 11"/>
          <p:cNvGrpSpPr>
            <a:grpSpLocks/>
          </p:cNvGrpSpPr>
          <p:nvPr/>
        </p:nvGrpSpPr>
        <p:grpSpPr bwMode="auto">
          <a:xfrm rot="980622">
            <a:off x="2667000" y="2590800"/>
            <a:ext cx="836613" cy="2763838"/>
            <a:chOff x="3216" y="1728"/>
            <a:chExt cx="529" cy="1591"/>
          </a:xfrm>
        </p:grpSpPr>
        <p:sp>
          <p:nvSpPr>
            <p:cNvPr id="11276" name="AutoShape 12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1277" name="Picture 1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449720">
              <a:off x="2937" y="2007"/>
              <a:ext cx="894" cy="336"/>
            </a:xfrm>
            <a:prstGeom prst="rect">
              <a:avLst/>
            </a:prstGeom>
            <a:noFill/>
          </p:spPr>
        </p:pic>
      </p:grpSp>
      <p:pic>
        <p:nvPicPr>
          <p:cNvPr id="11269" name="Picture 5" descr="5764c113633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2743200"/>
            <a:ext cx="2825750" cy="3638550"/>
          </a:xfrm>
          <a:prstGeom prst="rect">
            <a:avLst/>
          </a:prstGeom>
          <a:noFill/>
        </p:spPr>
      </p:pic>
      <p:grpSp>
        <p:nvGrpSpPr>
          <p:cNvPr id="11278" name="Group 14"/>
          <p:cNvGrpSpPr>
            <a:grpSpLocks/>
          </p:cNvGrpSpPr>
          <p:nvPr/>
        </p:nvGrpSpPr>
        <p:grpSpPr bwMode="auto">
          <a:xfrm rot="9544363">
            <a:off x="2743200" y="2895600"/>
            <a:ext cx="609600" cy="2057400"/>
            <a:chOff x="3598" y="903"/>
            <a:chExt cx="473" cy="1023"/>
          </a:xfrm>
        </p:grpSpPr>
        <p:sp>
          <p:nvSpPr>
            <p:cNvPr id="11279" name="AutoShape 15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1280" name="Picture 1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1281" name="Group 17"/>
          <p:cNvGrpSpPr>
            <a:grpSpLocks/>
          </p:cNvGrpSpPr>
          <p:nvPr/>
        </p:nvGrpSpPr>
        <p:grpSpPr bwMode="auto">
          <a:xfrm rot="2087231">
            <a:off x="2819400" y="2971800"/>
            <a:ext cx="609600" cy="2057400"/>
            <a:chOff x="3598" y="903"/>
            <a:chExt cx="473" cy="1023"/>
          </a:xfrm>
        </p:grpSpPr>
        <p:sp>
          <p:nvSpPr>
            <p:cNvPr id="11282" name="AutoShape 18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1283" name="Picture 1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11284" name="Group 20"/>
          <p:cNvGrpSpPr>
            <a:grpSpLocks/>
          </p:cNvGrpSpPr>
          <p:nvPr/>
        </p:nvGrpSpPr>
        <p:grpSpPr bwMode="auto">
          <a:xfrm rot="-4433047">
            <a:off x="2857500" y="2857500"/>
            <a:ext cx="609600" cy="2057400"/>
            <a:chOff x="3598" y="903"/>
            <a:chExt cx="473" cy="1023"/>
          </a:xfrm>
        </p:grpSpPr>
        <p:sp>
          <p:nvSpPr>
            <p:cNvPr id="11285" name="AutoShape 21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1286" name="Picture 2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195" name="Picture 3" descr="5764c11363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590800"/>
            <a:ext cx="2825750" cy="3638550"/>
          </a:xfrm>
          <a:prstGeom prst="rect">
            <a:avLst/>
          </a:prstGeom>
          <a:noFill/>
        </p:spPr>
      </p:pic>
      <p:pic>
        <p:nvPicPr>
          <p:cNvPr id="8196" name="Picture 4" descr="hor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</a:blip>
          <a:srcRect l="3630" t="1563" r="3665" b="14792"/>
          <a:stretch>
            <a:fillRect/>
          </a:stretch>
        </p:blipFill>
        <p:spPr bwMode="auto">
          <a:xfrm>
            <a:off x="304800" y="457200"/>
            <a:ext cx="4598988" cy="5562600"/>
          </a:xfrm>
          <a:prstGeom prst="rect">
            <a:avLst/>
          </a:prstGeom>
          <a:noFill/>
        </p:spPr>
      </p:pic>
      <p:grpSp>
        <p:nvGrpSpPr>
          <p:cNvPr id="8197" name="Group 5"/>
          <p:cNvGrpSpPr>
            <a:grpSpLocks/>
          </p:cNvGrpSpPr>
          <p:nvPr/>
        </p:nvGrpSpPr>
        <p:grpSpPr bwMode="auto">
          <a:xfrm rot="4068885">
            <a:off x="2133600" y="2362200"/>
            <a:ext cx="838200" cy="2362200"/>
            <a:chOff x="3598" y="903"/>
            <a:chExt cx="473" cy="1023"/>
          </a:xfrm>
        </p:grpSpPr>
        <p:sp>
          <p:nvSpPr>
            <p:cNvPr id="8198" name="AutoShape 6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8199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61734">
              <a:off x="3628" y="1020"/>
              <a:ext cx="559" cy="326"/>
            </a:xfrm>
            <a:prstGeom prst="rect">
              <a:avLst/>
            </a:prstGeom>
            <a:noFill/>
          </p:spPr>
        </p:pic>
      </p:grpSp>
      <p:grpSp>
        <p:nvGrpSpPr>
          <p:cNvPr id="8200" name="Group 8"/>
          <p:cNvGrpSpPr>
            <a:grpSpLocks/>
          </p:cNvGrpSpPr>
          <p:nvPr/>
        </p:nvGrpSpPr>
        <p:grpSpPr bwMode="auto">
          <a:xfrm rot="980622">
            <a:off x="2055813" y="1914525"/>
            <a:ext cx="990600" cy="3211513"/>
            <a:chOff x="3216" y="1728"/>
            <a:chExt cx="529" cy="1591"/>
          </a:xfrm>
        </p:grpSpPr>
        <p:sp>
          <p:nvSpPr>
            <p:cNvPr id="8201" name="AutoShape 9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8202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4449720">
              <a:off x="2937" y="2007"/>
              <a:ext cx="894" cy="336"/>
            </a:xfrm>
            <a:prstGeom prst="rect">
              <a:avLst/>
            </a:prstGeom>
            <a:noFill/>
          </p:spPr>
        </p:pic>
      </p:grp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029200" y="381000"/>
            <a:ext cx="3810000" cy="1870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Минутная стрелка от цифры до цифры проходит                            за 5 минут</a:t>
            </a:r>
            <a:r>
              <a:rPr lang="ru-RU" sz="32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800000">
                                      <p:cBhvr>
                                        <p:cTn id="6" dur="5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</TotalTime>
  <Words>179</Words>
  <Application>Microsoft Office PowerPoint</Application>
  <PresentationFormat>Экран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«День и ночь-сутки прочь.»</vt:lpstr>
      <vt:lpstr>За сутки Петя спал 9 часов, занятия  в школе у него заняли 7 часов, гулял 1 час. Сколько времени осталось у Пети  для других важных дел?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</cp:lastModifiedBy>
  <cp:revision>14</cp:revision>
  <cp:lastPrinted>1601-01-01T00:00:00Z</cp:lastPrinted>
  <dcterms:created xsi:type="dcterms:W3CDTF">1601-01-01T00:00:00Z</dcterms:created>
  <dcterms:modified xsi:type="dcterms:W3CDTF">2012-11-26T19:39:49Z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