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80008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2C327-DC69-4850-BE9C-CF8C00F29D28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8C88C-1CDD-4F47-8563-23AB43D7BE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Ёёё</a:t>
            </a:r>
            <a:r>
              <a:rPr lang="ru-RU" dirty="0" smtClean="0"/>
              <a:t>		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8C88C-1CDD-4F47-8563-23AB43D7BE8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DA52-F3AD-406C-96CF-5CA680C88F1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348-7C54-45F0-9355-605453A3A3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DA52-F3AD-406C-96CF-5CA680C88F1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348-7C54-45F0-9355-605453A3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DA52-F3AD-406C-96CF-5CA680C88F1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348-7C54-45F0-9355-605453A3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DA52-F3AD-406C-96CF-5CA680C88F1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348-7C54-45F0-9355-605453A3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DA52-F3AD-406C-96CF-5CA680C88F1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51EA348-7C54-45F0-9355-605453A3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DA52-F3AD-406C-96CF-5CA680C88F1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348-7C54-45F0-9355-605453A3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DA52-F3AD-406C-96CF-5CA680C88F1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348-7C54-45F0-9355-605453A3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DA52-F3AD-406C-96CF-5CA680C88F1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348-7C54-45F0-9355-605453A3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DA52-F3AD-406C-96CF-5CA680C88F1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348-7C54-45F0-9355-605453A3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DA52-F3AD-406C-96CF-5CA680C88F1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348-7C54-45F0-9355-605453A3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DA52-F3AD-406C-96CF-5CA680C88F1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A348-7C54-45F0-9355-605453A3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84DA52-F3AD-406C-96CF-5CA680C88F1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1EA348-7C54-45F0-9355-605453A3A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tat18.privet.ru/lr/0a11bff708414136bc779933ef5954dc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литературного чтения в 3 классе</a:t>
            </a:r>
            <a:endParaRPr lang="ru-RU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/>
              <a:t>Синякова</a:t>
            </a:r>
            <a:r>
              <a:rPr lang="ru-RU" sz="1800" dirty="0" smtClean="0"/>
              <a:t> Татьяна Михайловна, учитель начальных классов школы при ФБУ ИК – 7 п. </a:t>
            </a:r>
            <a:r>
              <a:rPr lang="ru-RU" sz="1800" dirty="0" err="1" smtClean="0"/>
              <a:t>Панковка</a:t>
            </a:r>
            <a:r>
              <a:rPr lang="ru-RU" sz="1800" dirty="0" smtClean="0"/>
              <a:t> Новгородской обл.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785926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А) высмеять пороки людей 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Б) научить правильному поведению 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В) показать пример для подражания 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Г) рассмешить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43174" y="642918"/>
            <a:ext cx="5214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660066"/>
                </a:solidFill>
              </a:rPr>
              <a:t> Цель написания </a:t>
            </a:r>
            <a:endParaRPr lang="ru-RU" sz="36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857232"/>
            <a:ext cx="5715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660066"/>
                </a:solidFill>
              </a:rPr>
              <a:t>Цель написания </a:t>
            </a:r>
            <a:endParaRPr lang="ru-RU" sz="4400" dirty="0">
              <a:solidFill>
                <a:srgbClr val="66006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000241"/>
            <a:ext cx="72152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FFFF00"/>
                </a:solidFill>
              </a:rPr>
              <a:t>высмеять пороки людей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714356"/>
            <a:ext cx="57864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660066"/>
                </a:solidFill>
              </a:rPr>
              <a:t>ФОРМА  РЕЧИ  БАСНИ </a:t>
            </a:r>
            <a:endParaRPr lang="ru-RU" sz="4000" dirty="0">
              <a:solidFill>
                <a:srgbClr val="66006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785927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А) прямое значение </a:t>
            </a:r>
            <a:br>
              <a:rPr lang="ru-RU" sz="4800" dirty="0" smtClean="0">
                <a:solidFill>
                  <a:srgbClr val="FFFF00"/>
                </a:solidFill>
              </a:rPr>
            </a:br>
            <a:r>
              <a:rPr lang="ru-RU" sz="4800" dirty="0" smtClean="0">
                <a:solidFill>
                  <a:srgbClr val="FFFF00"/>
                </a:solidFill>
              </a:rPr>
              <a:t>Б) иносказательное значение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785794"/>
            <a:ext cx="66437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660066"/>
                </a:solidFill>
              </a:rPr>
              <a:t>ФОРМА  РЕЧИ  БАСНИ </a:t>
            </a:r>
            <a:endParaRPr lang="ru-RU" sz="4000" dirty="0">
              <a:solidFill>
                <a:srgbClr val="66006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500306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FFFF00"/>
                </a:solidFill>
              </a:rPr>
              <a:t>иносказательное значение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428604"/>
            <a:ext cx="41434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660066"/>
                </a:solidFill>
              </a:rPr>
              <a:t>В БАСНЕ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643051"/>
            <a:ext cx="835824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А) есть вывод - мораль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Б) вывода нет, каждый придумывает его сам. 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В) вывод не нужен. 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500042"/>
            <a:ext cx="47863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660066"/>
                </a:solidFill>
              </a:rPr>
              <a:t>В БАСНЕ</a:t>
            </a:r>
            <a:endParaRPr lang="ru-RU" sz="4400" dirty="0">
              <a:solidFill>
                <a:srgbClr val="66006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1" y="2000240"/>
            <a:ext cx="6715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есть вывод - мораль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428604"/>
            <a:ext cx="77153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660066"/>
                </a:solidFill>
              </a:rPr>
              <a:t>Отличительные особенности</a:t>
            </a:r>
            <a:endParaRPr lang="ru-RU" sz="4000" dirty="0">
              <a:solidFill>
                <a:srgbClr val="66006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85860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4000" dirty="0" smtClean="0">
                <a:solidFill>
                  <a:srgbClr val="FFFF00"/>
                </a:solidFill>
              </a:rPr>
              <a:t>1- краткий иносказательный рассказ поучительного характера.</a:t>
            </a:r>
          </a:p>
          <a:p>
            <a:pPr>
              <a:lnSpc>
                <a:spcPct val="90000"/>
              </a:lnSpc>
            </a:pPr>
            <a:endParaRPr lang="ru-RU" sz="40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4000" dirty="0" smtClean="0">
                <a:solidFill>
                  <a:srgbClr val="FFFF00"/>
                </a:solidFill>
              </a:rPr>
              <a:t>2- высмеять пороки людей.</a:t>
            </a:r>
          </a:p>
          <a:p>
            <a:pPr>
              <a:lnSpc>
                <a:spcPct val="90000"/>
              </a:lnSpc>
            </a:pPr>
            <a:endParaRPr lang="ru-RU" sz="40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4000" dirty="0" smtClean="0">
                <a:solidFill>
                  <a:srgbClr val="FFFF00"/>
                </a:solidFill>
              </a:rPr>
              <a:t>3- иносказательное значение.</a:t>
            </a:r>
          </a:p>
          <a:p>
            <a:pPr>
              <a:lnSpc>
                <a:spcPct val="90000"/>
              </a:lnSpc>
            </a:pPr>
            <a:endParaRPr lang="ru-RU" sz="40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4000" dirty="0" smtClean="0">
                <a:solidFill>
                  <a:srgbClr val="FFFF00"/>
                </a:solidFill>
              </a:rPr>
              <a:t>4- есть вывод – мораль.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500042"/>
            <a:ext cx="4857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660066"/>
                </a:solidFill>
              </a:rPr>
              <a:t>Цель урока</a:t>
            </a:r>
            <a:endParaRPr lang="ru-RU" sz="3600" dirty="0">
              <a:solidFill>
                <a:srgbClr val="66006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214422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Tx/>
              <a:buAutoNum type="arabicPeriod"/>
            </a:pPr>
            <a:r>
              <a:rPr lang="ru-RU" sz="3600" b="1" dirty="0" smtClean="0">
                <a:solidFill>
                  <a:srgbClr val="FFFF00"/>
                </a:solidFill>
              </a:rPr>
              <a:t>Какие недостатки высмеиваются в басне? </a:t>
            </a:r>
          </a:p>
          <a:p>
            <a:pPr marL="609600" indent="-609600">
              <a:buFontTx/>
              <a:buAutoNum type="arabicPeriod"/>
            </a:pPr>
            <a:endParaRPr lang="ru-RU" sz="3600" b="1" dirty="0" smtClean="0">
              <a:solidFill>
                <a:srgbClr val="FFFF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ru-RU" sz="3600" b="1" dirty="0" smtClean="0">
                <a:solidFill>
                  <a:srgbClr val="FFFF00"/>
                </a:solidFill>
              </a:rPr>
              <a:t>Найти основную мысль басни (мораль).</a:t>
            </a:r>
          </a:p>
          <a:p>
            <a:pPr marL="609600" indent="-609600">
              <a:buFontTx/>
              <a:buAutoNum type="arabicPeriod"/>
            </a:pPr>
            <a:endParaRPr lang="ru-RU" sz="3600" b="1" dirty="0" smtClean="0">
              <a:solidFill>
                <a:srgbClr val="FFFF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ru-RU" sz="3600" b="1" dirty="0" smtClean="0">
                <a:solidFill>
                  <a:srgbClr val="FFFF00"/>
                </a:solidFill>
              </a:rPr>
              <a:t>Сравнить басни «Мартышка и очки» и «Зеркало и Обезьяна»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642918"/>
            <a:ext cx="51435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660066"/>
                </a:solidFill>
              </a:rPr>
              <a:t>Словарная работа</a:t>
            </a:r>
            <a:endParaRPr lang="ru-RU" sz="3600" dirty="0">
              <a:solidFill>
                <a:srgbClr val="66006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428736"/>
            <a:ext cx="8572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hlinkClick r:id="rId3" action="ppaction://hlinksldjump"/>
              </a:rPr>
              <a:t>МАРТЫШКА</a:t>
            </a:r>
            <a:r>
              <a:rPr lang="ru-RU" sz="2800" i="1" dirty="0" smtClean="0">
                <a:solidFill>
                  <a:srgbClr val="FFFF00"/>
                </a:solidFill>
                <a:hlinkClick r:id="rId3" action="ppaction://hlinksldjump"/>
              </a:rPr>
              <a:t> — </a:t>
            </a:r>
            <a:r>
              <a:rPr lang="ru-RU" sz="2800" dirty="0" smtClean="0">
                <a:solidFill>
                  <a:srgbClr val="FFFF00"/>
                </a:solidFill>
                <a:hlinkClick r:id="rId3" action="ppaction://hlinksldjump"/>
              </a:rPr>
              <a:t>маленькая обезьянка</a:t>
            </a:r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sz="2800" b="1" i="1" dirty="0" smtClean="0">
                <a:solidFill>
                  <a:srgbClr val="FFFF00"/>
                </a:solidFill>
                <a:hlinkClick r:id="rId3" action="ppaction://hlinksldjump"/>
              </a:rPr>
              <a:t>ДЮЖИНА</a:t>
            </a:r>
            <a:r>
              <a:rPr lang="ru-RU" sz="2800" i="1" dirty="0" smtClean="0">
                <a:solidFill>
                  <a:srgbClr val="FFFF00"/>
                </a:solidFill>
                <a:hlinkClick r:id="rId3" action="ppaction://hlinksldjump"/>
              </a:rPr>
              <a:t> — 12</a:t>
            </a:r>
            <a:endParaRPr lang="ru-RU" sz="2800" i="1" dirty="0" smtClean="0">
              <a:solidFill>
                <a:srgbClr val="FFFF00"/>
              </a:solidFill>
            </a:endParaRPr>
          </a:p>
          <a:p>
            <a:r>
              <a:rPr lang="ru-RU" sz="2800" b="1" i="1" dirty="0" smtClean="0">
                <a:solidFill>
                  <a:srgbClr val="FFFF00"/>
                </a:solidFill>
                <a:hlinkClick r:id="rId3" action="ppaction://hlinksldjump"/>
              </a:rPr>
              <a:t>ПОЛДЮЖИНЫ</a:t>
            </a:r>
            <a:r>
              <a:rPr lang="ru-RU" sz="2800" i="1" dirty="0" smtClean="0">
                <a:solidFill>
                  <a:srgbClr val="FFFF00"/>
                </a:solidFill>
                <a:hlinkClick r:id="rId3" action="ppaction://hlinksldjump"/>
              </a:rPr>
              <a:t> — 6</a:t>
            </a:r>
            <a:endParaRPr lang="ru-RU" sz="2800" i="1" dirty="0" smtClean="0">
              <a:solidFill>
                <a:srgbClr val="FFFF00"/>
              </a:solidFill>
            </a:endParaRPr>
          </a:p>
          <a:p>
            <a:r>
              <a:rPr lang="ru-RU" sz="2800" b="1" i="1" dirty="0" smtClean="0">
                <a:solidFill>
                  <a:srgbClr val="FFFF00"/>
                </a:solidFill>
                <a:hlinkClick r:id="rId3" action="ppaction://hlinksldjump"/>
              </a:rPr>
              <a:t>ТЕМЯ </a:t>
            </a:r>
            <a:r>
              <a:rPr lang="ru-RU" sz="2800" i="1" dirty="0" smtClean="0">
                <a:solidFill>
                  <a:srgbClr val="FFFF00"/>
                </a:solidFill>
                <a:hlinkClick r:id="rId3" action="ppaction://hlinksldjump"/>
              </a:rPr>
              <a:t>— верхняя часть головы</a:t>
            </a:r>
            <a:endParaRPr lang="ru-RU" sz="2800" i="1" dirty="0" smtClean="0">
              <a:solidFill>
                <a:srgbClr val="FFFF00"/>
              </a:solidFill>
            </a:endParaRPr>
          </a:p>
          <a:p>
            <a:r>
              <a:rPr lang="ru-RU" sz="2800" b="1" i="1" dirty="0" smtClean="0">
                <a:solidFill>
                  <a:srgbClr val="FFFF00"/>
                </a:solidFill>
                <a:hlinkClick r:id="rId3" action="ppaction://hlinksldjump"/>
              </a:rPr>
              <a:t>НАНИЖАЕТ </a:t>
            </a:r>
            <a:r>
              <a:rPr lang="ru-RU" sz="2800" i="1" dirty="0" smtClean="0">
                <a:solidFill>
                  <a:srgbClr val="FFFF00"/>
                </a:solidFill>
                <a:hlinkClick r:id="rId3" action="ppaction://hlinksldjump"/>
              </a:rPr>
              <a:t>— оденет подряд на нитку, проволоку</a:t>
            </a:r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sz="2800" b="1" i="1" dirty="0" smtClean="0">
                <a:solidFill>
                  <a:srgbClr val="FFFF00"/>
                </a:solidFill>
                <a:hlinkClick r:id="rId3" action="ppaction://hlinksldjump"/>
              </a:rPr>
              <a:t>К ХУДУ КЛОНИТ</a:t>
            </a:r>
            <a:r>
              <a:rPr lang="ru-RU" sz="2800" i="1" dirty="0" smtClean="0">
                <a:solidFill>
                  <a:srgbClr val="FFFF00"/>
                </a:solidFill>
                <a:hlinkClick r:id="rId3" action="ppaction://hlinksldjump"/>
              </a:rPr>
              <a:t> — к плохому клонит</a:t>
            </a:r>
            <a:endParaRPr lang="ru-RU" sz="2800" i="1" dirty="0" smtClean="0">
              <a:solidFill>
                <a:srgbClr val="FFFF00"/>
              </a:solidFill>
            </a:endParaRPr>
          </a:p>
          <a:p>
            <a:r>
              <a:rPr lang="ru-RU" sz="2800" b="1" i="1" dirty="0" smtClean="0">
                <a:solidFill>
                  <a:srgbClr val="FFFF00"/>
                </a:solidFill>
                <a:hlinkClick r:id="rId3" action="ppaction://hlinksldjump"/>
              </a:rPr>
              <a:t>ПОЗНАТНЕЙ</a:t>
            </a:r>
            <a:r>
              <a:rPr lang="ru-RU" sz="2800" i="1" dirty="0" smtClean="0">
                <a:solidFill>
                  <a:srgbClr val="FFFF00"/>
                </a:solidFill>
                <a:hlinkClick r:id="rId3" action="ppaction://hlinksldjump"/>
              </a:rPr>
              <a:t> — знать — в буржуазно-дворянском обществе: высший слой привилегированного класса</a:t>
            </a:r>
            <a:r>
              <a:rPr lang="ru-RU" sz="2800" i="1" dirty="0" smtClean="0">
                <a:solidFill>
                  <a:srgbClr val="FFFF00"/>
                </a:solidFill>
              </a:rPr>
              <a:t>                </a:t>
            </a:r>
          </a:p>
          <a:p>
            <a:r>
              <a:rPr lang="ru-RU" sz="2800" b="1" i="1" dirty="0" smtClean="0">
                <a:solidFill>
                  <a:srgbClr val="FFFF00"/>
                </a:solidFill>
                <a:hlinkClick r:id="rId3" action="ppaction://hlinksldjump"/>
              </a:rPr>
              <a:t>НЕВЕЖДА</a:t>
            </a:r>
            <a:r>
              <a:rPr lang="ru-RU" sz="2800" i="1" dirty="0" smtClean="0">
                <a:solidFill>
                  <a:srgbClr val="FFFF00"/>
                </a:solidFill>
                <a:hlinkClick r:id="rId3" action="ppaction://hlinksldjump"/>
              </a:rPr>
              <a:t> — необразованный, несведущий человек</a:t>
            </a:r>
            <a:endParaRPr lang="ru-RU" sz="2800" i="1" dirty="0" smtClean="0">
              <a:solidFill>
                <a:srgbClr val="FFFF00"/>
              </a:solidFill>
            </a:endParaRPr>
          </a:p>
          <a:p>
            <a:r>
              <a:rPr lang="ru-RU" sz="2800" b="1" i="1" dirty="0" smtClean="0">
                <a:solidFill>
                  <a:srgbClr val="FFFF00"/>
                </a:solidFill>
                <a:hlinkClick r:id="rId3" action="ppaction://hlinksldjump"/>
              </a:rPr>
              <a:t>НЕВЕЖА</a:t>
            </a:r>
            <a:r>
              <a:rPr lang="ru-RU" sz="2800" i="1" dirty="0" smtClean="0">
                <a:solidFill>
                  <a:srgbClr val="FFFF00"/>
                </a:solidFill>
                <a:hlinkClick r:id="rId3" action="ppaction://hlinksldjump"/>
              </a:rPr>
              <a:t> — грубый невоспитанный человек</a:t>
            </a:r>
            <a:endParaRPr lang="ru-RU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1" y="500042"/>
            <a:ext cx="57864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660066"/>
                </a:solidFill>
              </a:rPr>
              <a:t>Зеркало и Обезьяна</a:t>
            </a:r>
            <a:endParaRPr lang="ru-RU" sz="4400" dirty="0">
              <a:solidFill>
                <a:srgbClr val="66006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714488"/>
            <a:ext cx="79296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Tx/>
              <a:buAutoNum type="arabicPeriod"/>
            </a:pPr>
            <a:r>
              <a:rPr lang="ru-RU" sz="3600" b="1" dirty="0" smtClean="0">
                <a:solidFill>
                  <a:srgbClr val="FFFF00"/>
                </a:solidFill>
              </a:rPr>
              <a:t>Какие недостатки высмеиваются в басне? </a:t>
            </a:r>
          </a:p>
          <a:p>
            <a:pPr marL="609600" indent="-609600">
              <a:buFontTx/>
              <a:buAutoNum type="arabicPeriod"/>
            </a:pPr>
            <a:endParaRPr lang="ru-RU" sz="3600" b="1" dirty="0" smtClean="0">
              <a:solidFill>
                <a:srgbClr val="FFFF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ru-RU" sz="3600" b="1" dirty="0" smtClean="0">
                <a:solidFill>
                  <a:srgbClr val="FFFF00"/>
                </a:solidFill>
              </a:rPr>
              <a:t>Найти основную мысль басни (мораль).</a:t>
            </a:r>
            <a:endParaRPr lang="ru-RU" sz="36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4" descr="pk_120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57166"/>
            <a:ext cx="4714872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00034" y="1000108"/>
            <a:ext cx="30003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800080"/>
                </a:solidFill>
              </a:rPr>
              <a:t>Крылов</a:t>
            </a:r>
          </a:p>
          <a:p>
            <a:endParaRPr lang="ru-RU" sz="4000" b="1" dirty="0" smtClean="0">
              <a:solidFill>
                <a:srgbClr val="800080"/>
              </a:solidFill>
            </a:endParaRPr>
          </a:p>
          <a:p>
            <a:r>
              <a:rPr lang="ru-RU" sz="4000" b="1" dirty="0">
                <a:solidFill>
                  <a:srgbClr val="800080"/>
                </a:solidFill>
              </a:rPr>
              <a:t> </a:t>
            </a:r>
            <a:r>
              <a:rPr lang="ru-RU" sz="4000" b="1" dirty="0" smtClean="0">
                <a:solidFill>
                  <a:srgbClr val="800080"/>
                </a:solidFill>
              </a:rPr>
              <a:t>Иван</a:t>
            </a:r>
          </a:p>
          <a:p>
            <a:endParaRPr lang="ru-RU" sz="4000" b="1" dirty="0" smtClean="0">
              <a:solidFill>
                <a:srgbClr val="800080"/>
              </a:solidFill>
            </a:endParaRPr>
          </a:p>
          <a:p>
            <a:r>
              <a:rPr lang="ru-RU" sz="4000" b="1" dirty="0" smtClean="0">
                <a:solidFill>
                  <a:srgbClr val="800080"/>
                </a:solidFill>
              </a:rPr>
              <a:t>Андреевич</a:t>
            </a:r>
            <a:endParaRPr lang="ru-RU" sz="4000" b="1" dirty="0">
              <a:solidFill>
                <a:srgbClr val="80008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4786322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60066"/>
                </a:solidFill>
              </a:rPr>
              <a:t>1769- 1844</a:t>
            </a:r>
            <a:endParaRPr lang="ru-RU" sz="32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9" y="428604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660066"/>
                </a:solidFill>
              </a:rPr>
              <a:t>Словарная работа</a:t>
            </a:r>
            <a:endParaRPr lang="ru-RU" sz="3600" dirty="0">
              <a:solidFill>
                <a:srgbClr val="66006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142984"/>
            <a:ext cx="8215370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3600" b="1" dirty="0" smtClean="0">
                <a:hlinkClick r:id="rId2" action="ppaction://hlinksldjump"/>
              </a:rPr>
              <a:t>Ужимки – </a:t>
            </a:r>
            <a:r>
              <a:rPr lang="ru-RU" sz="3600" dirty="0" smtClean="0">
                <a:hlinkClick r:id="rId2" action="ppaction://hlinksldjump"/>
              </a:rPr>
              <a:t>неестественное телодвижение , гримаса</a:t>
            </a:r>
            <a:endParaRPr lang="ru-RU" sz="3600" dirty="0" smtClean="0"/>
          </a:p>
          <a:p>
            <a:pPr>
              <a:lnSpc>
                <a:spcPct val="90000"/>
              </a:lnSpc>
            </a:pPr>
            <a:r>
              <a:rPr lang="ru-RU" sz="3600" b="1" dirty="0" smtClean="0">
                <a:hlinkClick r:id="rId2" action="ppaction://hlinksldjump"/>
              </a:rPr>
              <a:t>Удавилась – </a:t>
            </a:r>
            <a:r>
              <a:rPr lang="ru-RU" sz="3600" dirty="0" smtClean="0">
                <a:hlinkClick r:id="rId2" action="ppaction://hlinksldjump"/>
              </a:rPr>
              <a:t>повесилась</a:t>
            </a:r>
            <a:endParaRPr lang="ru-RU" sz="3600" dirty="0" smtClean="0"/>
          </a:p>
          <a:p>
            <a:pPr>
              <a:lnSpc>
                <a:spcPct val="90000"/>
              </a:lnSpc>
            </a:pPr>
            <a:r>
              <a:rPr lang="ru-RU" sz="3600" b="1" dirty="0" smtClean="0">
                <a:hlinkClick r:id="rId2" action="ppaction://hlinksldjump"/>
              </a:rPr>
              <a:t>Сатира – </a:t>
            </a:r>
            <a:r>
              <a:rPr lang="ru-RU" sz="3600" dirty="0" smtClean="0">
                <a:hlinkClick r:id="rId2" action="ppaction://hlinksldjump"/>
              </a:rPr>
              <a:t>злой смех осмеяние.</a:t>
            </a:r>
            <a:endParaRPr lang="ru-RU" sz="3600" dirty="0" smtClean="0"/>
          </a:p>
          <a:p>
            <a:pPr>
              <a:lnSpc>
                <a:spcPct val="90000"/>
              </a:lnSpc>
            </a:pPr>
            <a:r>
              <a:rPr lang="ru-RU" sz="3600" b="1" dirty="0" smtClean="0">
                <a:hlinkClick r:id="rId2" action="ppaction://hlinksldjump"/>
              </a:rPr>
              <a:t>Образ – </a:t>
            </a:r>
            <a:r>
              <a:rPr lang="ru-RU" sz="3600" dirty="0" smtClean="0">
                <a:hlinkClick r:id="rId2" action="ppaction://hlinksldjump"/>
              </a:rPr>
              <a:t>вид, облик.</a:t>
            </a:r>
            <a:endParaRPr lang="ru-RU" sz="3600" dirty="0" smtClean="0"/>
          </a:p>
          <a:p>
            <a:pPr>
              <a:lnSpc>
                <a:spcPct val="90000"/>
              </a:lnSpc>
            </a:pPr>
            <a:r>
              <a:rPr lang="ru-RU" sz="3600" b="1" dirty="0" smtClean="0">
                <a:hlinkClick r:id="rId2" action="ppaction://hlinksldjump"/>
              </a:rPr>
              <a:t>Кум – </a:t>
            </a:r>
            <a:r>
              <a:rPr lang="ru-RU" sz="3600" dirty="0" smtClean="0">
                <a:hlinkClick r:id="rId2" action="ppaction://hlinksldjump"/>
              </a:rPr>
              <a:t>крёстный отец по отношению к родителям крестника или крестницы.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49912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660066"/>
                </a:solidFill>
              </a:rPr>
              <a:t>Сравнить обе басни</a:t>
            </a:r>
            <a:endParaRPr lang="ru-RU" sz="4000" dirty="0">
              <a:solidFill>
                <a:srgbClr val="66006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500174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Народная мудрость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214686"/>
            <a:ext cx="792961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Других не суди, на себя погляди</a:t>
            </a:r>
            <a:endParaRPr lang="ru-RU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642918"/>
            <a:ext cx="55721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660066"/>
                </a:solidFill>
              </a:rPr>
              <a:t>Сходство басен</a:t>
            </a:r>
            <a:endParaRPr lang="ru-RU" sz="3600" dirty="0">
              <a:solidFill>
                <a:srgbClr val="66006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00174"/>
            <a:ext cx="80010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Обе</a:t>
            </a:r>
            <a:r>
              <a:rPr lang="en-US" sz="4000" dirty="0" smtClean="0">
                <a:solidFill>
                  <a:srgbClr val="FFFF00"/>
                </a:solidFill>
              </a:rPr>
              <a:t> (</a:t>
            </a:r>
            <a:r>
              <a:rPr lang="ru-RU" sz="4000" dirty="0" smtClean="0">
                <a:solidFill>
                  <a:srgbClr val="FFFF00"/>
                </a:solidFill>
              </a:rPr>
              <a:t>Мартышка и Обезьяна) стараются кого – то обвинить, но только не в себе находят причину.</a:t>
            </a:r>
          </a:p>
          <a:p>
            <a:endParaRPr lang="ru-RU" sz="4000" dirty="0" smtClean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786190"/>
            <a:ext cx="81439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dirty="0" smtClean="0">
                <a:solidFill>
                  <a:srgbClr val="FFFF00"/>
                </a:solidFill>
              </a:rPr>
              <a:t>Необразованность человека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2868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ru-RU" sz="3200" b="1" dirty="0" smtClean="0">
                <a:solidFill>
                  <a:srgbClr val="660066"/>
                </a:solidFill>
              </a:rPr>
              <a:t>Родился в 1769 в Москве, в семье армейского офицера. Мать его была простая женщина, «без всякого образования, но умная от природы». Отец, Андрей Прохорович, очень любил читать и привил свою любовь сыну. Он сам выучил мальчика чтению и письму и оставил ему в наследство сундук книг. Ивану Андреевичу шел десятый год, когда умер отец. Семья, и без того небогатая, осталась без всяких средств к существованию.</a:t>
            </a:r>
            <a:endParaRPr lang="ru-RU" sz="32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krilov_pamyatn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47651"/>
            <a:ext cx="4429156" cy="590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929190" y="2143116"/>
            <a:ext cx="3071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660066"/>
                </a:solidFill>
              </a:rPr>
              <a:t>Памятник И.А.Крылову в Летнем саду</a:t>
            </a:r>
            <a:endParaRPr lang="ru-RU" sz="36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Картинка 98 из 117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71480"/>
            <a:ext cx="475297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429256" y="1928802"/>
            <a:ext cx="30003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660066"/>
                </a:solidFill>
              </a:rPr>
              <a:t>Баснописец, драматург, журналист</a:t>
            </a:r>
            <a:endParaRPr lang="ru-RU" sz="36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785926"/>
            <a:ext cx="73581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басня? 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720841"/>
            <a:ext cx="7929618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solidFill>
                  <a:srgbClr val="660066"/>
                </a:solidFill>
              </a:rPr>
              <a:t>Басня — краткий рассказ, чаще всего в стихах, главным образом сатирического характера. Цель басни — осмеяние человеческих пороков, недостатков общественной жизни. В начале басни иногда бывает вступление, подготавливающее читателя к дальнейшему изложению. В конце басни обычно дается "мораль". Персонажи басни чаще всего — животные, птицы, рыбы, растения. Язык басни всегда простой. </a:t>
            </a:r>
            <a:endParaRPr lang="en-US" sz="2800" b="1" dirty="0" smtClean="0">
              <a:solidFill>
                <a:srgbClr val="660066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2800" b="1" dirty="0" smtClean="0">
              <a:solidFill>
                <a:srgbClr val="660066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solidFill>
                  <a:srgbClr val="660066"/>
                </a:solidFill>
              </a:rPr>
              <a:t>Мораль — название заключительных строк басни с нравоучительным выводом</a:t>
            </a:r>
            <a:endParaRPr lang="ru-RU" sz="2800" dirty="0">
              <a:solidFill>
                <a:srgbClr val="66006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428604"/>
            <a:ext cx="57150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Из словаря литератора</a:t>
            </a:r>
            <a:endParaRPr lang="ru-RU" sz="40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071678"/>
            <a:ext cx="7715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А) краткий рассказ; 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Б) поучительный рассказ; 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В) краткий иносказательный рассказ поучительного характера.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43240" y="714357"/>
            <a:ext cx="435771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660066"/>
                </a:solidFill>
              </a:rPr>
              <a:t>БАСНЯ –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13224" y="785794"/>
            <a:ext cx="24876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660066"/>
                </a:solidFill>
              </a:rPr>
              <a:t>БАСНЯ –</a:t>
            </a:r>
            <a:endParaRPr lang="ru-RU" sz="4000" dirty="0">
              <a:solidFill>
                <a:srgbClr val="66006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357430"/>
            <a:ext cx="850109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краткий иносказательный рассказ поучительного характера.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</TotalTime>
  <Words>453</Words>
  <Application>Microsoft Office PowerPoint</Application>
  <PresentationFormat>Экран (4:3)</PresentationFormat>
  <Paragraphs>74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Урок литературного чтения в 3 классе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литературного чтения в 3 классе</dc:title>
  <dc:creator>Admin</dc:creator>
  <cp:lastModifiedBy>Admin</cp:lastModifiedBy>
  <cp:revision>8</cp:revision>
  <dcterms:created xsi:type="dcterms:W3CDTF">2012-04-03T11:59:09Z</dcterms:created>
  <dcterms:modified xsi:type="dcterms:W3CDTF">2012-04-03T13:10:15Z</dcterms:modified>
</cp:coreProperties>
</file>