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3.png"/><Relationship Id="rId21" Type="http://schemas.openxmlformats.org/officeDocument/2006/relationships/image" Target="../media/image20.jpe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jpeg"/><Relationship Id="rId2" Type="http://schemas.openxmlformats.org/officeDocument/2006/relationships/image" Target="../media/image2.jpe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5.jpeg"/><Relationship Id="rId15" Type="http://schemas.openxmlformats.org/officeDocument/2006/relationships/image" Target="../media/image14.gif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4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2000">
              <a:srgbClr val="E86EC8"/>
            </a:gs>
            <a:gs pos="100000">
              <a:srgbClr val="FFC000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228600" y="228600"/>
            <a:ext cx="8610600" cy="6324600"/>
          </a:xfrm>
          <a:prstGeom prst="snip2DiagRect">
            <a:avLst>
              <a:gd name="adj1" fmla="val 0"/>
              <a:gd name="adj2" fmla="val 430"/>
            </a:avLst>
          </a:prstGeom>
          <a:noFill/>
          <a:ln w="825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381000" y="381000"/>
            <a:ext cx="8610600" cy="6324600"/>
          </a:xfrm>
          <a:prstGeom prst="snip2DiagRect">
            <a:avLst>
              <a:gd name="adj1" fmla="val 0"/>
              <a:gd name="adj2" fmla="val 430"/>
            </a:avLst>
          </a:prstGeom>
          <a:noFill/>
          <a:ln w="825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458200" y="6172200"/>
            <a:ext cx="304800" cy="304800"/>
          </a:xfrm>
          <a:prstGeom prst="actionButtonForwardNext">
            <a:avLst/>
          </a:prstGeom>
          <a:solidFill>
            <a:srgbClr val="C26AD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838200" y="1143000"/>
            <a:ext cx="7620000" cy="4267200"/>
          </a:xfrm>
          <a:prstGeom prst="ellipse">
            <a:avLst/>
          </a:prstGeom>
          <a:solidFill>
            <a:schemeClr val="bg1"/>
          </a:solidFill>
          <a:ln w="920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Picture 2" descr="E:\Клипарты\Звук Л\лиса7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19800" y="2209800"/>
            <a:ext cx="2397896" cy="264577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8" name="Прямоугольник 17"/>
          <p:cNvSpPr/>
          <p:nvPr/>
        </p:nvSpPr>
        <p:spPr>
          <a:xfrm>
            <a:off x="1371600" y="2133600"/>
            <a:ext cx="508703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Помоги лисичке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найти лисят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Звук «Ш»</a:t>
            </a:r>
            <a:endParaRPr lang="ru-RU" sz="5400" b="1" cap="none" spc="0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2000">
              <a:srgbClr val="E86EC8"/>
            </a:gs>
            <a:gs pos="100000">
              <a:srgbClr val="FFC000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3"/>
          <p:cNvSpPr/>
          <p:nvPr/>
        </p:nvSpPr>
        <p:spPr>
          <a:xfrm rot="10800000">
            <a:off x="5029200" y="609600"/>
            <a:ext cx="3657600" cy="1676400"/>
          </a:xfrm>
          <a:prstGeom prst="swooshArrow">
            <a:avLst>
              <a:gd name="adj1" fmla="val 25000"/>
              <a:gd name="adj2" fmla="val 32613"/>
            </a:avLst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 3"/>
          <p:cNvSpPr/>
          <p:nvPr/>
        </p:nvSpPr>
        <p:spPr>
          <a:xfrm rot="10016554">
            <a:off x="5016265" y="1563069"/>
            <a:ext cx="3925561" cy="1808349"/>
          </a:xfrm>
          <a:prstGeom prst="swooshArrow">
            <a:avLst>
              <a:gd name="adj1" fmla="val 25000"/>
              <a:gd name="adj2" fmla="val 32613"/>
            </a:avLst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TextBox 4"/>
          <p:cNvSpPr txBox="1"/>
          <p:nvPr/>
        </p:nvSpPr>
        <p:spPr>
          <a:xfrm>
            <a:off x="228600" y="1600200"/>
            <a:ext cx="4953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       </a:t>
            </a:r>
            <a:r>
              <a:rPr lang="ru-RU" sz="2800" dirty="0" smtClean="0">
                <a:solidFill>
                  <a:srgbClr val="7030A0"/>
                </a:solidFill>
              </a:rPr>
              <a:t>Цель: </a:t>
            </a:r>
            <a:r>
              <a:rPr lang="ru-RU" sz="2800" dirty="0" smtClean="0">
                <a:solidFill>
                  <a:srgbClr val="266678"/>
                </a:solidFill>
              </a:rPr>
              <a:t>автоматизация </a:t>
            </a:r>
          </a:p>
          <a:p>
            <a:r>
              <a:rPr lang="ru-RU" sz="2800" dirty="0" smtClean="0">
                <a:solidFill>
                  <a:srgbClr val="266678"/>
                </a:solidFill>
              </a:rPr>
              <a:t>          звука «Ш» в словах.</a:t>
            </a:r>
            <a:endParaRPr lang="ru-RU" sz="3200" dirty="0" smtClean="0">
              <a:solidFill>
                <a:srgbClr val="266678"/>
              </a:solidFill>
            </a:endParaRPr>
          </a:p>
          <a:p>
            <a:pPr algn="ctr"/>
            <a:endParaRPr lang="ru-RU" sz="2800" dirty="0" smtClean="0">
              <a:solidFill>
                <a:srgbClr val="266678"/>
              </a:solidFill>
            </a:endParaRPr>
          </a:p>
          <a:p>
            <a:pPr algn="ctr"/>
            <a:r>
              <a:rPr lang="ru-RU" sz="2800" dirty="0" smtClean="0">
                <a:solidFill>
                  <a:srgbClr val="266678"/>
                </a:solidFill>
              </a:rPr>
              <a:t>Инструкцию и названия картинок смотрите,  щелкнув по кнопке</a:t>
            </a:r>
          </a:p>
          <a:p>
            <a:pPr algn="ctr"/>
            <a:endParaRPr lang="ru-RU" sz="2800" dirty="0" smtClean="0">
              <a:solidFill>
                <a:srgbClr val="266678"/>
              </a:solidFill>
            </a:endParaRPr>
          </a:p>
          <a:p>
            <a:pPr algn="ctr"/>
            <a:r>
              <a:rPr lang="ru-RU" sz="2800" dirty="0" smtClean="0">
                <a:solidFill>
                  <a:srgbClr val="266678"/>
                </a:solidFill>
              </a:rPr>
              <a:t>Смена слайдов – кнопка </a:t>
            </a:r>
            <a:endParaRPr lang="ru-RU" sz="2800" dirty="0">
              <a:solidFill>
                <a:srgbClr val="266678"/>
              </a:solidFill>
            </a:endParaRPr>
          </a:p>
        </p:txBody>
      </p:sp>
      <p:sp>
        <p:nvSpPr>
          <p:cNvPr id="9" name="Управляющая кнопка: справка 8">
            <a:hlinkClick r:id="" action="ppaction://noaction" highlightClick="1"/>
          </p:cNvPr>
          <p:cNvSpPr/>
          <p:nvPr/>
        </p:nvSpPr>
        <p:spPr>
          <a:xfrm>
            <a:off x="3657600" y="3962400"/>
            <a:ext cx="304800" cy="304800"/>
          </a:xfrm>
          <a:prstGeom prst="actionButtonHelp">
            <a:avLst/>
          </a:prstGeom>
          <a:solidFill>
            <a:srgbClr val="E1F2C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228600" y="228600"/>
            <a:ext cx="8610600" cy="6324600"/>
          </a:xfrm>
          <a:prstGeom prst="snip2DiagRect">
            <a:avLst>
              <a:gd name="adj1" fmla="val 0"/>
              <a:gd name="adj2" fmla="val 430"/>
            </a:avLst>
          </a:prstGeom>
          <a:noFill/>
          <a:ln w="825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381000" y="381000"/>
            <a:ext cx="8610600" cy="6324600"/>
          </a:xfrm>
          <a:prstGeom prst="snip2DiagRect">
            <a:avLst>
              <a:gd name="adj1" fmla="val 0"/>
              <a:gd name="adj2" fmla="val 430"/>
            </a:avLst>
          </a:prstGeom>
          <a:noFill/>
          <a:ln w="825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458200" y="6172200"/>
            <a:ext cx="304800" cy="304800"/>
          </a:xfrm>
          <a:prstGeom prst="actionButtonForwardNext">
            <a:avLst/>
          </a:prstGeom>
          <a:solidFill>
            <a:srgbClr val="C26AD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 3"/>
          <p:cNvSpPr/>
          <p:nvPr/>
        </p:nvSpPr>
        <p:spPr>
          <a:xfrm rot="9440847">
            <a:off x="5251754" y="2926996"/>
            <a:ext cx="3657600" cy="1642470"/>
          </a:xfrm>
          <a:prstGeom prst="swooshArrow">
            <a:avLst>
              <a:gd name="adj1" fmla="val 25000"/>
              <a:gd name="adj2" fmla="val 32613"/>
            </a:avLst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Управляющая кнопка: далее 15">
            <a:hlinkClick r:id="" action="ppaction://noaction" highlightClick="1"/>
          </p:cNvPr>
          <p:cNvSpPr/>
          <p:nvPr/>
        </p:nvSpPr>
        <p:spPr>
          <a:xfrm>
            <a:off x="4724400" y="4800600"/>
            <a:ext cx="304800" cy="304800"/>
          </a:xfrm>
          <a:prstGeom prst="actionButtonForwardNext">
            <a:avLst/>
          </a:prstGeom>
          <a:solidFill>
            <a:srgbClr val="C26AD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Июнь 2013\965a3a1364c1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1033" name="Picture 9" descr="E:\Клипарты\Звук Л\лиса3.pn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676400" y="3535680"/>
            <a:ext cx="762000" cy="731520"/>
          </a:xfrm>
          <a:prstGeom prst="rect">
            <a:avLst/>
          </a:prstGeom>
          <a:noFill/>
        </p:spPr>
      </p:pic>
      <p:pic>
        <p:nvPicPr>
          <p:cNvPr id="1030" name="Picture 6" descr="E:\Клипарты\Звук Л\лиса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rcRect/>
          <a:stretch>
            <a:fillRect/>
          </a:stretch>
        </p:blipFill>
        <p:spPr bwMode="auto">
          <a:xfrm flipH="1">
            <a:off x="457200" y="4191000"/>
            <a:ext cx="1066800" cy="938784"/>
          </a:xfrm>
          <a:prstGeom prst="rect">
            <a:avLst/>
          </a:prstGeom>
          <a:noFill/>
        </p:spPr>
      </p:pic>
      <p:pic>
        <p:nvPicPr>
          <p:cNvPr id="1032" name="Picture 8" descr="E:\Клипарты\Звук Л\лиса2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762000" y="5562600"/>
            <a:ext cx="914400" cy="1097280"/>
          </a:xfrm>
          <a:prstGeom prst="rect">
            <a:avLst/>
          </a:prstGeom>
          <a:noFill/>
        </p:spPr>
      </p:pic>
      <p:pic>
        <p:nvPicPr>
          <p:cNvPr id="1036" name="Picture 12" descr="E:\Клипарты\Звук Л\лиса5.p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046933" y="3657600"/>
            <a:ext cx="982267" cy="838200"/>
          </a:xfrm>
          <a:prstGeom prst="rect">
            <a:avLst/>
          </a:prstGeom>
          <a:noFill/>
        </p:spPr>
      </p:pic>
      <p:pic>
        <p:nvPicPr>
          <p:cNvPr id="1037" name="Picture 13" descr="E:\Клипарты\Звук Л\лиса6.p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3962399" y="5941566"/>
            <a:ext cx="1066801" cy="611633"/>
          </a:xfrm>
          <a:prstGeom prst="rect">
            <a:avLst/>
          </a:prstGeom>
          <a:noFill/>
        </p:spPr>
      </p:pic>
      <p:pic>
        <p:nvPicPr>
          <p:cNvPr id="1026" name="Picture 2" descr="E:\Клипарты\Звук Л\лиса7.pn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467600" y="3962400"/>
            <a:ext cx="1295400" cy="1429312"/>
          </a:xfrm>
          <a:prstGeom prst="rect">
            <a:avLst/>
          </a:prstGeom>
          <a:noFill/>
        </p:spPr>
      </p:pic>
      <p:grpSp>
        <p:nvGrpSpPr>
          <p:cNvPr id="2" name="Группа 15"/>
          <p:cNvGrpSpPr/>
          <p:nvPr/>
        </p:nvGrpSpPr>
        <p:grpSpPr>
          <a:xfrm>
            <a:off x="76200" y="76200"/>
            <a:ext cx="1676400" cy="1676400"/>
            <a:chOff x="76200" y="76200"/>
            <a:chExt cx="1676400" cy="16764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76200" y="76200"/>
              <a:ext cx="1676400" cy="1676400"/>
            </a:xfrm>
            <a:prstGeom prst="rect">
              <a:avLst/>
            </a:prstGeom>
            <a:solidFill>
              <a:srgbClr val="E5F4D4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7" name="Picture 3" descr="E:\Клипарты\Звук Ш\1231710.jpg"/>
            <p:cNvPicPr>
              <a:picLocks noChangeAspect="1" noChangeArrowheads="1"/>
            </p:cNvPicPr>
            <p:nvPr/>
          </p:nvPicPr>
          <p:blipFill>
            <a:blip r:embed="rId9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" y="228600"/>
              <a:ext cx="906780" cy="1295400"/>
            </a:xfrm>
            <a:prstGeom prst="rect">
              <a:avLst/>
            </a:prstGeom>
            <a:noFill/>
          </p:spPr>
        </p:pic>
      </p:grpSp>
      <p:grpSp>
        <p:nvGrpSpPr>
          <p:cNvPr id="8" name="Группа 18"/>
          <p:cNvGrpSpPr/>
          <p:nvPr/>
        </p:nvGrpSpPr>
        <p:grpSpPr>
          <a:xfrm>
            <a:off x="76200" y="1828800"/>
            <a:ext cx="1676400" cy="1600200"/>
            <a:chOff x="76200" y="1828800"/>
            <a:chExt cx="1676400" cy="16002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6200" y="1828800"/>
              <a:ext cx="1676400" cy="1600200"/>
            </a:xfrm>
            <a:prstGeom prst="rect">
              <a:avLst/>
            </a:prstGeom>
            <a:solidFill>
              <a:srgbClr val="E5F4D4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9" name="Picture 5" descr="E:\Клипарты\Звук Ш\шиповник1.jpg"/>
            <p:cNvPicPr>
              <a:picLocks noChangeAspect="1" noChangeArrowheads="1"/>
            </p:cNvPicPr>
            <p:nvPr/>
          </p:nvPicPr>
          <p:blipFill>
            <a:blip r:embed="rId10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4800" y="2057400"/>
              <a:ext cx="1327150" cy="1188798"/>
            </a:xfrm>
            <a:prstGeom prst="rect">
              <a:avLst/>
            </a:prstGeom>
            <a:noFill/>
          </p:spPr>
        </p:pic>
      </p:grpSp>
      <p:grpSp>
        <p:nvGrpSpPr>
          <p:cNvPr id="9" name="Группа 20"/>
          <p:cNvGrpSpPr/>
          <p:nvPr/>
        </p:nvGrpSpPr>
        <p:grpSpPr>
          <a:xfrm>
            <a:off x="76200" y="3505200"/>
            <a:ext cx="1676400" cy="1600200"/>
            <a:chOff x="76200" y="3505200"/>
            <a:chExt cx="1676400" cy="160020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6200" y="3505200"/>
              <a:ext cx="1676400" cy="1600200"/>
            </a:xfrm>
            <a:prstGeom prst="rect">
              <a:avLst/>
            </a:prstGeom>
            <a:solidFill>
              <a:srgbClr val="E5F4D4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6" descr="E:\Клипарты\Звук Ш\шашлык.png"/>
            <p:cNvPicPr>
              <a:picLocks noChangeAspect="1" noChangeArrowheads="1"/>
            </p:cNvPicPr>
            <p:nvPr/>
          </p:nvPicPr>
          <p:blipFill>
            <a:blip r:embed="rId11" cstate="screen"/>
            <a:srcRect/>
            <a:stretch>
              <a:fillRect/>
            </a:stretch>
          </p:blipFill>
          <p:spPr bwMode="auto">
            <a:xfrm>
              <a:off x="228600" y="3810000"/>
              <a:ext cx="1344613" cy="941714"/>
            </a:xfrm>
            <a:prstGeom prst="rect">
              <a:avLst/>
            </a:prstGeom>
            <a:noFill/>
          </p:spPr>
        </p:pic>
      </p:grpSp>
      <p:grpSp>
        <p:nvGrpSpPr>
          <p:cNvPr id="14" name="Группа 22"/>
          <p:cNvGrpSpPr/>
          <p:nvPr/>
        </p:nvGrpSpPr>
        <p:grpSpPr>
          <a:xfrm>
            <a:off x="76200" y="5181600"/>
            <a:ext cx="1676400" cy="1600200"/>
            <a:chOff x="76200" y="5181600"/>
            <a:chExt cx="1676400" cy="16002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6200" y="5181600"/>
              <a:ext cx="1676400" cy="1600200"/>
            </a:xfrm>
            <a:prstGeom prst="rect">
              <a:avLst/>
            </a:prstGeom>
            <a:solidFill>
              <a:srgbClr val="BEE395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1" name="Picture 7" descr="E:\Клипарты\Звук Ш\Безимени-5.png"/>
            <p:cNvPicPr>
              <a:picLocks noChangeAspect="1" noChangeArrowheads="1"/>
            </p:cNvPicPr>
            <p:nvPr/>
          </p:nvPicPr>
          <p:blipFill>
            <a:blip r:embed="rId12" cstate="screen"/>
            <a:srcRect/>
            <a:stretch>
              <a:fillRect/>
            </a:stretch>
          </p:blipFill>
          <p:spPr bwMode="auto">
            <a:xfrm>
              <a:off x="277812" y="5489917"/>
              <a:ext cx="1233488" cy="910883"/>
            </a:xfrm>
            <a:prstGeom prst="rect">
              <a:avLst/>
            </a:prstGeom>
            <a:noFill/>
          </p:spPr>
        </p:pic>
      </p:grpSp>
      <p:grpSp>
        <p:nvGrpSpPr>
          <p:cNvPr id="15" name="Группа 25"/>
          <p:cNvGrpSpPr/>
          <p:nvPr/>
        </p:nvGrpSpPr>
        <p:grpSpPr>
          <a:xfrm>
            <a:off x="1828800" y="76200"/>
            <a:ext cx="1752600" cy="1676400"/>
            <a:chOff x="1828800" y="76200"/>
            <a:chExt cx="1676400" cy="167640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1828800" y="76200"/>
              <a:ext cx="1676400" cy="1676400"/>
            </a:xfrm>
            <a:prstGeom prst="rect">
              <a:avLst/>
            </a:prstGeom>
            <a:solidFill>
              <a:srgbClr val="E5F4D4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8" descr="E:\Клипарты\Звук Ш\x_8e95f369.jpg"/>
            <p:cNvPicPr>
              <a:picLocks noChangeAspect="1" noChangeArrowheads="1"/>
            </p:cNvPicPr>
            <p:nvPr/>
          </p:nvPicPr>
          <p:blipFill>
            <a:blip r:embed="rId13" cstate="screen">
              <a:clrChange>
                <a:clrFrom>
                  <a:srgbClr val="FEFCFF"/>
                </a:clrFrom>
                <a:clrTo>
                  <a:srgbClr val="FEFC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87289" y="320675"/>
              <a:ext cx="1365511" cy="1127125"/>
            </a:xfrm>
            <a:prstGeom prst="rect">
              <a:avLst/>
            </a:prstGeom>
            <a:noFill/>
          </p:spPr>
        </p:pic>
      </p:grpSp>
      <p:grpSp>
        <p:nvGrpSpPr>
          <p:cNvPr id="16" name="Группа 29"/>
          <p:cNvGrpSpPr/>
          <p:nvPr/>
        </p:nvGrpSpPr>
        <p:grpSpPr>
          <a:xfrm>
            <a:off x="3657600" y="76200"/>
            <a:ext cx="1752600" cy="1676400"/>
            <a:chOff x="3581400" y="76200"/>
            <a:chExt cx="1676400" cy="1676400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3581400" y="76200"/>
              <a:ext cx="1676400" cy="1676400"/>
            </a:xfrm>
            <a:prstGeom prst="rect">
              <a:avLst/>
            </a:prstGeom>
            <a:solidFill>
              <a:srgbClr val="E5F4D4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9" descr="E:\Клипарты\Звук Ш\RTC3903_enl.jpg"/>
            <p:cNvPicPr>
              <a:picLocks noChangeAspect="1" noChangeArrowheads="1"/>
            </p:cNvPicPr>
            <p:nvPr/>
          </p:nvPicPr>
          <p:blipFill>
            <a:blip r:embed="rId1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23483" y="533400"/>
              <a:ext cx="1381918" cy="921279"/>
            </a:xfrm>
            <a:prstGeom prst="rect">
              <a:avLst/>
            </a:prstGeom>
            <a:noFill/>
          </p:spPr>
        </p:pic>
      </p:grpSp>
      <p:grpSp>
        <p:nvGrpSpPr>
          <p:cNvPr id="17" name="Группа 61"/>
          <p:cNvGrpSpPr/>
          <p:nvPr/>
        </p:nvGrpSpPr>
        <p:grpSpPr>
          <a:xfrm>
            <a:off x="5486400" y="76200"/>
            <a:ext cx="1752600" cy="1676400"/>
            <a:chOff x="5486400" y="76200"/>
            <a:chExt cx="1752600" cy="167640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5486400" y="76200"/>
              <a:ext cx="1752600" cy="1676400"/>
            </a:xfrm>
            <a:prstGeom prst="rect">
              <a:avLst/>
            </a:prstGeom>
            <a:solidFill>
              <a:srgbClr val="CCEAAC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4" name="Picture 10" descr="E:\Клипарты\Звук Ш\cap1.gif"/>
            <p:cNvPicPr>
              <a:picLocks noChangeAspect="1" noChangeArrowheads="1"/>
            </p:cNvPicPr>
            <p:nvPr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5805055" y="251706"/>
              <a:ext cx="1115291" cy="1348494"/>
            </a:xfrm>
            <a:prstGeom prst="rect">
              <a:avLst/>
            </a:prstGeom>
            <a:noFill/>
          </p:spPr>
        </p:pic>
      </p:grpSp>
      <p:grpSp>
        <p:nvGrpSpPr>
          <p:cNvPr id="18" name="Группа 37"/>
          <p:cNvGrpSpPr/>
          <p:nvPr/>
        </p:nvGrpSpPr>
        <p:grpSpPr>
          <a:xfrm>
            <a:off x="7315200" y="76200"/>
            <a:ext cx="1752600" cy="1676400"/>
            <a:chOff x="7315200" y="76200"/>
            <a:chExt cx="1752600" cy="1676400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7315200" y="76200"/>
              <a:ext cx="1752600" cy="1676400"/>
            </a:xfrm>
            <a:prstGeom prst="rect">
              <a:avLst/>
            </a:prstGeom>
            <a:solidFill>
              <a:srgbClr val="E5F4D4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Picture 12" descr="E:\Клипарты\Звук Ш\88410.png"/>
            <p:cNvPicPr>
              <a:picLocks noChangeAspect="1" noChangeArrowheads="1"/>
            </p:cNvPicPr>
            <p:nvPr/>
          </p:nvPicPr>
          <p:blipFill>
            <a:blip r:embed="rId16" cstate="screen"/>
            <a:srcRect/>
            <a:stretch>
              <a:fillRect/>
            </a:stretch>
          </p:blipFill>
          <p:spPr bwMode="auto">
            <a:xfrm>
              <a:off x="7772401" y="228600"/>
              <a:ext cx="762000" cy="1371600"/>
            </a:xfrm>
            <a:prstGeom prst="rect">
              <a:avLst/>
            </a:prstGeom>
            <a:noFill/>
          </p:spPr>
        </p:pic>
      </p:grpSp>
      <p:grpSp>
        <p:nvGrpSpPr>
          <p:cNvPr id="19" name="Группа 41"/>
          <p:cNvGrpSpPr/>
          <p:nvPr/>
        </p:nvGrpSpPr>
        <p:grpSpPr>
          <a:xfrm>
            <a:off x="1828800" y="1828800"/>
            <a:ext cx="1752600" cy="1600200"/>
            <a:chOff x="1828800" y="1828800"/>
            <a:chExt cx="1752600" cy="160020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828800" y="1828800"/>
              <a:ext cx="1752600" cy="1600200"/>
            </a:xfrm>
            <a:prstGeom prst="rect">
              <a:avLst/>
            </a:prstGeom>
            <a:solidFill>
              <a:srgbClr val="E5F4D4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8" name="Picture 14" descr="E:\Звук Ш\Картинки на звук Ш\клипарт звук ш\5.png"/>
            <p:cNvPicPr>
              <a:picLocks noChangeAspect="1" noChangeArrowheads="1"/>
            </p:cNvPicPr>
            <p:nvPr/>
          </p:nvPicPr>
          <p:blipFill>
            <a:blip r:embed="rId17" cstate="screen"/>
            <a:srcRect/>
            <a:stretch>
              <a:fillRect/>
            </a:stretch>
          </p:blipFill>
          <p:spPr bwMode="auto">
            <a:xfrm>
              <a:off x="2209800" y="1981200"/>
              <a:ext cx="875506" cy="1252537"/>
            </a:xfrm>
            <a:prstGeom prst="rect">
              <a:avLst/>
            </a:prstGeom>
            <a:noFill/>
          </p:spPr>
        </p:pic>
      </p:grpSp>
      <p:grpSp>
        <p:nvGrpSpPr>
          <p:cNvPr id="20" name="Группа 44"/>
          <p:cNvGrpSpPr/>
          <p:nvPr/>
        </p:nvGrpSpPr>
        <p:grpSpPr>
          <a:xfrm>
            <a:off x="5486400" y="1828800"/>
            <a:ext cx="1752600" cy="1600200"/>
            <a:chOff x="3657600" y="1828800"/>
            <a:chExt cx="1752600" cy="1600200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3657600" y="1828800"/>
              <a:ext cx="1752600" cy="1600200"/>
            </a:xfrm>
            <a:prstGeom prst="rect">
              <a:avLst/>
            </a:prstGeom>
            <a:solidFill>
              <a:srgbClr val="E5F4D4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9" name="Picture 15" descr="E:\Звук Ш\Картинки на звук Ш\клипарт звук ш\0019-021-SHorty.png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3952962" y="2133600"/>
              <a:ext cx="1185775" cy="1055097"/>
            </a:xfrm>
            <a:prstGeom prst="rect">
              <a:avLst/>
            </a:prstGeom>
            <a:noFill/>
          </p:spPr>
        </p:pic>
      </p:grpSp>
      <p:grpSp>
        <p:nvGrpSpPr>
          <p:cNvPr id="21" name="Группа 47"/>
          <p:cNvGrpSpPr/>
          <p:nvPr/>
        </p:nvGrpSpPr>
        <p:grpSpPr>
          <a:xfrm>
            <a:off x="3657600" y="1828800"/>
            <a:ext cx="1752600" cy="1600200"/>
            <a:chOff x="5486400" y="1828800"/>
            <a:chExt cx="1752600" cy="1600200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5486400" y="1828800"/>
              <a:ext cx="1752600" cy="1600200"/>
            </a:xfrm>
            <a:prstGeom prst="rect">
              <a:avLst/>
            </a:prstGeom>
            <a:solidFill>
              <a:srgbClr val="DAF0C2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40" name="Picture 16" descr="E:\Клипарты\Звук Ш\0_964b6_4b6f49d9_L.png"/>
            <p:cNvPicPr>
              <a:picLocks noChangeAspect="1" noChangeArrowheads="1"/>
            </p:cNvPicPr>
            <p:nvPr/>
          </p:nvPicPr>
          <p:blipFill>
            <a:blip r:embed="rId19" cstate="screen"/>
            <a:srcRect/>
            <a:stretch>
              <a:fillRect/>
            </a:stretch>
          </p:blipFill>
          <p:spPr bwMode="auto">
            <a:xfrm>
              <a:off x="5638800" y="1828800"/>
              <a:ext cx="1536700" cy="1536700"/>
            </a:xfrm>
            <a:prstGeom prst="rect">
              <a:avLst/>
            </a:prstGeom>
            <a:noFill/>
          </p:spPr>
        </p:pic>
      </p:grpSp>
      <p:grpSp>
        <p:nvGrpSpPr>
          <p:cNvPr id="22" name="Группа 51"/>
          <p:cNvGrpSpPr/>
          <p:nvPr/>
        </p:nvGrpSpPr>
        <p:grpSpPr>
          <a:xfrm>
            <a:off x="7315200" y="1828800"/>
            <a:ext cx="1752600" cy="1600200"/>
            <a:chOff x="7315200" y="1828800"/>
            <a:chExt cx="1752600" cy="1600200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7315200" y="1828800"/>
              <a:ext cx="1752600" cy="1600200"/>
            </a:xfrm>
            <a:prstGeom prst="rect">
              <a:avLst/>
            </a:prstGeom>
            <a:solidFill>
              <a:srgbClr val="E5F4D4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42" name="Picture 18" descr="E:\Звук Ш\Картинки на звук Ш\клипарт звук ш\scan 66.jpg"/>
            <p:cNvPicPr>
              <a:picLocks noChangeAspect="1" noChangeArrowheads="1"/>
            </p:cNvPicPr>
            <p:nvPr/>
          </p:nvPicPr>
          <p:blipFill>
            <a:blip r:embed="rId20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15665" y="2085766"/>
              <a:ext cx="1194960" cy="1267034"/>
            </a:xfrm>
            <a:prstGeom prst="rect">
              <a:avLst/>
            </a:prstGeom>
            <a:noFill/>
          </p:spPr>
        </p:pic>
      </p:grpSp>
      <p:grpSp>
        <p:nvGrpSpPr>
          <p:cNvPr id="23" name="Группа 54"/>
          <p:cNvGrpSpPr/>
          <p:nvPr/>
        </p:nvGrpSpPr>
        <p:grpSpPr>
          <a:xfrm>
            <a:off x="1828800" y="3505200"/>
            <a:ext cx="1752600" cy="1600200"/>
            <a:chOff x="1828800" y="3505200"/>
            <a:chExt cx="1752600" cy="1600200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1828800" y="3505200"/>
              <a:ext cx="1752600" cy="1600200"/>
            </a:xfrm>
            <a:prstGeom prst="rect">
              <a:avLst/>
            </a:prstGeom>
            <a:solidFill>
              <a:srgbClr val="BEE395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43" name="Picture 19" descr="E:\Звук Ш\Картинки на звук Ш\клипарт звук ш\scan 101.jpg"/>
            <p:cNvPicPr>
              <a:picLocks noChangeAspect="1" noChangeArrowheads="1"/>
            </p:cNvPicPr>
            <p:nvPr/>
          </p:nvPicPr>
          <p:blipFill>
            <a:blip r:embed="rId21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0" y="3581400"/>
              <a:ext cx="838200" cy="1365361"/>
            </a:xfrm>
            <a:prstGeom prst="rect">
              <a:avLst/>
            </a:prstGeom>
            <a:noFill/>
          </p:spPr>
        </p:pic>
      </p:grpSp>
      <p:grpSp>
        <p:nvGrpSpPr>
          <p:cNvPr id="25" name="Группа 57"/>
          <p:cNvGrpSpPr/>
          <p:nvPr/>
        </p:nvGrpSpPr>
        <p:grpSpPr>
          <a:xfrm>
            <a:off x="3657600" y="3505200"/>
            <a:ext cx="1752600" cy="1600200"/>
            <a:chOff x="3657600" y="3505200"/>
            <a:chExt cx="1752600" cy="1600200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3657600" y="3505200"/>
              <a:ext cx="1752600" cy="1600200"/>
            </a:xfrm>
            <a:prstGeom prst="rect">
              <a:avLst/>
            </a:prstGeom>
            <a:solidFill>
              <a:srgbClr val="E5F4D4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44" name="Picture 20" descr="E:\Звук Ш\Картинки на звук Ш\клипарт звук ш\scan 152.jpg"/>
            <p:cNvPicPr>
              <a:picLocks noChangeAspect="1" noChangeArrowheads="1"/>
            </p:cNvPicPr>
            <p:nvPr/>
          </p:nvPicPr>
          <p:blipFill>
            <a:blip r:embed="rId2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8600" y="3886200"/>
              <a:ext cx="957262" cy="768350"/>
            </a:xfrm>
            <a:prstGeom prst="rect">
              <a:avLst/>
            </a:prstGeom>
            <a:noFill/>
          </p:spPr>
        </p:pic>
      </p:grpSp>
      <p:grpSp>
        <p:nvGrpSpPr>
          <p:cNvPr id="26" name="Группа 64"/>
          <p:cNvGrpSpPr/>
          <p:nvPr/>
        </p:nvGrpSpPr>
        <p:grpSpPr>
          <a:xfrm>
            <a:off x="3657600" y="5181600"/>
            <a:ext cx="1752600" cy="1600200"/>
            <a:chOff x="3657600" y="5181600"/>
            <a:chExt cx="1752600" cy="1600200"/>
          </a:xfrm>
        </p:grpSpPr>
        <p:sp>
          <p:nvSpPr>
            <p:cNvPr id="63" name="Прямоугольник 62"/>
            <p:cNvSpPr/>
            <p:nvPr/>
          </p:nvSpPr>
          <p:spPr>
            <a:xfrm>
              <a:off x="3657600" y="5181600"/>
              <a:ext cx="1752600" cy="1600200"/>
            </a:xfrm>
            <a:prstGeom prst="rect">
              <a:avLst/>
            </a:prstGeom>
            <a:solidFill>
              <a:srgbClr val="E5F4D4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46" name="Picture 22" descr="E:\Звук Ш\Картинки на звук Ш\клипарт звук ш\x_c2fd5fad.jpg"/>
            <p:cNvPicPr>
              <a:picLocks noChangeAspect="1" noChangeArrowheads="1"/>
            </p:cNvPicPr>
            <p:nvPr/>
          </p:nvPicPr>
          <p:blipFill>
            <a:blip r:embed="rId23" cstate="screen">
              <a:clrChange>
                <a:clrFrom>
                  <a:srgbClr val="E3E0F1"/>
                </a:clrFrom>
                <a:clrTo>
                  <a:srgbClr val="E3E0F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61345" y="5334000"/>
              <a:ext cx="1144055" cy="1265547"/>
            </a:xfrm>
            <a:prstGeom prst="rect">
              <a:avLst/>
            </a:prstGeom>
            <a:noFill/>
          </p:spPr>
        </p:pic>
      </p:grpSp>
      <p:pic>
        <p:nvPicPr>
          <p:cNvPr id="3" name="Picture 2" descr="E:\Клипарты\Звук Л\лиса.png"/>
          <p:cNvPicPr>
            <a:picLocks noChangeAspect="1" noChangeArrowheads="1"/>
          </p:cNvPicPr>
          <p:nvPr/>
        </p:nvPicPr>
        <p:blipFill>
          <a:blip r:embed="rId24" cstate="screen"/>
          <a:srcRect/>
          <a:stretch>
            <a:fillRect/>
          </a:stretch>
        </p:blipFill>
        <p:spPr bwMode="auto">
          <a:xfrm flipH="1">
            <a:off x="2209800" y="5791200"/>
            <a:ext cx="838200" cy="647472"/>
          </a:xfrm>
          <a:prstGeom prst="rect">
            <a:avLst/>
          </a:prstGeom>
          <a:noFill/>
        </p:spPr>
      </p:pic>
      <p:grpSp>
        <p:nvGrpSpPr>
          <p:cNvPr id="27" name="Группа 60"/>
          <p:cNvGrpSpPr/>
          <p:nvPr/>
        </p:nvGrpSpPr>
        <p:grpSpPr>
          <a:xfrm>
            <a:off x="1828800" y="5181600"/>
            <a:ext cx="1752600" cy="1600200"/>
            <a:chOff x="5486400" y="3505200"/>
            <a:chExt cx="1752600" cy="1600200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5486400" y="3505200"/>
              <a:ext cx="1752600" cy="1600200"/>
            </a:xfrm>
            <a:prstGeom prst="rect">
              <a:avLst/>
            </a:prstGeom>
            <a:solidFill>
              <a:srgbClr val="E5F4D4"/>
            </a:solidFill>
            <a:ln w="111125" cmpd="thickThin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45" name="Picture 21" descr="E:\Клипарты\Звук Ш\z_9fa4a179.jpg"/>
            <p:cNvPicPr>
              <a:picLocks noChangeAspect="1" noChangeArrowheads="1"/>
            </p:cNvPicPr>
            <p:nvPr/>
          </p:nvPicPr>
          <p:blipFill>
            <a:blip r:embed="rId25" cstate="screen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67400" y="3657600"/>
              <a:ext cx="880393" cy="1326828"/>
            </a:xfrm>
            <a:prstGeom prst="rect">
              <a:avLst/>
            </a:prstGeom>
            <a:noFill/>
          </p:spPr>
        </p:pic>
      </p:grpSp>
      <p:sp>
        <p:nvSpPr>
          <p:cNvPr id="58" name="Прямоугольник 57"/>
          <p:cNvSpPr/>
          <p:nvPr/>
        </p:nvSpPr>
        <p:spPr>
          <a:xfrm>
            <a:off x="5486400" y="3429000"/>
            <a:ext cx="3581400" cy="3352800"/>
          </a:xfrm>
          <a:prstGeom prst="rect">
            <a:avLst/>
          </a:prstGeom>
          <a:solidFill>
            <a:srgbClr val="E5F4D4"/>
          </a:solidFill>
          <a:ln w="111125" cmpd="thickThin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Инструкция:  «Помоги лисице найти лисят. Называй картинки и щелкай по ним мышкой.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Четко произноси звук «Ш».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Картинки: шишка, шарф, шахматы, шапка, шарики, шиповник, шина, шатер,  шорты, шоколад, шашлык, шампунь, шайба, шило, шуба, ширма.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Щелкните по тексту, 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чтобы скрыть его.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0" name="Управляющая кнопка: справка 59">
            <a:hlinkClick r:id="" action="ppaction://noaction" highlightClick="1"/>
          </p:cNvPr>
          <p:cNvSpPr/>
          <p:nvPr/>
        </p:nvSpPr>
        <p:spPr>
          <a:xfrm>
            <a:off x="8763000" y="76200"/>
            <a:ext cx="304800" cy="304800"/>
          </a:xfrm>
          <a:prstGeom prst="actionButtonHelp">
            <a:avLst/>
          </a:prstGeom>
          <a:solidFill>
            <a:srgbClr val="E1F2C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42276E-7 C -3.33333E-6 3.42276E-7 0.3 0.0377 0.6 0.076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9889E-6 C 0.22518 -0.00555 0.45087 -0.01087 0.54167 -0.0131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86679E-6 C 2.77556E-17 0.00024 0.27465 0.0821 0.55 0.1644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" y="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54209E-6 C -5.55556E-7 -4.54209E-6 0.1599 0.11934 0.32049 0.2386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1.81314E-6 C -0.00035 -1.81314E-6 0.24774 0.02614 0.49583 0.0527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9722E-6 C 3.33333E-6 0.00023 0.21649 0.01087 0.43333 0.02243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BOSS</cp:lastModifiedBy>
  <cp:revision>3</cp:revision>
  <dcterms:created xsi:type="dcterms:W3CDTF">2015-12-09T08:00:19Z</dcterms:created>
  <dcterms:modified xsi:type="dcterms:W3CDTF">2015-12-09T08:23:25Z</dcterms:modified>
</cp:coreProperties>
</file>