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58" r:id="rId11"/>
    <p:sldId id="261" r:id="rId12"/>
    <p:sldId id="262" r:id="rId13"/>
    <p:sldId id="263" r:id="rId14"/>
    <p:sldId id="265" r:id="rId15"/>
    <p:sldId id="266" r:id="rId16"/>
    <p:sldId id="267" r:id="rId17"/>
    <p:sldId id="268" r:id="rId18"/>
    <p:sldId id="280" r:id="rId19"/>
    <p:sldId id="26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для шаблонов\Новая папка\Копия-raznoe93275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42875" y="0"/>
            <a:ext cx="9429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E9E5F-1CA9-47E0-AFB1-452D44A49341}" type="datetimeFigureOut">
              <a:rPr lang="ru-RU"/>
              <a:pPr>
                <a:defRPr/>
              </a:pPr>
              <a:t>11.12.2015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367B1-607A-4931-A178-22295B9A7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3309F-D765-4107-AFB8-F26EF50838A8}" type="datetimeFigureOut">
              <a:rPr lang="ru-RU"/>
              <a:pPr>
                <a:defRPr/>
              </a:pPr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7515F-F8A2-427F-BBE3-7EAA1B688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D1B9-6A26-4F61-940A-459D677B8D78}" type="datetimeFigureOut">
              <a:rPr lang="ru-RU"/>
              <a:pPr>
                <a:defRPr/>
              </a:pPr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40120-C59A-4729-83EC-A964F29E3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20D66-F5BD-4A8C-91AB-D11253A19EC8}" type="datetimeFigureOut">
              <a:rPr lang="ru-RU"/>
              <a:pPr>
                <a:defRPr/>
              </a:pPr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931FF-D373-4262-81E7-6EF70D227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B6458-30E5-491C-86A1-BA3FDF1E7756}" type="datetimeFigureOut">
              <a:rPr lang="ru-RU"/>
              <a:pPr>
                <a:defRPr/>
              </a:pPr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25A09-0D70-4165-926A-FCCE0AD7A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AC9E9-2C83-44C5-A8F2-3437BE440DD6}" type="datetimeFigureOut">
              <a:rPr lang="ru-RU"/>
              <a:pPr>
                <a:defRPr/>
              </a:pPr>
              <a:t>11.12.2015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590F4-AE21-4A3E-A93C-A592697F3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B32AD-BA02-488B-A585-47F7C6CB7A70}" type="datetimeFigureOut">
              <a:rPr lang="ru-RU"/>
              <a:pPr>
                <a:defRPr/>
              </a:pPr>
              <a:t>11.12.2015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FF351-0950-41B3-84EA-7563F84EE9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F38D9-B2A6-4452-8564-9CEE825ED73E}" type="datetimeFigureOut">
              <a:rPr lang="ru-RU"/>
              <a:pPr>
                <a:defRPr/>
              </a:pPr>
              <a:t>11.12.2015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9631E-B68E-496B-A734-D6DC320C8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6711D-CAE1-458B-84A4-F52E13F9E8F8}" type="datetimeFigureOut">
              <a:rPr lang="ru-RU"/>
              <a:pPr>
                <a:defRPr/>
              </a:pPr>
              <a:t>11.12.2015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AA04C-0170-454F-BCE9-EEB78AA99E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3201E-C007-4794-8860-8E3FE05ED853}" type="datetimeFigureOut">
              <a:rPr lang="ru-RU"/>
              <a:pPr>
                <a:defRPr/>
              </a:pPr>
              <a:t>11.12.2015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8F91D-1817-4CF2-9245-02E3FCD06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BC67E-A81A-41EB-A06C-1AE559A7791F}" type="datetimeFigureOut">
              <a:rPr lang="ru-RU"/>
              <a:pPr>
                <a:defRPr/>
              </a:pPr>
              <a:t>11.12.2015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FAE90-35AD-485D-BF57-2E395232F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0371C2-1CBC-4132-926A-33EC33559167}" type="datetimeFigureOut">
              <a:rPr lang="ru-RU"/>
              <a:pPr>
                <a:defRPr/>
              </a:pPr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F87E55-8850-4A11-97C4-29A755762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2" descr="F:\для шаблонов\Новая папка\Безимени-1.gif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4429125"/>
            <a:ext cx="9144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 flipH="1">
            <a:off x="4857752" y="6072206"/>
            <a:ext cx="4286248" cy="571504"/>
          </a:xfrm>
        </p:spPr>
        <p:txBody>
          <a:bodyPr/>
          <a:lstStyle/>
          <a:p>
            <a:pPr algn="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3789040"/>
            <a:ext cx="5004048" cy="11521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воспитатель 1 кв.категории Шевчук С.В.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МБДОУ №134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785786" y="0"/>
            <a:ext cx="7429552" cy="1643050"/>
          </a:xfrm>
          <a:prstGeom prst="horizontalScroll">
            <a:avLst>
              <a:gd name="adj" fmla="val 17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 smtClean="0"/>
          </a:p>
          <a:p>
            <a:pPr algn="ctr"/>
            <a:r>
              <a:rPr lang="ru-RU" sz="3600" dirty="0" smtClean="0"/>
              <a:t>Тема проекта: </a:t>
            </a:r>
          </a:p>
          <a:p>
            <a:pPr algn="ctr"/>
            <a:r>
              <a:rPr lang="ru-RU" sz="3600" dirty="0" smtClean="0"/>
              <a:t> «Дорога без опасности».</a:t>
            </a:r>
          </a:p>
          <a:p>
            <a:pPr algn="ctr"/>
            <a:endParaRPr lang="ru-RU" sz="3600" dirty="0"/>
          </a:p>
        </p:txBody>
      </p:sp>
      <p:pic>
        <p:nvPicPr>
          <p:cNvPr id="6" name="Picture 2" descr="E:\проект пдд в нашем саду\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1556792"/>
            <a:ext cx="3923928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4810" y="2571744"/>
            <a:ext cx="71438" cy="285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29652" y="6715148"/>
            <a:ext cx="214314" cy="1428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папки с фотками\фотки уголка ПДД\P1010677.JPG"/>
          <p:cNvPicPr>
            <a:picLocks noChangeAspect="1" noChangeArrowheads="1"/>
          </p:cNvPicPr>
          <p:nvPr/>
        </p:nvPicPr>
        <p:blipFill>
          <a:blip r:embed="rId2" cstate="screen">
            <a:lum bright="-4000" contrast="29000"/>
          </a:blip>
          <a:srcRect/>
          <a:stretch>
            <a:fillRect/>
          </a:stretch>
        </p:blipFill>
        <p:spPr bwMode="auto">
          <a:xfrm>
            <a:off x="214282" y="357166"/>
            <a:ext cx="4899119" cy="41434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Выноска-облако 5"/>
          <p:cNvSpPr/>
          <p:nvPr/>
        </p:nvSpPr>
        <p:spPr>
          <a:xfrm>
            <a:off x="5214942" y="714356"/>
            <a:ext cx="3786214" cy="2571768"/>
          </a:xfrm>
          <a:prstGeom prst="cloudCallout">
            <a:avLst>
              <a:gd name="adj1" fmla="val -57078"/>
              <a:gd name="adj2" fmla="val 6896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На дороге целый день </a:t>
            </a:r>
            <a:br>
              <a:rPr lang="ru-RU" b="1" i="1" dirty="0" smtClean="0"/>
            </a:br>
            <a:r>
              <a:rPr lang="ru-RU" b="1" i="1" dirty="0" smtClean="0"/>
              <a:t>Сильное движение, </a:t>
            </a:r>
            <a:br>
              <a:rPr lang="ru-RU" b="1" i="1" dirty="0" smtClean="0"/>
            </a:br>
            <a:r>
              <a:rPr lang="ru-RU" b="1" i="1" dirty="0" smtClean="0"/>
              <a:t>Не остановить поток </a:t>
            </a:r>
            <a:br>
              <a:rPr lang="ru-RU" b="1" i="1" dirty="0" smtClean="0"/>
            </a:br>
            <a:r>
              <a:rPr lang="ru-RU" b="1" i="1" dirty="0" smtClean="0"/>
              <a:t>Даже на мгновение. </a:t>
            </a:r>
            <a:br>
              <a:rPr lang="ru-RU" b="1" i="1" dirty="0" smtClean="0"/>
            </a:br>
            <a:endParaRPr lang="ru-RU" b="1" i="1" dirty="0"/>
          </a:p>
        </p:txBody>
      </p:sp>
      <p:sp>
        <p:nvSpPr>
          <p:cNvPr id="7" name="Выноска-облако 6"/>
          <p:cNvSpPr/>
          <p:nvPr/>
        </p:nvSpPr>
        <p:spPr>
          <a:xfrm>
            <a:off x="5286380" y="4429132"/>
            <a:ext cx="3857620" cy="2214578"/>
          </a:xfrm>
          <a:prstGeom prst="cloudCallout">
            <a:avLst>
              <a:gd name="adj1" fmla="val -68572"/>
              <a:gd name="adj2" fmla="val -4435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Чтобы не случилось </a:t>
            </a:r>
            <a:br>
              <a:rPr lang="ru-RU" b="1" i="1" dirty="0" smtClean="0"/>
            </a:br>
            <a:r>
              <a:rPr lang="ru-RU" b="1" i="1" dirty="0" smtClean="0"/>
              <a:t>Опасных столкновений, </a:t>
            </a:r>
            <a:br>
              <a:rPr lang="ru-RU" b="1" i="1" dirty="0" smtClean="0"/>
            </a:br>
            <a:r>
              <a:rPr lang="ru-RU" b="1" i="1" dirty="0" smtClean="0"/>
              <a:t>Существуют Правила </a:t>
            </a:r>
            <a:br>
              <a:rPr lang="ru-RU" b="1" i="1" dirty="0" smtClean="0"/>
            </a:br>
            <a:r>
              <a:rPr lang="ru-RU" b="1" i="1" dirty="0" smtClean="0"/>
              <a:t>Дорожного движения. 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папки с фотками\фотки уголка ПДД\P101066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14290"/>
            <a:ext cx="4077194" cy="3214710"/>
          </a:xfrm>
          <a:prstGeom prst="rect">
            <a:avLst/>
          </a:prstGeom>
          <a:noFill/>
        </p:spPr>
      </p:pic>
      <p:pic>
        <p:nvPicPr>
          <p:cNvPr id="4099" name="Picture 3" descr="D:\папки с фотками\фотки уголка ПДД\P101066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1999" y="214290"/>
            <a:ext cx="4286281" cy="3214710"/>
          </a:xfrm>
          <a:prstGeom prst="rect">
            <a:avLst/>
          </a:prstGeom>
          <a:noFill/>
        </p:spPr>
      </p:pic>
      <p:pic>
        <p:nvPicPr>
          <p:cNvPr id="4100" name="Picture 4" descr="D:\папки с фотками\фотки уголка ПДД\P101066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1" y="3571876"/>
            <a:ext cx="4095779" cy="3071834"/>
          </a:xfrm>
          <a:prstGeom prst="rect">
            <a:avLst/>
          </a:prstGeom>
          <a:noFill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4786314" y="3786190"/>
            <a:ext cx="4000528" cy="2571768"/>
          </a:xfrm>
          <a:prstGeom prst="wedgeRoundRectCallout">
            <a:avLst>
              <a:gd name="adj1" fmla="val -60706"/>
              <a:gd name="adj2" fmla="val -5603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72066" y="3857627"/>
            <a:ext cx="335758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Мы поправили фуражки, </a:t>
            </a:r>
          </a:p>
          <a:p>
            <a:r>
              <a:rPr lang="ru-RU" sz="1600" b="1" dirty="0" smtClean="0"/>
              <a:t>Стали в длинный ровный ряд. </a:t>
            </a:r>
          </a:p>
          <a:p>
            <a:r>
              <a:rPr lang="ru-RU" sz="1600" b="1" dirty="0" smtClean="0"/>
              <a:t>Как прекрасен в новой форме </a:t>
            </a:r>
          </a:p>
          <a:p>
            <a:r>
              <a:rPr lang="ru-RU" sz="1600" b="1" dirty="0" smtClean="0"/>
              <a:t>Полицейский наш отряд.</a:t>
            </a:r>
          </a:p>
          <a:p>
            <a:r>
              <a:rPr lang="ru-RU" sz="1600" b="1" dirty="0" smtClean="0"/>
              <a:t> </a:t>
            </a:r>
          </a:p>
          <a:p>
            <a:r>
              <a:rPr lang="ru-RU" sz="1600" b="1" dirty="0" smtClean="0"/>
              <a:t> </a:t>
            </a:r>
          </a:p>
          <a:p>
            <a:r>
              <a:rPr lang="ru-RU" sz="1600" b="1" dirty="0" smtClean="0"/>
              <a:t>По свистку даём команды: </a:t>
            </a:r>
          </a:p>
          <a:p>
            <a:r>
              <a:rPr lang="ru-RU" sz="1600" b="1" dirty="0" smtClean="0"/>
              <a:t>-Жезл вверх! Машинам – стоп! </a:t>
            </a:r>
          </a:p>
          <a:p>
            <a:r>
              <a:rPr lang="ru-RU" sz="1600" b="1" dirty="0" smtClean="0"/>
              <a:t>В это время пешеходы </a:t>
            </a:r>
          </a:p>
          <a:p>
            <a:r>
              <a:rPr lang="ru-RU" sz="1600" b="1" dirty="0" smtClean="0"/>
              <a:t>Совершают переход.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папки с фотками\фотки уголка ПДД\P101067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357165"/>
            <a:ext cx="3786214" cy="5048285"/>
          </a:xfrm>
          <a:prstGeom prst="rect">
            <a:avLst/>
          </a:prstGeom>
          <a:noFill/>
        </p:spPr>
      </p:pic>
      <p:pic>
        <p:nvPicPr>
          <p:cNvPr id="5123" name="Picture 3" descr="D:\папки с фотками\фотки уголка ПДД\P101058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4810" y="3161108"/>
            <a:ext cx="4452969" cy="3339726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4429124" y="214290"/>
            <a:ext cx="4714876" cy="2714644"/>
          </a:xfrm>
          <a:prstGeom prst="cloudCallout">
            <a:avLst>
              <a:gd name="adj1" fmla="val -49008"/>
              <a:gd name="adj2" fmla="val 6525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Если ты купил машину – </a:t>
            </a:r>
            <a:br>
              <a:rPr lang="ru-RU" sz="2000" b="1" dirty="0" smtClean="0"/>
            </a:br>
            <a:r>
              <a:rPr lang="ru-RU" sz="2000" b="1" dirty="0" smtClean="0"/>
              <a:t>Вот что посоветую: </a:t>
            </a:r>
            <a:br>
              <a:rPr lang="ru-RU" sz="2000" b="1" dirty="0" smtClean="0"/>
            </a:br>
            <a:r>
              <a:rPr lang="ru-RU" sz="2000" b="1" dirty="0" smtClean="0"/>
              <a:t>Не корми её бензином: </a:t>
            </a:r>
            <a:br>
              <a:rPr lang="ru-RU" sz="2000" b="1" dirty="0" smtClean="0"/>
            </a:br>
            <a:r>
              <a:rPr lang="ru-RU" sz="2000" b="1" dirty="0" smtClean="0"/>
              <a:t>Накорми конфетами. </a:t>
            </a:r>
            <a:br>
              <a:rPr lang="ru-RU" sz="2000" b="1" dirty="0" smtClean="0"/>
            </a:br>
            <a:r>
              <a:rPr lang="ru-RU" sz="2000" b="1" dirty="0" smtClean="0"/>
              <a:t>Обещаю: будет классно! </a:t>
            </a:r>
            <a:br>
              <a:rPr lang="ru-RU" sz="2000" b="1" dirty="0" smtClean="0"/>
            </a:br>
            <a:r>
              <a:rPr lang="ru-RU" sz="2000" b="1" dirty="0" smtClean="0"/>
              <a:t>И к тому же – безопасно... 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папки с фотками\фотки уголка ПДД\P101065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7" y="142852"/>
            <a:ext cx="4243671" cy="3429024"/>
          </a:xfrm>
          <a:prstGeom prst="rect">
            <a:avLst/>
          </a:prstGeom>
          <a:noFill/>
        </p:spPr>
      </p:pic>
      <p:pic>
        <p:nvPicPr>
          <p:cNvPr id="6147" name="Picture 3" descr="D:\папки с фотками\фото ПДД уголка\_DSC775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3504" y="2857496"/>
            <a:ext cx="3728489" cy="382785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357158" y="3857628"/>
            <a:ext cx="4643470" cy="2786082"/>
          </a:xfrm>
          <a:prstGeom prst="cloudCallout">
            <a:avLst>
              <a:gd name="adj1" fmla="val 49536"/>
              <a:gd name="adj2" fmla="val -7522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Глаза горят у светофора, </a:t>
            </a:r>
            <a:br>
              <a:rPr lang="ru-RU" b="1" dirty="0" smtClean="0"/>
            </a:br>
            <a:r>
              <a:rPr lang="ru-RU" b="1" dirty="0" smtClean="0"/>
              <a:t>Не три, конечно, глаза сразу. </a:t>
            </a:r>
            <a:br>
              <a:rPr lang="ru-RU" b="1" dirty="0" smtClean="0"/>
            </a:br>
            <a:r>
              <a:rPr lang="ru-RU" b="1" dirty="0" smtClean="0"/>
              <a:t>Они – подсказка для шофёра, </a:t>
            </a:r>
            <a:br>
              <a:rPr lang="ru-RU" b="1" dirty="0" smtClean="0"/>
            </a:br>
            <a:r>
              <a:rPr lang="ru-RU" b="1" dirty="0" smtClean="0"/>
              <a:t>И каждый цвет сродни приказу!</a:t>
            </a:r>
            <a:endParaRPr lang="ru-RU" b="1" dirty="0"/>
          </a:p>
        </p:txBody>
      </p:sp>
      <p:pic>
        <p:nvPicPr>
          <p:cNvPr id="6148" name="Picture 4" descr="D:\папки с фотками\фотки уголка ПДД\P101058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29930" y="214291"/>
            <a:ext cx="3457442" cy="2286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папки с фотками\фотки уголка ПДД\P1010696.JPG"/>
          <p:cNvPicPr>
            <a:picLocks noChangeAspect="1" noChangeArrowheads="1"/>
          </p:cNvPicPr>
          <p:nvPr/>
        </p:nvPicPr>
        <p:blipFill>
          <a:blip r:embed="rId2" cstate="screen">
            <a:lum bright="6000" contrast="24000"/>
          </a:blip>
          <a:srcRect/>
          <a:stretch>
            <a:fillRect/>
          </a:stretch>
        </p:blipFill>
        <p:spPr bwMode="auto">
          <a:xfrm>
            <a:off x="285720" y="214290"/>
            <a:ext cx="3143272" cy="3671154"/>
          </a:xfrm>
          <a:prstGeom prst="rect">
            <a:avLst/>
          </a:prstGeom>
          <a:noFill/>
        </p:spPr>
      </p:pic>
      <p:pic>
        <p:nvPicPr>
          <p:cNvPr id="8195" name="Picture 3" descr="D:\папки с фотками\фотки уголка ПДД\P1010694.JPG"/>
          <p:cNvPicPr>
            <a:picLocks noChangeAspect="1" noChangeArrowheads="1"/>
          </p:cNvPicPr>
          <p:nvPr/>
        </p:nvPicPr>
        <p:blipFill>
          <a:blip r:embed="rId3" cstate="screen">
            <a:lum bright="6000" contrast="17000"/>
          </a:blip>
          <a:srcRect/>
          <a:stretch>
            <a:fillRect/>
          </a:stretch>
        </p:blipFill>
        <p:spPr bwMode="auto">
          <a:xfrm>
            <a:off x="4857752" y="214290"/>
            <a:ext cx="4120787" cy="3122735"/>
          </a:xfrm>
          <a:prstGeom prst="rect">
            <a:avLst/>
          </a:prstGeom>
          <a:noFill/>
        </p:spPr>
      </p:pic>
      <p:pic>
        <p:nvPicPr>
          <p:cNvPr id="8197" name="Picture 5" descr="D:\папки с фотками\фотки уголка ПДД\P1010601.JPG"/>
          <p:cNvPicPr>
            <a:picLocks noChangeAspect="1" noChangeArrowheads="1"/>
          </p:cNvPicPr>
          <p:nvPr/>
        </p:nvPicPr>
        <p:blipFill>
          <a:blip r:embed="rId4" cstate="screen">
            <a:lum bright="8000" contrast="23000"/>
          </a:blip>
          <a:srcRect/>
          <a:stretch>
            <a:fillRect/>
          </a:stretch>
        </p:blipFill>
        <p:spPr bwMode="auto">
          <a:xfrm>
            <a:off x="4786314" y="3500438"/>
            <a:ext cx="4115684" cy="2965117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285720" y="3929066"/>
            <a:ext cx="4143404" cy="2500330"/>
          </a:xfrm>
          <a:prstGeom prst="cloudCallout">
            <a:avLst>
              <a:gd name="adj1" fmla="val 47046"/>
              <a:gd name="adj2" fmla="val -11412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Знак дорожный означает, </a:t>
            </a:r>
            <a:br>
              <a:rPr lang="ru-RU" b="1" dirty="0" smtClean="0"/>
            </a:br>
            <a:r>
              <a:rPr lang="ru-RU" b="1" dirty="0" smtClean="0"/>
              <a:t>Что нам делать и когда, </a:t>
            </a:r>
            <a:br>
              <a:rPr lang="ru-RU" b="1" dirty="0" smtClean="0"/>
            </a:br>
            <a:r>
              <a:rPr lang="ru-RU" b="1" dirty="0" smtClean="0"/>
              <a:t>Если мы их соблюдаем - </a:t>
            </a:r>
            <a:br>
              <a:rPr lang="ru-RU" b="1" dirty="0" smtClean="0"/>
            </a:br>
            <a:r>
              <a:rPr lang="ru-RU" b="1" dirty="0" smtClean="0"/>
              <a:t>Не застанет нас беда! 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папки с фотками\фотки уголка ПДД\P1010690.JPG"/>
          <p:cNvPicPr>
            <a:picLocks noChangeAspect="1" noChangeArrowheads="1"/>
          </p:cNvPicPr>
          <p:nvPr/>
        </p:nvPicPr>
        <p:blipFill>
          <a:blip r:embed="rId2" cstate="screen">
            <a:lum bright="15000" contrast="30000"/>
          </a:blip>
          <a:srcRect/>
          <a:stretch>
            <a:fillRect/>
          </a:stretch>
        </p:blipFill>
        <p:spPr bwMode="auto">
          <a:xfrm>
            <a:off x="285720" y="357166"/>
            <a:ext cx="3786214" cy="3337790"/>
          </a:xfrm>
          <a:prstGeom prst="rect">
            <a:avLst/>
          </a:prstGeom>
          <a:noFill/>
        </p:spPr>
      </p:pic>
      <p:pic>
        <p:nvPicPr>
          <p:cNvPr id="9218" name="Picture 2" descr="D:\папки с фотками\фотки уголка ПДД\P101068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71934" y="2857496"/>
            <a:ext cx="4857784" cy="3643338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4714876" y="0"/>
            <a:ext cx="3857652" cy="2214554"/>
          </a:xfrm>
          <a:prstGeom prst="cloudCallout">
            <a:avLst>
              <a:gd name="adj1" fmla="val -31622"/>
              <a:gd name="adj2" fmla="val 7373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i="1" dirty="0" smtClean="0"/>
              <a:t>Пешеходные дорожки </a:t>
            </a:r>
          </a:p>
          <a:p>
            <a:r>
              <a:rPr lang="ru-RU" b="1" i="1" dirty="0" smtClean="0"/>
              <a:t>узнают собаки, кошки. </a:t>
            </a:r>
          </a:p>
          <a:p>
            <a:r>
              <a:rPr lang="ru-RU" b="1" i="1" dirty="0" smtClean="0"/>
              <a:t>И без правил никуда: </a:t>
            </a:r>
          </a:p>
          <a:p>
            <a:r>
              <a:rPr lang="ru-RU" b="1" i="1" dirty="0" smtClean="0"/>
              <a:t>ни отсюда, ни сюда.</a:t>
            </a:r>
            <a:endParaRPr lang="ru-RU" b="1" i="1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0" y="3857628"/>
            <a:ext cx="3929058" cy="2714644"/>
          </a:xfrm>
          <a:prstGeom prst="cloudCallout">
            <a:avLst>
              <a:gd name="adj1" fmla="val 23867"/>
              <a:gd name="adj2" fmla="val -6596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i="1" dirty="0" smtClean="0"/>
              <a:t>Для хорошего движенья </a:t>
            </a:r>
          </a:p>
          <a:p>
            <a:r>
              <a:rPr lang="ru-RU" b="1" i="1" dirty="0" smtClean="0"/>
              <a:t>Мы подскажем  вам решенье: </a:t>
            </a:r>
          </a:p>
          <a:p>
            <a:r>
              <a:rPr lang="ru-RU" b="1" i="1" dirty="0" smtClean="0"/>
              <a:t>на дорогах не дурить! </a:t>
            </a:r>
          </a:p>
          <a:p>
            <a:r>
              <a:rPr lang="ru-RU" b="1" i="1" dirty="0" smtClean="0"/>
              <a:t>И всем правила учить!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папки с фотками\фотки уголка ПДД\P10105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19" y="285728"/>
            <a:ext cx="4711765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D:\папки с фотками\фотки уголка ПДД\P1010597.JPG"/>
          <p:cNvPicPr>
            <a:picLocks noChangeAspect="1" noChangeArrowheads="1"/>
          </p:cNvPicPr>
          <p:nvPr/>
        </p:nvPicPr>
        <p:blipFill>
          <a:blip r:embed="rId3" cstate="screen">
            <a:lum bright="7000" contrast="15000"/>
          </a:blip>
          <a:srcRect/>
          <a:stretch>
            <a:fillRect/>
          </a:stretch>
        </p:blipFill>
        <p:spPr bwMode="auto">
          <a:xfrm>
            <a:off x="4929190" y="357165"/>
            <a:ext cx="3571900" cy="4762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D:\папки с фотками\фотки уголка ПДД\P1010585.JPG"/>
          <p:cNvPicPr>
            <a:picLocks noChangeAspect="1" noChangeArrowheads="1"/>
          </p:cNvPicPr>
          <p:nvPr/>
        </p:nvPicPr>
        <p:blipFill>
          <a:blip r:embed="rId4" cstate="screen">
            <a:lum bright="3000" contrast="19000"/>
          </a:blip>
          <a:srcRect/>
          <a:stretch>
            <a:fillRect/>
          </a:stretch>
        </p:blipFill>
        <p:spPr bwMode="auto">
          <a:xfrm>
            <a:off x="285719" y="3214686"/>
            <a:ext cx="4640249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папки с фотками\фотки уголка ПДД\P1010614.JPG"/>
          <p:cNvPicPr>
            <a:picLocks noChangeAspect="1" noChangeArrowheads="1"/>
          </p:cNvPicPr>
          <p:nvPr/>
        </p:nvPicPr>
        <p:blipFill>
          <a:blip r:embed="rId2" cstate="screen">
            <a:lum contrast="16000"/>
          </a:blip>
          <a:srcRect/>
          <a:stretch>
            <a:fillRect/>
          </a:stretch>
        </p:blipFill>
        <p:spPr bwMode="auto">
          <a:xfrm>
            <a:off x="328717" y="857232"/>
            <a:ext cx="4845945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7" name="Picture 3" descr="D:\папки с фотками\фотки уголка ПДД\P1010598.JPG"/>
          <p:cNvPicPr>
            <a:picLocks noChangeAspect="1" noChangeArrowheads="1"/>
          </p:cNvPicPr>
          <p:nvPr/>
        </p:nvPicPr>
        <p:blipFill>
          <a:blip r:embed="rId3" cstate="screen">
            <a:lum bright="6000" contrast="24000"/>
          </a:blip>
          <a:srcRect/>
          <a:stretch>
            <a:fillRect/>
          </a:stretch>
        </p:blipFill>
        <p:spPr bwMode="auto">
          <a:xfrm>
            <a:off x="5643570" y="285727"/>
            <a:ext cx="2643206" cy="5709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папки с фотками\фото ПДД уголка\_DSC7746.JPG"/>
          <p:cNvPicPr>
            <a:picLocks noChangeAspect="1" noChangeArrowheads="1"/>
          </p:cNvPicPr>
          <p:nvPr/>
        </p:nvPicPr>
        <p:blipFill>
          <a:blip r:embed="rId2" cstate="screen">
            <a:lum contrast="15000"/>
          </a:blip>
          <a:srcRect/>
          <a:stretch>
            <a:fillRect/>
          </a:stretch>
        </p:blipFill>
        <p:spPr bwMode="auto">
          <a:xfrm>
            <a:off x="500034" y="214290"/>
            <a:ext cx="7988685" cy="4852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Горизонтальный свиток 2"/>
          <p:cNvSpPr/>
          <p:nvPr/>
        </p:nvSpPr>
        <p:spPr>
          <a:xfrm>
            <a:off x="1714480" y="4929198"/>
            <a:ext cx="5286412" cy="1928802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Эти правила не сложны, </a:t>
            </a:r>
            <a:br>
              <a:rPr lang="ru-RU" b="1" i="1" dirty="0" smtClean="0"/>
            </a:br>
            <a:r>
              <a:rPr lang="ru-RU" b="1" i="1" dirty="0" smtClean="0"/>
              <a:t>Даже детям в детсаду, </a:t>
            </a:r>
            <a:br>
              <a:rPr lang="ru-RU" b="1" i="1" dirty="0" smtClean="0"/>
            </a:br>
            <a:r>
              <a:rPr lang="ru-RU" b="1" i="1" dirty="0" smtClean="0"/>
              <a:t>Люди, будьте осторожны, </a:t>
            </a:r>
            <a:br>
              <a:rPr lang="ru-RU" b="1" i="1" dirty="0" smtClean="0"/>
            </a:br>
            <a:r>
              <a:rPr lang="ru-RU" b="1" i="1" dirty="0" smtClean="0"/>
              <a:t>Берегите детвору! 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Актуальность.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На поведение детей на дороге влияет целый ряд факторов. Воспитание безопасного поведения у детей – одна из важнейших задач дошкольного учреждения. Ребёнок становится пешеходом значительно раньше, чем он по своим знаниям, усилиям, развитию становится к этому подготовленным. С первых дней пребывания ребёнка в детском саду следует так организовать его воспитание и обучение, чтобы к моменту перехода из детского сада в школу он легко ориентировался в ближайшем окружении, умел наблюдать и правильно оценивать дорожные ситуации, владел навыками безопасного поведения в этих ситуациях.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Учитывая особую значимость работы в данном направлении, в тесном сотрудничестве с родителями мы организовали проектную деятельность по теме «Дорога без опасности».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2"/>
          <p:cNvSpPr>
            <a:spLocks noGrp="1"/>
          </p:cNvSpPr>
          <p:nvPr>
            <p:ph idx="4294967295"/>
          </p:nvPr>
        </p:nvSpPr>
        <p:spPr>
          <a:xfrm>
            <a:off x="914400" y="549275"/>
            <a:ext cx="8229600" cy="5534025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формирование у дошкольников умений и навыков безопасного поведения в окружающей дорожно-транспортной системе.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 Развивать и совершенствовать знания детей о правилах дорожного движения;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 Формировать навыки безопасного поведения на дороге и понимания необходимости соблюдения правил дорожного движения;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 Обучать умению наблюдать и правильно оценивать дорожные ситуации, ориентироваться в ближайшем пространственном окружении;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 Повышать уровень знаний родителей по правилам дорожного движения, знакомить родителей с формами и методами обучения детей поведению на улице;</a:t>
            </a:r>
          </a:p>
          <a:p>
            <a:pPr eaLnBrk="1" hangingPunct="1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2"/>
          <p:cNvSpPr>
            <a:spLocks noGrp="1"/>
          </p:cNvSpPr>
          <p:nvPr>
            <p:ph idx="4294967295"/>
          </p:nvPr>
        </p:nvSpPr>
        <p:spPr>
          <a:xfrm>
            <a:off x="683568" y="404665"/>
            <a:ext cx="7920880" cy="5616623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Вид проекта: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информационно – практико-ориентированный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Продолжительность проекта: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краткосрочный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( 3 недели)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Участники проекта: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дети 6- 7 лет, родители, педагоги.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количеству участников: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групповой.</a:t>
            </a:r>
          </a:p>
          <a:p>
            <a:pPr eaLnBrk="1" hangingPunct="1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2"/>
          <p:cNvSpPr>
            <a:spLocks noGrp="1"/>
          </p:cNvSpPr>
          <p:nvPr>
            <p:ph idx="4294967295"/>
          </p:nvPr>
        </p:nvSpPr>
        <p:spPr>
          <a:xfrm>
            <a:off x="467544" y="476672"/>
            <a:ext cx="8229600" cy="5534025"/>
          </a:xfrm>
        </p:spPr>
        <p:txBody>
          <a:bodyPr/>
          <a:lstStyle/>
          <a:p>
            <a:pPr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Реализация проекта проходит через три этапа:</a:t>
            </a:r>
          </a:p>
          <a:p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1. Подготовительный – вызвать интерес к теме, подобрать литературу, наглядный материал, дидактические игры. Составить план работы над проектом.</a:t>
            </a:r>
          </a:p>
          <a:p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2. Основной – проведение бесед, прогулок, наблюдений, непосредственно образовательная деятельность, самостоятельная деятельность детей в условиях развивающей среды, вовлечение родителей в проект, привлечение узких специалистов.</a:t>
            </a:r>
          </a:p>
          <a:p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3. Итоговый –  участие в муниципальном конкурсе «Уголок ПДД».</a:t>
            </a:r>
          </a:p>
          <a:p>
            <a:pPr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548680"/>
            <a:ext cx="676875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 – Подготовительный:</a:t>
            </a:r>
          </a:p>
          <a:p>
            <a:pPr algn="ctr"/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Постановка цели и задач.</a:t>
            </a:r>
          </a:p>
          <a:p>
            <a:pPr lvl="0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календарно-тематического плана по ПДД.</a:t>
            </a:r>
          </a:p>
          <a:p>
            <a:pPr lvl="0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Подбор наглядно-иллюстративного материала.</a:t>
            </a:r>
          </a:p>
          <a:p>
            <a:pPr lvl="0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Подбор художественной литературы по теме.</a:t>
            </a:r>
          </a:p>
          <a:p>
            <a:pPr lvl="0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Изготовление атрибутов для сюжетно-ролевых игр.</a:t>
            </a:r>
          </a:p>
          <a:p>
            <a:pPr lvl="0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Оформление настольного макета дороги с пешеходным переходом, перекрёстком и улицами города.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Подбор материала для продуктивной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476672"/>
            <a:ext cx="784887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Основной этап:</a:t>
            </a: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Работа с детьми: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непосредственно-образовательную деятельность;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совместную деятельность воспитателя и детей с учётом интеграции;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самостоятельную деятельность детей.</a:t>
            </a: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Работа с родителями: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консультаций; анкетирование; оформление уголка по ПДД; оформление папок-передвижек; памятки; беседы.</a:t>
            </a:r>
          </a:p>
          <a:p>
            <a:pPr lvl="0"/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140967"/>
            <a:ext cx="792088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Заключительный (обобщающий):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Продукт проектной деятельности:  конкурс   светофоров.</a:t>
            </a:r>
          </a:p>
          <a:p>
            <a:pPr algn="just"/>
            <a:r>
              <a:rPr lang="ru-RU" sz="2000" dirty="0" smtClean="0">
                <a:latin typeface="Times New Roman"/>
                <a:ea typeface="Times New Roman"/>
              </a:rPr>
              <a:t>Участие в конкурсе уголков ПДД среди детских дошкольных учреждений северного округа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92697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48681"/>
            <a:ext cx="849694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Положительный опыт:</a:t>
            </a:r>
          </a:p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Создана картотека дидактических игр.</a:t>
            </a:r>
          </a:p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Сформированы  у детей знания правил дорожного движения и навыков безопасного поведения на дороге.</a:t>
            </a:r>
          </a:p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Появление интереса у родителей к проблемам ДОУ.</a:t>
            </a:r>
          </a:p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Составлена картотека со стихами и загадками, пословицами и поговорками.</a:t>
            </a:r>
          </a:p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Обновлён и  дополнен уголок ПДД в группе, наглядный материал.</a:t>
            </a:r>
          </a:p>
          <a:p>
            <a:pPr>
              <a:defRPr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102339"/>
            <a:ext cx="828092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Ожидаемые результаты: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применять знания Правил дорожного движения на практике, выделять нужную информацию; читать информацию по дорожным знакам; оценивать дорожную ситуацию.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иметь навыки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дисциплины, осторожности, предвидения опасности на дороге   не переходящие в чувство боязни и страха.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знать: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безопасный путь из дома до школы, дорожные знаки; сигналы светофора;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транспорта; причины ДТП; правила поведения в транспорте.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лнечная поля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Солнечная поляна</Template>
  <TotalTime>618</TotalTime>
  <Words>484</Words>
  <Application>Microsoft Office PowerPoint</Application>
  <PresentationFormat>Экран (4:3)</PresentationFormat>
  <Paragraphs>90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Солнечная поляна</vt:lpstr>
      <vt:lpstr>Слайд 1</vt:lpstr>
      <vt:lpstr>Актуальность.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Шевчук</cp:lastModifiedBy>
  <cp:revision>49</cp:revision>
  <dcterms:created xsi:type="dcterms:W3CDTF">2014-03-09T09:05:46Z</dcterms:created>
  <dcterms:modified xsi:type="dcterms:W3CDTF">2015-12-10T19:18:36Z</dcterms:modified>
</cp:coreProperties>
</file>