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63" r:id="rId4"/>
    <p:sldId id="259" r:id="rId5"/>
    <p:sldId id="262" r:id="rId6"/>
    <p:sldId id="260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C093"/>
    <a:srgbClr val="FA957A"/>
    <a:srgbClr val="FF9900"/>
    <a:srgbClr val="98D9DC"/>
    <a:srgbClr val="D0E0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24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8355AE-E756-48D3-83D7-7B23AB2B836B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968A9-D15E-4B3E-9EF1-DF0F19910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229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968A9-D15E-4B3E-9EF1-DF0F199108D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58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C346D-0F45-43C1-846C-24B252BDE98D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A4E66-0469-436E-A0C6-7246624635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C346D-0F45-43C1-846C-24B252BDE98D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A4E66-0469-436E-A0C6-7246624635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C346D-0F45-43C1-846C-24B252BDE98D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A4E66-0469-436E-A0C6-7246624635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C346D-0F45-43C1-846C-24B252BDE98D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A4E66-0469-436E-A0C6-7246624635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C346D-0F45-43C1-846C-24B252BDE98D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A4E66-0469-436E-A0C6-7246624635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C346D-0F45-43C1-846C-24B252BDE98D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A4E66-0469-436E-A0C6-7246624635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C346D-0F45-43C1-846C-24B252BDE98D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A4E66-0469-436E-A0C6-7246624635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C346D-0F45-43C1-846C-24B252BDE98D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A4E66-0469-436E-A0C6-7246624635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C346D-0F45-43C1-846C-24B252BDE98D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A4E66-0469-436E-A0C6-7246624635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C346D-0F45-43C1-846C-24B252BDE98D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A4E66-0469-436E-A0C6-7246624635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C346D-0F45-43C1-846C-24B252BDE98D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A4E66-0469-436E-A0C6-724662463599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C346D-0F45-43C1-846C-24B252BDE98D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A4E66-0469-436E-A0C6-724662463599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6633"/>
            <a:ext cx="7776864" cy="1008111"/>
          </a:xfrm>
        </p:spPr>
        <p:txBody>
          <a:bodyPr/>
          <a:lstStyle/>
          <a:p>
            <a:pPr algn="ctr"/>
            <a:r>
              <a:rPr lang="ru-RU" sz="1600" i="1" kern="0" dirty="0">
                <a:latin typeface="Calibri"/>
                <a:cs typeface="+mn-cs"/>
              </a:rPr>
              <a:t>Государственное бюджетное дошкольное образовательное учреждение детский сад № 71 общеразвивающего вида с приоритетным осуществлением деятельности по физическому развитию детей Калининского района                Санкт-Петербурга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3861048"/>
            <a:ext cx="4104456" cy="2520280"/>
          </a:xfrm>
        </p:spPr>
        <p:txBody>
          <a:bodyPr/>
          <a:lstStyle/>
          <a:p>
            <a:pPr lvl="0" algn="r">
              <a:buClr>
                <a:prstClr val="black">
                  <a:lumMod val="75000"/>
                  <a:lumOff val="25000"/>
                </a:prstClr>
              </a:buClr>
            </a:pPr>
            <a:r>
              <a:rPr lang="ru-RU" sz="1400" b="1" i="1" dirty="0">
                <a:solidFill>
                  <a:schemeClr val="tx1"/>
                </a:solidFill>
              </a:rPr>
              <a:t>Воспитатель ГБДОУ д/с №71</a:t>
            </a:r>
          </a:p>
          <a:p>
            <a:pPr lvl="0" algn="r">
              <a:buClr>
                <a:prstClr val="black">
                  <a:lumMod val="75000"/>
                  <a:lumOff val="25000"/>
                </a:prstClr>
              </a:buClr>
            </a:pPr>
            <a:r>
              <a:rPr lang="ru-RU" sz="1400" b="1" i="1" dirty="0">
                <a:solidFill>
                  <a:schemeClr val="tx1"/>
                </a:solidFill>
              </a:rPr>
              <a:t>Калининского района</a:t>
            </a:r>
          </a:p>
          <a:p>
            <a:pPr lvl="0" algn="r">
              <a:buClr>
                <a:prstClr val="black">
                  <a:lumMod val="75000"/>
                  <a:lumOff val="25000"/>
                </a:prstClr>
              </a:buClr>
            </a:pPr>
            <a:r>
              <a:rPr lang="ru-RU" sz="1400" b="1" i="1" dirty="0">
                <a:solidFill>
                  <a:schemeClr val="tx1"/>
                </a:solidFill>
              </a:rPr>
              <a:t>Санкт-Петербурга</a:t>
            </a:r>
          </a:p>
          <a:p>
            <a:pPr lvl="0" algn="r">
              <a:buClr>
                <a:prstClr val="black">
                  <a:lumMod val="75000"/>
                  <a:lumOff val="25000"/>
                </a:prstClr>
              </a:buClr>
            </a:pPr>
            <a:r>
              <a:rPr lang="ru-RU" sz="1400" b="1" i="1" dirty="0">
                <a:solidFill>
                  <a:schemeClr val="tx1"/>
                </a:solidFill>
              </a:rPr>
              <a:t>Каверзнева Наталья  Вячеславовна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556792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i="1" dirty="0">
                <a:solidFill>
                  <a:prstClr val="white"/>
                </a:solidFill>
              </a:rPr>
              <a:t>План конспект </a:t>
            </a:r>
            <a:r>
              <a:rPr lang="ru-RU" sz="2400" b="1" i="1" dirty="0" smtClean="0">
                <a:solidFill>
                  <a:prstClr val="white"/>
                </a:solidFill>
              </a:rPr>
              <a:t>непрерывной образовательной  </a:t>
            </a:r>
            <a:r>
              <a:rPr lang="ru-RU" sz="2400" b="1" i="1" dirty="0">
                <a:solidFill>
                  <a:prstClr val="white"/>
                </a:solidFill>
              </a:rPr>
              <a:t>деятельности по художественному творчеству с детьми </a:t>
            </a:r>
            <a:r>
              <a:rPr lang="ru-RU" sz="2400" b="1" i="1" dirty="0" smtClean="0">
                <a:solidFill>
                  <a:prstClr val="white"/>
                </a:solidFill>
              </a:rPr>
              <a:t>подготовительной группы</a:t>
            </a:r>
          </a:p>
          <a:p>
            <a:pPr lvl="0" algn="ctr"/>
            <a:r>
              <a:rPr lang="ru-RU" sz="2400" b="1" i="1" dirty="0" smtClean="0">
                <a:solidFill>
                  <a:prstClr val="white"/>
                </a:solidFill>
              </a:rPr>
              <a:t>Тема: «Белый медвежонок» </a:t>
            </a:r>
            <a:r>
              <a:rPr lang="ru-RU" sz="1600" b="1" i="1" dirty="0" smtClean="0">
                <a:solidFill>
                  <a:prstClr val="white"/>
                </a:solidFill>
              </a:rPr>
              <a:t>(маска-шапочка)</a:t>
            </a:r>
            <a:endParaRPr lang="ru-RU" sz="1600" b="1" dirty="0">
              <a:solidFill>
                <a:prstClr val="white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645024"/>
            <a:ext cx="2376264" cy="2730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0370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9443" y="404665"/>
            <a:ext cx="7117178" cy="1152128"/>
          </a:xfrm>
        </p:spPr>
        <p:txBody>
          <a:bodyPr/>
          <a:lstStyle/>
          <a:p>
            <a:pPr algn="ctr"/>
            <a:r>
              <a:rPr lang="ru-RU" sz="4800" i="1" cap="all" dirty="0">
                <a:solidFill>
                  <a:srgbClr val="FFFFFF"/>
                </a:solidFill>
                <a:latin typeface="Arial Black"/>
                <a:cs typeface="+mj-cs"/>
              </a:rPr>
              <a:t>Технологии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009443" y="1988840"/>
            <a:ext cx="7117178" cy="2304257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Обрывание и скатывание бумажных салфеток</a:t>
            </a:r>
            <a:endParaRPr lang="ru-RU" sz="2800" b="1" i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405127"/>
            <a:ext cx="2808312" cy="2446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5100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636912"/>
            <a:ext cx="3206750" cy="299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3"/>
            <a:ext cx="8496944" cy="936104"/>
          </a:xfrm>
        </p:spPr>
        <p:txBody>
          <a:bodyPr/>
          <a:lstStyle/>
          <a:p>
            <a:pPr algn="ctr"/>
            <a:r>
              <a:rPr lang="ru-RU" sz="3600" i="1" cap="all" dirty="0" smtClean="0">
                <a:solidFill>
                  <a:srgbClr val="FFFFFF"/>
                </a:solidFill>
                <a:latin typeface="Arial Black"/>
              </a:rPr>
              <a:t>Программное  содержание</a:t>
            </a:r>
            <a:endParaRPr lang="ru-RU" sz="3600" i="1" cap="all" dirty="0"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124744"/>
            <a:ext cx="7632847" cy="5184576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ru-RU" sz="2400" i="1" dirty="0">
                <a:solidFill>
                  <a:schemeClr val="tx1"/>
                </a:solidFill>
              </a:rPr>
              <a:t>Вызывать желание  создавать  атрибуты для игр своими руками</a:t>
            </a:r>
            <a:r>
              <a:rPr lang="ru-RU" sz="2400" i="1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2400" i="1" dirty="0">
                <a:solidFill>
                  <a:schemeClr val="tx1"/>
                </a:solidFill>
              </a:rPr>
              <a:t>Продолжать знакомить детей с нетрадиционными техниками аппликации , обрывание и скручивание салфеток.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2400" i="1" dirty="0">
                <a:solidFill>
                  <a:schemeClr val="tx1"/>
                </a:solidFill>
              </a:rPr>
              <a:t>Закрепить способ симметричного вырезания по контуру или на глаз.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2400" i="1" dirty="0">
                <a:solidFill>
                  <a:schemeClr val="tx1"/>
                </a:solidFill>
              </a:rPr>
              <a:t>Развивать мелкую моторику рук.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2400" i="1" dirty="0">
                <a:solidFill>
                  <a:schemeClr val="tx1"/>
                </a:solidFill>
              </a:rPr>
              <a:t>Воспитывать  аккуратность, самостоятельность.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2400" i="1" dirty="0">
                <a:solidFill>
                  <a:schemeClr val="tx1"/>
                </a:solidFill>
              </a:rPr>
              <a:t>Воспитывать бережное отношение  к живой природе.</a:t>
            </a:r>
          </a:p>
          <a:p>
            <a:pPr algn="l"/>
            <a:endParaRPr lang="ru-RU" sz="2400" i="1" dirty="0">
              <a:solidFill>
                <a:schemeClr val="tx1"/>
              </a:solidFill>
            </a:endParaRPr>
          </a:p>
          <a:p>
            <a:pPr algn="l"/>
            <a:endParaRPr lang="ru-RU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992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420888"/>
            <a:ext cx="2952328" cy="2432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8640959" cy="936103"/>
          </a:xfrm>
        </p:spPr>
        <p:txBody>
          <a:bodyPr/>
          <a:lstStyle/>
          <a:p>
            <a:pPr algn="ctr"/>
            <a:r>
              <a:rPr lang="ru-RU" sz="4400" i="1" cap="all" dirty="0">
                <a:solidFill>
                  <a:srgbClr val="FFFFFF"/>
                </a:solidFill>
                <a:latin typeface="Arial Black"/>
                <a:cs typeface="+mj-cs"/>
              </a:rPr>
              <a:t>Материалы к занятию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59" y="1772816"/>
            <a:ext cx="7920881" cy="4608511"/>
          </a:xfrm>
        </p:spPr>
        <p:txBody>
          <a:bodyPr>
            <a:normAutofit/>
          </a:bodyPr>
          <a:lstStyle/>
          <a:p>
            <a:pPr algn="l"/>
            <a:r>
              <a:rPr lang="ru-RU" sz="2000" i="1" dirty="0" smtClean="0">
                <a:solidFill>
                  <a:schemeClr val="tx1"/>
                </a:solidFill>
              </a:rPr>
              <a:t>Салфетки бумажные, белого цвета</a:t>
            </a:r>
          </a:p>
          <a:p>
            <a:pPr algn="l"/>
            <a:r>
              <a:rPr lang="ru-RU" sz="2000" i="1" dirty="0" smtClean="0">
                <a:solidFill>
                  <a:schemeClr val="tx1"/>
                </a:solidFill>
              </a:rPr>
              <a:t>Одноразовые бумажные тарелочки</a:t>
            </a:r>
          </a:p>
          <a:p>
            <a:pPr algn="l"/>
            <a:r>
              <a:rPr lang="ru-RU" sz="2000" i="1" dirty="0">
                <a:solidFill>
                  <a:schemeClr val="tx1"/>
                </a:solidFill>
              </a:rPr>
              <a:t>Ц</a:t>
            </a:r>
            <a:r>
              <a:rPr lang="ru-RU" sz="2000" i="1" dirty="0" smtClean="0">
                <a:solidFill>
                  <a:schemeClr val="tx1"/>
                </a:solidFill>
              </a:rPr>
              <a:t>ветной и белый картон</a:t>
            </a:r>
          </a:p>
          <a:p>
            <a:pPr algn="l"/>
            <a:r>
              <a:rPr lang="ru-RU" sz="2000" i="1" dirty="0" smtClean="0">
                <a:solidFill>
                  <a:schemeClr val="tx1"/>
                </a:solidFill>
              </a:rPr>
              <a:t>Клей ПВА</a:t>
            </a:r>
          </a:p>
          <a:p>
            <a:pPr algn="l"/>
            <a:r>
              <a:rPr lang="ru-RU" sz="2000" i="1" dirty="0" smtClean="0">
                <a:solidFill>
                  <a:schemeClr val="tx1"/>
                </a:solidFill>
              </a:rPr>
              <a:t>Клеевые кисти</a:t>
            </a:r>
          </a:p>
          <a:p>
            <a:pPr algn="l"/>
            <a:r>
              <a:rPr lang="ru-RU" sz="2000" i="1" dirty="0" smtClean="0">
                <a:solidFill>
                  <a:schemeClr val="tx1"/>
                </a:solidFill>
              </a:rPr>
              <a:t>Ножницы </a:t>
            </a:r>
          </a:p>
          <a:p>
            <a:pPr algn="l"/>
            <a:r>
              <a:rPr lang="ru-RU" sz="2000" i="1" dirty="0" smtClean="0">
                <a:solidFill>
                  <a:schemeClr val="tx1"/>
                </a:solidFill>
              </a:rPr>
              <a:t>Простые карандаши</a:t>
            </a:r>
          </a:p>
          <a:p>
            <a:pPr algn="l"/>
            <a:r>
              <a:rPr lang="ru-RU" sz="2000" i="1" dirty="0">
                <a:solidFill>
                  <a:schemeClr val="tx1"/>
                </a:solidFill>
              </a:rPr>
              <a:t>Ауди запись </a:t>
            </a:r>
            <a:r>
              <a:rPr lang="ru-RU" sz="2000" i="1" dirty="0" smtClean="0">
                <a:solidFill>
                  <a:schemeClr val="tx1"/>
                </a:solidFill>
              </a:rPr>
              <a:t>песни «Колыбельная медведицы» из м/ф «Умка» </a:t>
            </a:r>
            <a:endParaRPr lang="ru-RU" sz="2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528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09443" y="116633"/>
            <a:ext cx="7117178" cy="1080120"/>
          </a:xfrm>
        </p:spPr>
        <p:txBody>
          <a:bodyPr/>
          <a:lstStyle/>
          <a:p>
            <a:r>
              <a:rPr lang="ru-RU" sz="4400" i="1" cap="all" dirty="0">
                <a:solidFill>
                  <a:srgbClr val="FFFFFF"/>
                </a:solidFill>
                <a:latin typeface="Arial Black"/>
                <a:cs typeface="+mj-cs"/>
              </a:rPr>
              <a:t>План проведения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827584" y="1556792"/>
            <a:ext cx="7776864" cy="4536504"/>
          </a:xfrm>
        </p:spPr>
        <p:txBody>
          <a:bodyPr>
            <a:normAutofit/>
          </a:bodyPr>
          <a:lstStyle/>
          <a:p>
            <a:pPr marL="342900" lvl="0" indent="-342900" algn="l">
              <a:buClr>
                <a:srgbClr val="C5E1FE"/>
              </a:buClr>
              <a:buFont typeface="Arial" pitchFamily="34" charset="0"/>
              <a:buChar char="•"/>
            </a:pPr>
            <a:r>
              <a:rPr lang="ru-RU" sz="2400" i="1" dirty="0">
                <a:solidFill>
                  <a:prstClr val="white"/>
                </a:solidFill>
              </a:rPr>
              <a:t>Слушанье ауди записи песни «Колыбельная медведицы» из м/ф «Умка».</a:t>
            </a:r>
          </a:p>
          <a:p>
            <a:pPr marL="342900" lvl="0" indent="-342900" algn="l">
              <a:buClr>
                <a:srgbClr val="C5E1FE"/>
              </a:buClr>
              <a:buFont typeface="Arial" pitchFamily="34" charset="0"/>
              <a:buChar char="•"/>
            </a:pPr>
            <a:r>
              <a:rPr lang="ru-RU" sz="2400" i="1" dirty="0">
                <a:solidFill>
                  <a:prstClr val="white"/>
                </a:solidFill>
              </a:rPr>
              <a:t>Рассматривание иллюстраций «Из жизни белых медведей».</a:t>
            </a:r>
          </a:p>
          <a:p>
            <a:pPr marL="342900" lvl="0" indent="-342900" algn="l">
              <a:buClr>
                <a:srgbClr val="C5E1FE"/>
              </a:buClr>
              <a:buFont typeface="Arial" pitchFamily="34" charset="0"/>
              <a:buChar char="•"/>
            </a:pPr>
            <a:r>
              <a:rPr lang="ru-RU" sz="2400" i="1" dirty="0">
                <a:solidFill>
                  <a:prstClr val="white"/>
                </a:solidFill>
              </a:rPr>
              <a:t>Беседа «Хозяин Севера».</a:t>
            </a:r>
          </a:p>
          <a:p>
            <a:pPr marL="342900" lvl="0" indent="-342900" algn="l">
              <a:buClr>
                <a:srgbClr val="C5E1FE"/>
              </a:buClr>
              <a:buFont typeface="Arial" pitchFamily="34" charset="0"/>
              <a:buChar char="•"/>
            </a:pPr>
            <a:r>
              <a:rPr lang="ru-RU" sz="2400" i="1" dirty="0">
                <a:solidFill>
                  <a:prstClr val="white"/>
                </a:solidFill>
              </a:rPr>
              <a:t>Логоритмическое упражнение «</a:t>
            </a:r>
            <a:r>
              <a:rPr lang="ru-RU" sz="2400" i="1" dirty="0" smtClean="0">
                <a:solidFill>
                  <a:prstClr val="white"/>
                </a:solidFill>
              </a:rPr>
              <a:t>Белые мишки».</a:t>
            </a:r>
            <a:endParaRPr lang="ru-RU" sz="2400" i="1" dirty="0">
              <a:solidFill>
                <a:prstClr val="white"/>
              </a:solidFill>
            </a:endParaRPr>
          </a:p>
          <a:p>
            <a:pPr marL="342900" lvl="0" indent="-342900" algn="l">
              <a:buClr>
                <a:srgbClr val="C5E1FE"/>
              </a:buClr>
              <a:buFont typeface="Arial" pitchFamily="34" charset="0"/>
              <a:buChar char="•"/>
            </a:pPr>
            <a:r>
              <a:rPr lang="ru-RU" sz="2400" i="1" dirty="0">
                <a:solidFill>
                  <a:prstClr val="white"/>
                </a:solidFill>
              </a:rPr>
              <a:t>Изготовление маски-шапочки.</a:t>
            </a:r>
          </a:p>
          <a:p>
            <a:pPr marL="342900" lvl="0" indent="-342900" algn="l">
              <a:buClr>
                <a:srgbClr val="C5E1FE"/>
              </a:buClr>
              <a:buFont typeface="Arial" pitchFamily="34" charset="0"/>
              <a:buChar char="•"/>
            </a:pPr>
            <a:r>
              <a:rPr lang="ru-RU" sz="2400" i="1" dirty="0">
                <a:solidFill>
                  <a:prstClr val="white"/>
                </a:solidFill>
              </a:rPr>
              <a:t>Просмотр мультфильма «Умка» </a:t>
            </a:r>
            <a:r>
              <a:rPr lang="ru-RU" i="1" dirty="0">
                <a:solidFill>
                  <a:prstClr val="white"/>
                </a:solidFill>
              </a:rPr>
              <a:t>(Союзмультфильм 1969 </a:t>
            </a:r>
            <a:r>
              <a:rPr lang="ru-RU" sz="1600" i="1" dirty="0">
                <a:solidFill>
                  <a:prstClr val="white"/>
                </a:solidFill>
              </a:rPr>
              <a:t>г)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0212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9442" y="260649"/>
            <a:ext cx="7125113" cy="1152128"/>
          </a:xfrm>
        </p:spPr>
        <p:txBody>
          <a:bodyPr/>
          <a:lstStyle/>
          <a:p>
            <a:pPr algn="ctr"/>
            <a:r>
              <a:rPr lang="ru-RU" sz="4800" b="1" i="1" dirty="0" smtClean="0"/>
              <a:t>Наши работы</a:t>
            </a:r>
            <a:endParaRPr lang="ru-RU" sz="4800" b="1" i="1" dirty="0"/>
          </a:p>
        </p:txBody>
      </p:sp>
      <p:pic>
        <p:nvPicPr>
          <p:cNvPr id="1026" name="Picture 2" descr="C:\Users\Сергей\Pictures\С проигрывателя Nokia 800\Альбом камеры\WP_0010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72816"/>
            <a:ext cx="5403850" cy="4052888"/>
          </a:xfrm>
          <a:prstGeom prst="rect">
            <a:avLst/>
          </a:prstGeom>
          <a:solidFill>
            <a:srgbClr val="FF9900"/>
          </a:solidFill>
          <a:extLst/>
        </p:spPr>
      </p:pic>
      <p:sp>
        <p:nvSpPr>
          <p:cNvPr id="9" name="Сердце 8"/>
          <p:cNvSpPr/>
          <p:nvPr/>
        </p:nvSpPr>
        <p:spPr>
          <a:xfrm>
            <a:off x="6224744" y="3836995"/>
            <a:ext cx="330324" cy="242965"/>
          </a:xfrm>
          <a:prstGeom prst="heart">
            <a:avLst/>
          </a:prstGeom>
          <a:solidFill>
            <a:srgbClr val="FA957A"/>
          </a:solidFill>
          <a:ln>
            <a:solidFill>
              <a:srgbClr val="E1C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444" y="3663462"/>
            <a:ext cx="360363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655741"/>
            <a:ext cx="360363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595047"/>
            <a:ext cx="360363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012453"/>
            <a:ext cx="360363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63462"/>
            <a:ext cx="360363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667" y="3815419"/>
            <a:ext cx="360363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7979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16633"/>
            <a:ext cx="7125113" cy="1080120"/>
          </a:xfrm>
        </p:spPr>
        <p:txBody>
          <a:bodyPr/>
          <a:lstStyle/>
          <a:p>
            <a:pPr algn="ctr"/>
            <a:r>
              <a:rPr lang="ru-RU" sz="4000" b="1" i="1" dirty="0" smtClean="0"/>
              <a:t>Приложение</a:t>
            </a:r>
            <a:endParaRPr lang="ru-RU" sz="40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1484784"/>
            <a:ext cx="7125112" cy="4824535"/>
          </a:xfrm>
        </p:spPr>
        <p:txBody>
          <a:bodyPr/>
          <a:lstStyle/>
          <a:p>
            <a:pPr marL="0" indent="0">
              <a:buNone/>
            </a:pPr>
            <a:endParaRPr lang="ru-RU" sz="1600" b="1" i="1" dirty="0" smtClean="0"/>
          </a:p>
          <a:p>
            <a:pPr marL="0" indent="0">
              <a:buNone/>
            </a:pPr>
            <a:r>
              <a:rPr lang="ru-RU" sz="1600" b="1" i="1" dirty="0" smtClean="0"/>
              <a:t>Логоритмическое упражнение «Белые мишки»</a:t>
            </a:r>
          </a:p>
          <a:p>
            <a:pPr marL="0" indent="0">
              <a:buNone/>
            </a:pPr>
            <a:r>
              <a:rPr lang="ru-RU" sz="1200" i="1" dirty="0" smtClean="0"/>
              <a:t>Белые мишки  у моря </a:t>
            </a:r>
            <a:r>
              <a:rPr lang="ru-RU" sz="1200" i="1" dirty="0"/>
              <a:t>жили </a:t>
            </a:r>
            <a:r>
              <a:rPr lang="ru-RU" sz="1200" i="1" dirty="0" smtClean="0"/>
              <a:t>             И.п ноги на ширине плеч, руки на поясе    Головой </a:t>
            </a:r>
            <a:r>
              <a:rPr lang="ru-RU" sz="1200" i="1" dirty="0"/>
              <a:t>своей </a:t>
            </a:r>
            <a:r>
              <a:rPr lang="ru-RU" sz="1200" i="1" dirty="0" smtClean="0"/>
              <a:t>крутили                    Повороты головы в стороны</a:t>
            </a:r>
            <a:r>
              <a:rPr lang="ru-RU" sz="1200" i="1" dirty="0"/>
              <a:t/>
            </a:r>
            <a:br>
              <a:rPr lang="ru-RU" sz="1200" i="1" dirty="0"/>
            </a:br>
            <a:r>
              <a:rPr lang="ru-RU" sz="1200" i="1" dirty="0"/>
              <a:t>Вот так, вот, так. </a:t>
            </a:r>
            <a:r>
              <a:rPr lang="ru-RU" sz="1200" i="1" dirty="0" smtClean="0"/>
              <a:t>                            Делать по 3 раза в каждую сторону</a:t>
            </a:r>
            <a:r>
              <a:rPr lang="ru-RU" sz="1200" i="1" dirty="0"/>
              <a:t/>
            </a:r>
            <a:br>
              <a:rPr lang="ru-RU" sz="1200" i="1" dirty="0"/>
            </a:br>
            <a:r>
              <a:rPr lang="ru-RU" sz="1200" i="1" dirty="0"/>
              <a:t>Головой своей крутили.</a:t>
            </a:r>
          </a:p>
          <a:p>
            <a:pPr marL="0" indent="0">
              <a:buNone/>
            </a:pPr>
            <a:r>
              <a:rPr lang="ru-RU" sz="1200" i="1" dirty="0"/>
              <a:t>Вперевалочку ходили, </a:t>
            </a:r>
            <a:r>
              <a:rPr lang="ru-RU" sz="1200" i="1" dirty="0" smtClean="0"/>
              <a:t>                    И.п. ноги на </a:t>
            </a:r>
            <a:r>
              <a:rPr lang="ru-RU" sz="1200" i="1" dirty="0">
                <a:solidFill>
                  <a:prstClr val="white"/>
                </a:solidFill>
              </a:rPr>
              <a:t>ширине плеч, руки на поясе </a:t>
            </a:r>
            <a:r>
              <a:rPr lang="ru-RU" sz="1200" i="1" dirty="0"/>
              <a:t/>
            </a:r>
            <a:br>
              <a:rPr lang="ru-RU" sz="1200" i="1" dirty="0"/>
            </a:br>
            <a:r>
              <a:rPr lang="ru-RU" sz="1200" i="1" dirty="0" smtClean="0"/>
              <a:t>И из моря </a:t>
            </a:r>
            <a:r>
              <a:rPr lang="ru-RU" sz="1200" i="1" dirty="0"/>
              <a:t>воду пили </a:t>
            </a:r>
            <a:r>
              <a:rPr lang="ru-RU" sz="1200" i="1" dirty="0" smtClean="0"/>
              <a:t>                       Наклоны вниз, дотянуться до пола</a:t>
            </a:r>
            <a:r>
              <a:rPr lang="ru-RU" sz="1200" i="1" dirty="0"/>
              <a:t/>
            </a:r>
            <a:br>
              <a:rPr lang="ru-RU" sz="1200" i="1" dirty="0"/>
            </a:br>
            <a:r>
              <a:rPr lang="ru-RU" sz="1200" i="1" dirty="0"/>
              <a:t>Вот так, вот так, </a:t>
            </a:r>
            <a:r>
              <a:rPr lang="ru-RU" sz="1200" i="1" dirty="0" smtClean="0"/>
              <a:t>                             Делать 4-5 раз</a:t>
            </a:r>
            <a:r>
              <a:rPr lang="ru-RU" sz="1200" i="1" dirty="0"/>
              <a:t/>
            </a:r>
            <a:br>
              <a:rPr lang="ru-RU" sz="1200" i="1" dirty="0"/>
            </a:br>
            <a:r>
              <a:rPr lang="ru-RU" sz="1200" i="1" dirty="0" smtClean="0"/>
              <a:t>И из моря </a:t>
            </a:r>
            <a:r>
              <a:rPr lang="ru-RU" sz="1200" i="1" dirty="0"/>
              <a:t>воду </a:t>
            </a:r>
            <a:r>
              <a:rPr lang="ru-RU" sz="1200" i="1" dirty="0" smtClean="0"/>
              <a:t>пили.</a:t>
            </a:r>
          </a:p>
          <a:p>
            <a:pPr marL="0" indent="0">
              <a:buNone/>
            </a:pPr>
            <a:r>
              <a:rPr lang="ru-RU" sz="1200" i="1" dirty="0" smtClean="0"/>
              <a:t>Ну-ка </a:t>
            </a:r>
            <a:r>
              <a:rPr lang="ru-RU" sz="1200" i="1" dirty="0"/>
              <a:t>мишка повернись, </a:t>
            </a:r>
            <a:r>
              <a:rPr lang="ru-RU" sz="1200" i="1" dirty="0" smtClean="0"/>
              <a:t>                  И.п</a:t>
            </a:r>
            <a:r>
              <a:rPr lang="ru-RU" sz="1200" i="1" dirty="0"/>
              <a:t>. ноги на </a:t>
            </a:r>
            <a:r>
              <a:rPr lang="ru-RU" sz="1200" i="1" dirty="0">
                <a:solidFill>
                  <a:prstClr val="white"/>
                </a:solidFill>
              </a:rPr>
              <a:t>ширине плеч, руки на поясе </a:t>
            </a:r>
            <a:r>
              <a:rPr lang="ru-RU" sz="1200" i="1" dirty="0"/>
              <a:t/>
            </a:r>
            <a:br>
              <a:rPr lang="ru-RU" sz="1200" i="1" dirty="0"/>
            </a:br>
            <a:r>
              <a:rPr lang="ru-RU" sz="1200" i="1" dirty="0"/>
              <a:t>Ну-ка мишка покажись, </a:t>
            </a:r>
            <a:r>
              <a:rPr lang="ru-RU" sz="1200" i="1" dirty="0" smtClean="0"/>
              <a:t>                   Повороты  туловища в стороны</a:t>
            </a:r>
            <a:r>
              <a:rPr lang="ru-RU" sz="1200" i="1" dirty="0"/>
              <a:t/>
            </a:r>
            <a:br>
              <a:rPr lang="ru-RU" sz="1200" i="1" dirty="0"/>
            </a:br>
            <a:r>
              <a:rPr lang="ru-RU" sz="1200" i="1" dirty="0"/>
              <a:t>Вот так, вот так, </a:t>
            </a:r>
            <a:r>
              <a:rPr lang="ru-RU" sz="1200" i="1" dirty="0" smtClean="0"/>
              <a:t>                              по 3 раза в каждую сторону</a:t>
            </a:r>
            <a:r>
              <a:rPr lang="ru-RU" sz="1200" i="1" dirty="0"/>
              <a:t/>
            </a:r>
            <a:br>
              <a:rPr lang="ru-RU" sz="1200" i="1" dirty="0"/>
            </a:br>
            <a:r>
              <a:rPr lang="ru-RU" sz="1200" i="1" dirty="0"/>
              <a:t>Ну-ка, мишка, </a:t>
            </a:r>
            <a:r>
              <a:rPr lang="ru-RU" sz="1200" i="1" dirty="0" smtClean="0"/>
              <a:t>покажись</a:t>
            </a:r>
          </a:p>
          <a:p>
            <a:pPr marL="0" indent="0">
              <a:buNone/>
            </a:pPr>
            <a:r>
              <a:rPr lang="ru-RU" sz="1200" i="1" dirty="0" smtClean="0"/>
              <a:t>А </a:t>
            </a:r>
            <a:r>
              <a:rPr lang="ru-RU" sz="1200" i="1" dirty="0"/>
              <a:t>потом они плясали, </a:t>
            </a:r>
            <a:r>
              <a:rPr lang="ru-RU" sz="1200" i="1" dirty="0" smtClean="0"/>
              <a:t>                       И.п</a:t>
            </a:r>
            <a:r>
              <a:rPr lang="ru-RU" sz="1200" i="1" dirty="0"/>
              <a:t>. ноги </a:t>
            </a:r>
            <a:r>
              <a:rPr lang="ru-RU" sz="1200" i="1" dirty="0" smtClean="0"/>
              <a:t>вместе,</a:t>
            </a:r>
            <a:r>
              <a:rPr lang="ru-RU" sz="1200" i="1" dirty="0" smtClean="0">
                <a:solidFill>
                  <a:prstClr val="white"/>
                </a:solidFill>
              </a:rPr>
              <a:t> </a:t>
            </a:r>
            <a:r>
              <a:rPr lang="ru-RU" sz="1200" i="1" dirty="0">
                <a:solidFill>
                  <a:prstClr val="white"/>
                </a:solidFill>
              </a:rPr>
              <a:t>руки </a:t>
            </a:r>
            <a:r>
              <a:rPr lang="ru-RU" sz="1200" i="1" dirty="0" smtClean="0">
                <a:solidFill>
                  <a:prstClr val="white"/>
                </a:solidFill>
              </a:rPr>
              <a:t>вверх</a:t>
            </a:r>
            <a:r>
              <a:rPr lang="ru-RU" sz="1200" i="1" dirty="0"/>
              <a:t/>
            </a:r>
            <a:br>
              <a:rPr lang="ru-RU" sz="1200" i="1" dirty="0"/>
            </a:br>
            <a:r>
              <a:rPr lang="ru-RU" sz="1200" i="1" dirty="0"/>
              <a:t>Выше лапы поднимали</a:t>
            </a:r>
            <a:r>
              <a:rPr lang="ru-RU" sz="1200" i="1" dirty="0" smtClean="0"/>
              <a:t>?                     Прыжки на двух ногах на месте</a:t>
            </a:r>
            <a:endParaRPr lang="ru-RU" sz="1200" i="1" dirty="0"/>
          </a:p>
          <a:p>
            <a:pPr marL="0" indent="0">
              <a:buNone/>
            </a:pPr>
            <a:endParaRPr lang="ru-RU" sz="1200" i="1" dirty="0" smtClean="0"/>
          </a:p>
          <a:p>
            <a:pPr marL="0" indent="0">
              <a:buNone/>
            </a:pPr>
            <a:endParaRPr lang="ru-RU" sz="2000" i="1" dirty="0" smtClean="0"/>
          </a:p>
          <a:p>
            <a:pPr marL="0" indent="0">
              <a:buNone/>
            </a:pPr>
            <a:endParaRPr lang="ru-RU" sz="2000" i="1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7719170"/>
      </p:ext>
    </p:extLst>
  </p:cSld>
  <p:clrMapOvr>
    <a:masterClrMapping/>
  </p:clrMapOvr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Зима</Template>
  <TotalTime>293</TotalTime>
  <Words>207</Words>
  <Application>Microsoft Office PowerPoint</Application>
  <PresentationFormat>Экран (4:3)</PresentationFormat>
  <Paragraphs>43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Winter</vt:lpstr>
      <vt:lpstr>Государственное бюджетное дошкольное образовательное учреждение детский сад № 71 общеразвивающего вида с приоритетным осуществлением деятельности по физическому развитию детей Калининского района                Санкт-Петербурга</vt:lpstr>
      <vt:lpstr>Технологии</vt:lpstr>
      <vt:lpstr>Программное  содержание</vt:lpstr>
      <vt:lpstr>Материалы к занятию</vt:lpstr>
      <vt:lpstr>План проведения</vt:lpstr>
      <vt:lpstr>Наши работы</vt:lpstr>
      <vt:lpstr>Приложение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дошкольное образовательное учреждение детский сад № 71 общеразвивающего вида с приоритетным осуществлением деятельности по физическому развитию детей Калининского района                Санкт-Петербурга</dc:title>
  <dc:creator>Сергей</dc:creator>
  <cp:lastModifiedBy>Сергей</cp:lastModifiedBy>
  <cp:revision>34</cp:revision>
  <dcterms:created xsi:type="dcterms:W3CDTF">2015-12-09T13:24:57Z</dcterms:created>
  <dcterms:modified xsi:type="dcterms:W3CDTF">2015-12-14T18:50:56Z</dcterms:modified>
</cp:coreProperties>
</file>