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63" r:id="rId2"/>
    <p:sldId id="267" r:id="rId3"/>
    <p:sldId id="261" r:id="rId4"/>
    <p:sldId id="268" r:id="rId5"/>
    <p:sldId id="276" r:id="rId6"/>
    <p:sldId id="277" r:id="rId7"/>
    <p:sldId id="274" r:id="rId8"/>
    <p:sldId id="272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723CD"/>
    <a:srgbClr val="B9B253"/>
    <a:srgbClr val="43BCC9"/>
    <a:srgbClr val="4765C5"/>
    <a:srgbClr val="99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79DFDA1-4120-4135-A738-05F0FEB8EB22}" type="datetimeFigureOut">
              <a:rPr lang="ru-RU"/>
              <a:pPr>
                <a:defRPr/>
              </a:pPr>
              <a:t>13.12.2015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ACB5748-818B-433F-8878-8847BBE65F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44840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5D0125-0266-4D43-99EC-450D0548ACB5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81690-24AC-4501-890E-57C6E592FD2A}" type="datetimeFigureOut">
              <a:rPr lang="ru-RU"/>
              <a:pPr>
                <a:defRPr/>
              </a:pPr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57A1F-49D2-4294-99D5-46DBBB0463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80060-924B-4755-BBDD-C965F2697701}" type="datetimeFigureOut">
              <a:rPr lang="ru-RU"/>
              <a:pPr>
                <a:defRPr/>
              </a:pPr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8344E-6F93-4EAA-9474-CEA956E906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B122D-F629-4930-81DF-2ADD65A51154}" type="datetimeFigureOut">
              <a:rPr lang="ru-RU"/>
              <a:pPr>
                <a:defRPr/>
              </a:pPr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FC495-CEF0-413A-A1E8-83CEBA78BB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091E2-3608-4052-87BF-5AF183747B73}" type="datetimeFigureOut">
              <a:rPr lang="ru-RU"/>
              <a:pPr>
                <a:defRPr/>
              </a:pPr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D7DF4-B444-43D7-A290-BA46938273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97B78-EF51-4E73-94EB-7E8C18AD7C08}" type="datetimeFigureOut">
              <a:rPr lang="ru-RU"/>
              <a:pPr>
                <a:defRPr/>
              </a:pPr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942CF-6B80-400D-B572-5D8E019CE6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1BF67-CD1C-4B8F-A624-19C474AD90E2}" type="datetimeFigureOut">
              <a:rPr lang="ru-RU"/>
              <a:pPr>
                <a:defRPr/>
              </a:pPr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AFCC7-C8E5-4C7B-A473-C1DD07645D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BC931-243D-4B91-8C16-C4163FB930A9}" type="datetimeFigureOut">
              <a:rPr lang="ru-RU"/>
              <a:pPr>
                <a:defRPr/>
              </a:pPr>
              <a:t>13.12.2015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1FB53-626F-486F-9AF8-317AF2A409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9E457-1B2B-41D5-AD54-0B1B6C901799}" type="datetimeFigureOut">
              <a:rPr lang="ru-RU"/>
              <a:pPr>
                <a:defRPr/>
              </a:pPr>
              <a:t>13.12.2015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07F7F-CDF7-4F77-83B3-E1B7E448EA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182AA-30F9-4732-94F1-533699F3866E}" type="datetimeFigureOut">
              <a:rPr lang="ru-RU"/>
              <a:pPr>
                <a:defRPr/>
              </a:pPr>
              <a:t>13.12.2015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7AD34-C6E6-4FA8-BBBE-4AE4D082C0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08BE7-975C-4819-84EF-B05C0AE3ECEA}" type="datetimeFigureOut">
              <a:rPr lang="ru-RU"/>
              <a:pPr>
                <a:defRPr/>
              </a:pPr>
              <a:t>13.12.2015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B6A87-4B4E-4A25-BC79-CE26DD581E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D4A4D-95A3-4911-89F1-A01465438245}" type="datetimeFigureOut">
              <a:rPr lang="ru-RU"/>
              <a:pPr>
                <a:defRPr/>
              </a:pPr>
              <a:t>13.12.2015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E1302-4687-45D6-A99C-9B9CC39B34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FCD88-9B7F-4A7E-8DBB-1DD4D580F85C}" type="datetimeFigureOut">
              <a:rPr lang="ru-RU"/>
              <a:pPr>
                <a:defRPr/>
              </a:pPr>
              <a:t>13.12.2015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A829F-E0BF-4C7A-A45F-1C086C37BD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146BBE-4CE1-489B-B86A-EC5FEFD0A2C0}" type="datetimeFigureOut">
              <a:rPr lang="ru-RU"/>
              <a:pPr>
                <a:defRPr/>
              </a:pPr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2B9D70-185C-4869-B2E0-C912DB48D1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/>
          </p:nvPr>
        </p:nvSpPr>
        <p:spPr>
          <a:xfrm>
            <a:off x="685800" y="1214438"/>
            <a:ext cx="7772400" cy="2386012"/>
          </a:xfrm>
        </p:spPr>
        <p:txBody>
          <a:bodyPr/>
          <a:lstStyle/>
          <a:p>
            <a:pPr eaLnBrk="1" hangingPunct="1"/>
            <a:r>
              <a:rPr lang="ru-RU" sz="7200" b="1" i="1" smtClean="0">
                <a:solidFill>
                  <a:schemeClr val="hlink"/>
                </a:solidFill>
              </a:rPr>
              <a:t>Клуб любителей скакалки «СКИПИНГ»</a:t>
            </a:r>
            <a:endParaRPr lang="ru-RU" i="1" smtClean="0">
              <a:solidFill>
                <a:schemeClr val="hlink"/>
              </a:solidFill>
            </a:endParaRPr>
          </a:p>
        </p:txBody>
      </p:sp>
      <p:sp>
        <p:nvSpPr>
          <p:cNvPr id="1536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4509120"/>
            <a:ext cx="5976665" cy="2016224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ru-RU" sz="2400" dirty="0" smtClean="0">
                <a:solidFill>
                  <a:schemeClr val="tx2"/>
                </a:solidFill>
                <a:latin typeface="Arial" charset="0"/>
              </a:rPr>
              <a:t>Инструктор физической культуры</a:t>
            </a:r>
          </a:p>
          <a:p>
            <a:pPr algn="l" eaLnBrk="1" hangingPunct="1">
              <a:lnSpc>
                <a:spcPct val="80000"/>
              </a:lnSpc>
            </a:pPr>
            <a:r>
              <a:rPr lang="ru-RU" sz="2400" dirty="0" smtClean="0">
                <a:solidFill>
                  <a:schemeClr val="tx2"/>
                </a:solidFill>
                <a:latin typeface="Arial" charset="0"/>
              </a:rPr>
              <a:t>ГБДОУ детский сад №32</a:t>
            </a:r>
          </a:p>
          <a:p>
            <a:pPr algn="l" eaLnBrk="1" hangingPunct="1">
              <a:lnSpc>
                <a:spcPct val="80000"/>
              </a:lnSpc>
            </a:pPr>
            <a:r>
              <a:rPr lang="ru-RU" sz="2400" dirty="0" smtClean="0">
                <a:solidFill>
                  <a:schemeClr val="tx2"/>
                </a:solidFill>
                <a:latin typeface="Arial" charset="0"/>
              </a:rPr>
              <a:t>Центрального района</a:t>
            </a:r>
          </a:p>
          <a:p>
            <a:pPr algn="l" eaLnBrk="1" hangingPunct="1">
              <a:lnSpc>
                <a:spcPct val="80000"/>
              </a:lnSpc>
            </a:pPr>
            <a:r>
              <a:rPr lang="ru-RU" sz="2400" dirty="0" smtClean="0">
                <a:solidFill>
                  <a:schemeClr val="tx2"/>
                </a:solidFill>
                <a:latin typeface="Arial" charset="0"/>
              </a:rPr>
              <a:t>Г. Санкт – Петербурга</a:t>
            </a:r>
          </a:p>
          <a:p>
            <a:pPr algn="l" eaLnBrk="1" hangingPunct="1">
              <a:lnSpc>
                <a:spcPct val="80000"/>
              </a:lnSpc>
            </a:pPr>
            <a:r>
              <a:rPr lang="ru-RU" sz="2400" dirty="0" smtClean="0">
                <a:solidFill>
                  <a:schemeClr val="tx2"/>
                </a:solidFill>
                <a:latin typeface="Arial" charset="0"/>
              </a:rPr>
              <a:t>Коновалова Г.И.</a:t>
            </a:r>
          </a:p>
          <a:p>
            <a:pPr algn="l" eaLnBrk="1" hangingPunct="1">
              <a:lnSpc>
                <a:spcPct val="80000"/>
              </a:lnSpc>
            </a:pPr>
            <a:endParaRPr lang="ru-RU" sz="2400" dirty="0" smtClean="0">
              <a:solidFill>
                <a:schemeClr val="tx2"/>
              </a:solidFill>
              <a:latin typeface="Arial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lang="ru-RU" sz="2400" dirty="0" smtClean="0">
                <a:solidFill>
                  <a:schemeClr val="tx2"/>
                </a:solidFill>
                <a:latin typeface="Arial" charset="0"/>
              </a:rPr>
              <a:t>. </a:t>
            </a:r>
            <a:endParaRPr lang="ru-RU" sz="2400" dirty="0" smtClean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/>
      <p:bldP spid="1536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" descr="E:\Общие документы\Коновалова\картинки\скипинг.jpg"/>
          <p:cNvPicPr>
            <a:picLocks noChangeAspect="1" noChangeArrowheads="1"/>
          </p:cNvPicPr>
          <p:nvPr/>
        </p:nvPicPr>
        <p:blipFill>
          <a:blip r:embed="rId2">
            <a:lum contras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extBox 3"/>
          <p:cNvSpPr txBox="1">
            <a:spLocks noChangeArrowheads="1"/>
          </p:cNvSpPr>
          <p:nvPr/>
        </p:nvSpPr>
        <p:spPr bwMode="auto">
          <a:xfrm>
            <a:off x="285750" y="0"/>
            <a:ext cx="6572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 i="1">
                <a:solidFill>
                  <a:srgbClr val="00B0F0"/>
                </a:solidFill>
                <a:latin typeface="Calibri" pitchFamily="34" charset="0"/>
              </a:rPr>
              <a:t>Скипинг</a:t>
            </a:r>
            <a:r>
              <a:rPr lang="ru-RU" sz="4000" b="1" i="1">
                <a:solidFill>
                  <a:srgbClr val="00B0F0"/>
                </a:solidFill>
                <a:latin typeface="Calibri" pitchFamily="34" charset="0"/>
              </a:rPr>
              <a:t> </a:t>
            </a:r>
            <a:r>
              <a:rPr lang="ru-RU" sz="2400" b="1" i="1">
                <a:solidFill>
                  <a:srgbClr val="00B0F0"/>
                </a:solidFill>
                <a:latin typeface="Calibri" pitchFamily="34" charset="0"/>
              </a:rPr>
              <a:t> </a:t>
            </a:r>
            <a:r>
              <a:rPr lang="ru-RU" sz="4000" b="1" i="1">
                <a:solidFill>
                  <a:srgbClr val="00B0F0"/>
                </a:solidFill>
                <a:latin typeface="Calibri" pitchFamily="34" charset="0"/>
              </a:rPr>
              <a:t>– </a:t>
            </a:r>
            <a:r>
              <a:rPr lang="ru-RU" sz="4400" b="1" i="1">
                <a:solidFill>
                  <a:srgbClr val="00B0F0"/>
                </a:solidFill>
                <a:latin typeface="Calibri" pitchFamily="34" charset="0"/>
              </a:rPr>
              <a:t> это</a:t>
            </a:r>
            <a:r>
              <a:rPr lang="ru-RU" sz="4400" b="1">
                <a:solidFill>
                  <a:srgbClr val="00B0F0"/>
                </a:solidFill>
                <a:latin typeface="Calibri" pitchFamily="34" charset="0"/>
              </a:rPr>
              <a:t> . . .</a:t>
            </a:r>
          </a:p>
        </p:txBody>
      </p:sp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323528" y="5877272"/>
            <a:ext cx="86061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800" b="1" i="1">
                <a:solidFill>
                  <a:srgbClr val="00B0F0"/>
                </a:solidFill>
                <a:latin typeface="Calibri" pitchFamily="34" charset="0"/>
              </a:rPr>
              <a:t>прыжки    на    скакалке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i="1" smtClean="0">
                <a:solidFill>
                  <a:schemeClr val="hlink"/>
                </a:solidFill>
              </a:rPr>
              <a:t>Что необходимо для занятий </a:t>
            </a:r>
            <a:r>
              <a:rPr lang="en-US" sz="4000" b="1" i="1" smtClean="0">
                <a:solidFill>
                  <a:schemeClr val="hlink"/>
                </a:solidFill>
              </a:rPr>
              <a:t> </a:t>
            </a:r>
            <a:r>
              <a:rPr lang="ru-RU" sz="4000" b="1" i="1" smtClean="0">
                <a:solidFill>
                  <a:schemeClr val="hlink"/>
                </a:solidFill>
              </a:rPr>
              <a:t>скипингом?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0825" y="1412875"/>
            <a:ext cx="2665413" cy="3959225"/>
          </a:xfrm>
          <a:prstGeom prst="roundRect">
            <a:avLst/>
          </a:prstGeom>
          <a:solidFill>
            <a:srgbClr val="B9B253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i="1">
                <a:solidFill>
                  <a:schemeClr val="tx2"/>
                </a:solidFill>
                <a:cs typeface="Arial" charset="0"/>
              </a:rPr>
              <a:t>ЛЮБОЕ  МЕСТО</a:t>
            </a:r>
          </a:p>
          <a:p>
            <a:pPr algn="ctr"/>
            <a:endParaRPr lang="ru-RU" b="1" i="1">
              <a:solidFill>
                <a:schemeClr val="tx2"/>
              </a:solidFill>
              <a:cs typeface="Arial" charset="0"/>
            </a:endParaRPr>
          </a:p>
          <a:p>
            <a:pPr algn="ctr"/>
            <a:r>
              <a:rPr lang="ru-RU" sz="1600" b="1" i="1">
                <a:solidFill>
                  <a:schemeClr val="tx2"/>
                </a:solidFill>
                <a:cs typeface="Arial" charset="0"/>
              </a:rPr>
              <a:t>ПРЕДНАЗНАЧЕННОЕ</a:t>
            </a:r>
          </a:p>
          <a:p>
            <a:pPr algn="ctr"/>
            <a:endParaRPr lang="ru-RU" sz="1600" b="1" i="1">
              <a:solidFill>
                <a:schemeClr val="tx2"/>
              </a:solidFill>
              <a:cs typeface="Arial" charset="0"/>
            </a:endParaRPr>
          </a:p>
          <a:p>
            <a:pPr algn="ctr"/>
            <a:r>
              <a:rPr lang="ru-RU" i="1">
                <a:solidFill>
                  <a:schemeClr val="tx2"/>
                </a:solidFill>
                <a:cs typeface="Arial" charset="0"/>
              </a:rPr>
              <a:t> </a:t>
            </a:r>
            <a:r>
              <a:rPr lang="ru-RU" b="1" i="1">
                <a:solidFill>
                  <a:schemeClr val="tx2"/>
                </a:solidFill>
                <a:cs typeface="Arial" charset="0"/>
              </a:rPr>
              <a:t>ДЛЯ</a:t>
            </a:r>
          </a:p>
          <a:p>
            <a:pPr algn="ctr"/>
            <a:r>
              <a:rPr lang="ru-RU" b="1" i="1">
                <a:solidFill>
                  <a:schemeClr val="tx2"/>
                </a:solidFill>
                <a:cs typeface="Arial" charset="0"/>
              </a:rPr>
              <a:t> </a:t>
            </a:r>
          </a:p>
          <a:p>
            <a:pPr algn="ctr"/>
            <a:r>
              <a:rPr lang="ru-RU" b="1" i="1">
                <a:solidFill>
                  <a:schemeClr val="tx2"/>
                </a:solidFill>
                <a:cs typeface="Arial" charset="0"/>
              </a:rPr>
              <a:t>ПРЫЖКОВ</a:t>
            </a:r>
          </a:p>
          <a:p>
            <a:pPr algn="ctr"/>
            <a:endParaRPr lang="ru-RU" b="1" i="1">
              <a:solidFill>
                <a:schemeClr val="tx2"/>
              </a:solidFill>
              <a:cs typeface="Arial" charset="0"/>
            </a:endParaRPr>
          </a:p>
          <a:p>
            <a:pPr algn="ctr"/>
            <a:endParaRPr lang="ru-RU" b="1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76600" y="2133600"/>
            <a:ext cx="2447925" cy="3887788"/>
          </a:xfrm>
          <a:prstGeom prst="roundRect">
            <a:avLst/>
          </a:prstGeom>
          <a:solidFill>
            <a:srgbClr val="B9B253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i="1">
                <a:solidFill>
                  <a:srgbClr val="4765C5"/>
                </a:solidFill>
                <a:cs typeface="Arial" charset="0"/>
              </a:rPr>
              <a:t>СКАКАЛКИ</a:t>
            </a:r>
          </a:p>
          <a:p>
            <a:pPr algn="ctr"/>
            <a:endParaRPr lang="ru-RU" b="1" i="1">
              <a:solidFill>
                <a:srgbClr val="4765C5"/>
              </a:solidFill>
              <a:cs typeface="Arial" charset="0"/>
            </a:endParaRPr>
          </a:p>
          <a:p>
            <a:pPr algn="ctr"/>
            <a:r>
              <a:rPr lang="ru-RU" b="1" i="1">
                <a:solidFill>
                  <a:srgbClr val="4765C5"/>
                </a:solidFill>
                <a:cs typeface="Arial" charset="0"/>
              </a:rPr>
              <a:t> РАЗНОЙ</a:t>
            </a:r>
          </a:p>
          <a:p>
            <a:pPr algn="ctr"/>
            <a:r>
              <a:rPr lang="ru-RU" b="1" i="1">
                <a:solidFill>
                  <a:srgbClr val="4765C5"/>
                </a:solidFill>
                <a:cs typeface="Arial" charset="0"/>
              </a:rPr>
              <a:t> </a:t>
            </a:r>
          </a:p>
          <a:p>
            <a:pPr algn="ctr"/>
            <a:r>
              <a:rPr lang="ru-RU" b="1" i="1">
                <a:solidFill>
                  <a:srgbClr val="4765C5"/>
                </a:solidFill>
                <a:cs typeface="Arial" charset="0"/>
              </a:rPr>
              <a:t>ДЛИНЫ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227763" y="2708275"/>
            <a:ext cx="2376487" cy="3648075"/>
          </a:xfrm>
          <a:prstGeom prst="roundRect">
            <a:avLst/>
          </a:prstGeom>
          <a:solidFill>
            <a:srgbClr val="B9B253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i="1">
                <a:solidFill>
                  <a:srgbClr val="4765C5"/>
                </a:solidFill>
                <a:cs typeface="Arial" charset="0"/>
              </a:rPr>
              <a:t>РАЗЛИЧНЫЙ</a:t>
            </a:r>
          </a:p>
          <a:p>
            <a:pPr algn="ctr"/>
            <a:endParaRPr lang="ru-RU" b="1" i="1">
              <a:solidFill>
                <a:srgbClr val="4765C5"/>
              </a:solidFill>
              <a:cs typeface="Arial" charset="0"/>
            </a:endParaRPr>
          </a:p>
          <a:p>
            <a:pPr algn="ctr"/>
            <a:r>
              <a:rPr lang="ru-RU" b="1" i="1">
                <a:solidFill>
                  <a:srgbClr val="4765C5"/>
                </a:solidFill>
                <a:cs typeface="Arial" charset="0"/>
              </a:rPr>
              <a:t> СПОРТИВНЫЙ</a:t>
            </a:r>
          </a:p>
          <a:p>
            <a:pPr algn="ctr"/>
            <a:endParaRPr lang="ru-RU" b="1" i="1">
              <a:solidFill>
                <a:srgbClr val="4765C5"/>
              </a:solidFill>
              <a:cs typeface="Arial" charset="0"/>
            </a:endParaRPr>
          </a:p>
          <a:p>
            <a:pPr algn="ctr"/>
            <a:r>
              <a:rPr lang="ru-RU" b="1" i="1">
                <a:solidFill>
                  <a:srgbClr val="4765C5"/>
                </a:solidFill>
                <a:cs typeface="Arial" charset="0"/>
              </a:rPr>
              <a:t> ИНВЕНТАРЬ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1"/>
          <p:cNvSpPr txBox="1">
            <a:spLocks noChangeArrowheads="1"/>
          </p:cNvSpPr>
          <p:nvPr/>
        </p:nvSpPr>
        <p:spPr bwMode="auto">
          <a:xfrm>
            <a:off x="827088" y="115888"/>
            <a:ext cx="7643812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 dirty="0">
                <a:solidFill>
                  <a:srgbClr val="00B0F0"/>
                </a:solidFill>
                <a:latin typeface="Calibri" pitchFamily="34" charset="0"/>
              </a:rPr>
              <a:t>  </a:t>
            </a:r>
            <a:r>
              <a:rPr lang="ru-RU" sz="4400" b="1" i="1" dirty="0">
                <a:solidFill>
                  <a:srgbClr val="3723CD"/>
                </a:solidFill>
                <a:latin typeface="Calibri" pitchFamily="34" charset="0"/>
              </a:rPr>
              <a:t>Физические качества развивающиеся на занятиях СКИПИНГОМ</a:t>
            </a:r>
          </a:p>
        </p:txBody>
      </p:sp>
      <p:sp>
        <p:nvSpPr>
          <p:cNvPr id="19458" name="Скругленная прямоугольная выноска 2"/>
          <p:cNvSpPr>
            <a:spLocks noChangeArrowheads="1"/>
          </p:cNvSpPr>
          <p:nvPr/>
        </p:nvSpPr>
        <p:spPr bwMode="auto">
          <a:xfrm>
            <a:off x="468313" y="2924175"/>
            <a:ext cx="1500187" cy="936625"/>
          </a:xfrm>
          <a:prstGeom prst="wedgeRoundRectCallout">
            <a:avLst>
              <a:gd name="adj1" fmla="val -20792"/>
              <a:gd name="adj2" fmla="val 66440"/>
              <a:gd name="adj3" fmla="val 16667"/>
            </a:avLst>
          </a:prstGeom>
          <a:solidFill>
            <a:srgbClr val="B9B253"/>
          </a:solidFill>
          <a:ln w="57150" algn="ctr">
            <a:solidFill>
              <a:srgbClr val="00B0F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i="1">
                <a:solidFill>
                  <a:schemeClr val="tx2"/>
                </a:solidFill>
                <a:latin typeface="Calibri" pitchFamily="34" charset="0"/>
              </a:rPr>
              <a:t>сила</a:t>
            </a:r>
          </a:p>
        </p:txBody>
      </p:sp>
      <p:sp>
        <p:nvSpPr>
          <p:cNvPr id="19459" name="Скругленная прямоугольная выноска 3"/>
          <p:cNvSpPr>
            <a:spLocks noChangeArrowheads="1"/>
          </p:cNvSpPr>
          <p:nvPr/>
        </p:nvSpPr>
        <p:spPr bwMode="auto">
          <a:xfrm>
            <a:off x="3779838" y="3141663"/>
            <a:ext cx="2087562" cy="1000125"/>
          </a:xfrm>
          <a:prstGeom prst="wedgeRoundRectCallout">
            <a:avLst>
              <a:gd name="adj1" fmla="val -27032"/>
              <a:gd name="adj2" fmla="val 62542"/>
              <a:gd name="adj3" fmla="val 16667"/>
            </a:avLst>
          </a:prstGeom>
          <a:solidFill>
            <a:srgbClr val="B9B253"/>
          </a:solidFill>
          <a:ln w="57150" algn="ctr">
            <a:solidFill>
              <a:srgbClr val="43BCC9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i="1">
                <a:solidFill>
                  <a:srgbClr val="4765C5"/>
                </a:solidFill>
                <a:latin typeface="Calibri" pitchFamily="34" charset="0"/>
              </a:rPr>
              <a:t>прыгучесть</a:t>
            </a:r>
          </a:p>
        </p:txBody>
      </p:sp>
      <p:sp>
        <p:nvSpPr>
          <p:cNvPr id="19460" name="Скругленная прямоугольная выноска 4"/>
          <p:cNvSpPr>
            <a:spLocks noChangeArrowheads="1"/>
          </p:cNvSpPr>
          <p:nvPr/>
        </p:nvSpPr>
        <p:spPr bwMode="auto">
          <a:xfrm>
            <a:off x="179388" y="5589588"/>
            <a:ext cx="2520950" cy="1041400"/>
          </a:xfrm>
          <a:prstGeom prst="wedgeRoundRectCallout">
            <a:avLst>
              <a:gd name="adj1" fmla="val -23991"/>
              <a:gd name="adj2" fmla="val 55639"/>
              <a:gd name="adj3" fmla="val 16667"/>
            </a:avLst>
          </a:prstGeom>
          <a:solidFill>
            <a:srgbClr val="B9B253"/>
          </a:solidFill>
          <a:ln w="57150" algn="ctr">
            <a:solidFill>
              <a:srgbClr val="43BCC9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i="1">
                <a:solidFill>
                  <a:schemeClr val="tx2"/>
                </a:solidFill>
                <a:latin typeface="Calibri" pitchFamily="34" charset="0"/>
              </a:rPr>
              <a:t>Чувство</a:t>
            </a:r>
          </a:p>
          <a:p>
            <a:pPr algn="ctr"/>
            <a:r>
              <a:rPr lang="ru-RU" sz="2000" b="1" i="1">
                <a:solidFill>
                  <a:schemeClr val="tx2"/>
                </a:solidFill>
              </a:rPr>
              <a:t>коллективизма</a:t>
            </a:r>
          </a:p>
        </p:txBody>
      </p:sp>
      <p:sp>
        <p:nvSpPr>
          <p:cNvPr id="19461" name="Скругленная прямоугольная выноска 5"/>
          <p:cNvSpPr>
            <a:spLocks noChangeArrowheads="1"/>
          </p:cNvSpPr>
          <p:nvPr/>
        </p:nvSpPr>
        <p:spPr bwMode="auto">
          <a:xfrm>
            <a:off x="2484438" y="4437063"/>
            <a:ext cx="1928812" cy="928687"/>
          </a:xfrm>
          <a:prstGeom prst="wedgeRoundRectCallout">
            <a:avLst>
              <a:gd name="adj1" fmla="val -28602"/>
              <a:gd name="adj2" fmla="val 62477"/>
              <a:gd name="adj3" fmla="val 16667"/>
            </a:avLst>
          </a:prstGeom>
          <a:solidFill>
            <a:srgbClr val="B9B253"/>
          </a:solidFill>
          <a:ln w="57150" algn="ctr">
            <a:solidFill>
              <a:srgbClr val="00B0F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i="1">
                <a:solidFill>
                  <a:srgbClr val="4765C5"/>
                </a:solidFill>
                <a:latin typeface="Calibri" pitchFamily="34" charset="0"/>
              </a:rPr>
              <a:t>скорость</a:t>
            </a:r>
          </a:p>
        </p:txBody>
      </p:sp>
      <p:sp>
        <p:nvSpPr>
          <p:cNvPr id="19462" name="Скругленная прямоугольная выноска 6"/>
          <p:cNvSpPr>
            <a:spLocks noChangeArrowheads="1"/>
          </p:cNvSpPr>
          <p:nvPr/>
        </p:nvSpPr>
        <p:spPr bwMode="auto">
          <a:xfrm>
            <a:off x="6372225" y="2492375"/>
            <a:ext cx="2447925" cy="928688"/>
          </a:xfrm>
          <a:prstGeom prst="wedgeRoundRectCallout">
            <a:avLst>
              <a:gd name="adj1" fmla="val -29963"/>
              <a:gd name="adj2" fmla="val 62477"/>
              <a:gd name="adj3" fmla="val 16667"/>
            </a:avLst>
          </a:prstGeom>
          <a:solidFill>
            <a:srgbClr val="B9B253"/>
          </a:solidFill>
          <a:ln w="57150" algn="ctr">
            <a:solidFill>
              <a:srgbClr val="00B0F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i="1">
                <a:solidFill>
                  <a:srgbClr val="4765C5"/>
                </a:solidFill>
                <a:latin typeface="Calibri" pitchFamily="34" charset="0"/>
              </a:rPr>
              <a:t>выносливость</a:t>
            </a:r>
          </a:p>
        </p:txBody>
      </p:sp>
      <p:sp>
        <p:nvSpPr>
          <p:cNvPr id="19463" name="Скругленная прямоугольная выноска 7"/>
          <p:cNvSpPr>
            <a:spLocks noChangeArrowheads="1"/>
          </p:cNvSpPr>
          <p:nvPr/>
        </p:nvSpPr>
        <p:spPr bwMode="auto">
          <a:xfrm>
            <a:off x="4716463" y="4868863"/>
            <a:ext cx="2144712" cy="1000125"/>
          </a:xfrm>
          <a:prstGeom prst="wedgeRoundRectCallout">
            <a:avLst>
              <a:gd name="adj1" fmla="val -11361"/>
              <a:gd name="adj2" fmla="val 62542"/>
              <a:gd name="adj3" fmla="val 16667"/>
            </a:avLst>
          </a:prstGeom>
          <a:solidFill>
            <a:srgbClr val="B9B253"/>
          </a:solidFill>
          <a:ln w="57150" algn="ctr">
            <a:solidFill>
              <a:srgbClr val="00B0F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i="1">
                <a:solidFill>
                  <a:schemeClr val="tx2"/>
                </a:solidFill>
                <a:latin typeface="Calibri" pitchFamily="34" charset="0"/>
              </a:rPr>
              <a:t>координация</a:t>
            </a:r>
          </a:p>
        </p:txBody>
      </p:sp>
      <p:cxnSp>
        <p:nvCxnSpPr>
          <p:cNvPr id="10" name="Прямая соединительная линия 9"/>
          <p:cNvCxnSpPr>
            <a:endCxn id="19462" idx="1"/>
          </p:cNvCxnSpPr>
          <p:nvPr/>
        </p:nvCxnSpPr>
        <p:spPr>
          <a:xfrm rot="5400000" flipH="1" flipV="1">
            <a:off x="6325394" y="2974182"/>
            <a:ext cx="3492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endCxn id="19458" idx="0"/>
          </p:cNvCxnSpPr>
          <p:nvPr/>
        </p:nvCxnSpPr>
        <p:spPr>
          <a:xfrm rot="10800000">
            <a:off x="1219200" y="2895600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 flipH="1" flipV="1">
            <a:off x="4572000" y="1643063"/>
            <a:ext cx="158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5138737" y="3209926"/>
            <a:ext cx="95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68" name="Прямая соединительная линия 21"/>
          <p:cNvCxnSpPr>
            <a:cxnSpLocks noChangeShapeType="1"/>
            <a:stCxn id="19463" idx="0"/>
            <a:endCxn id="19463" idx="0"/>
          </p:cNvCxnSpPr>
          <p:nvPr/>
        </p:nvCxnSpPr>
        <p:spPr bwMode="auto">
          <a:xfrm>
            <a:off x="5789613" y="4840288"/>
            <a:ext cx="0" cy="0"/>
          </a:xfrm>
          <a:prstGeom prst="line">
            <a:avLst/>
          </a:prstGeom>
          <a:noFill/>
          <a:ln w="9525" algn="ctr">
            <a:solidFill>
              <a:srgbClr val="4A7EBB"/>
            </a:solidFill>
            <a:round/>
            <a:headEnd/>
            <a:tailEnd/>
          </a:ln>
        </p:spPr>
      </p:cxnSp>
      <p:sp>
        <p:nvSpPr>
          <p:cNvPr id="19469" name="Скругленная прямоугольная выноска 22"/>
          <p:cNvSpPr>
            <a:spLocks noChangeArrowheads="1"/>
          </p:cNvSpPr>
          <p:nvPr/>
        </p:nvSpPr>
        <p:spPr bwMode="auto">
          <a:xfrm>
            <a:off x="7164388" y="4581525"/>
            <a:ext cx="1800225" cy="928688"/>
          </a:xfrm>
          <a:prstGeom prst="wedgeRoundRectCallout">
            <a:avLst>
              <a:gd name="adj1" fmla="val -2912"/>
              <a:gd name="adj2" fmla="val 62477"/>
              <a:gd name="adj3" fmla="val 16667"/>
            </a:avLst>
          </a:prstGeom>
          <a:solidFill>
            <a:srgbClr val="B9B253"/>
          </a:solidFill>
          <a:ln w="57150" algn="ctr">
            <a:solidFill>
              <a:srgbClr val="00B0F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i="1">
                <a:solidFill>
                  <a:schemeClr val="tx2"/>
                </a:solidFill>
                <a:latin typeface="Calibri" pitchFamily="34" charset="0"/>
              </a:rPr>
              <a:t>ловкость</a:t>
            </a: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rot="5400000">
            <a:off x="7285832" y="4501356"/>
            <a:ext cx="38100" cy="36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6200000" flipV="1">
            <a:off x="3856831" y="4144169"/>
            <a:ext cx="15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72" name="Прямая соединительная линия 37"/>
          <p:cNvCxnSpPr>
            <a:cxnSpLocks noChangeShapeType="1"/>
            <a:stCxn id="19457" idx="2"/>
            <a:endCxn id="19457" idx="2"/>
          </p:cNvCxnSpPr>
          <p:nvPr/>
        </p:nvCxnSpPr>
        <p:spPr bwMode="auto">
          <a:xfrm>
            <a:off x="4649788" y="2217738"/>
            <a:ext cx="0" cy="0"/>
          </a:xfrm>
          <a:prstGeom prst="line">
            <a:avLst/>
          </a:prstGeom>
          <a:noFill/>
          <a:ln w="9525" algn="ctr">
            <a:solidFill>
              <a:srgbClr val="4A7EBB"/>
            </a:solidFill>
            <a:round/>
            <a:headEnd/>
            <a:tailEnd/>
          </a:ln>
        </p:spPr>
      </p:cxnSp>
      <p:cxnSp>
        <p:nvCxnSpPr>
          <p:cNvPr id="55" name="Прямая соединительная линия 54"/>
          <p:cNvCxnSpPr/>
          <p:nvPr/>
        </p:nvCxnSpPr>
        <p:spPr>
          <a:xfrm rot="5400000" flipH="1">
            <a:off x="4942681" y="3129757"/>
            <a:ext cx="9525" cy="36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 flipH="1" flipV="1">
            <a:off x="2928938" y="3143250"/>
            <a:ext cx="158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1677988" y="2857500"/>
            <a:ext cx="107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76" name="Прямая соединительная линия 81"/>
          <p:cNvCxnSpPr>
            <a:cxnSpLocks noChangeShapeType="1"/>
            <a:stCxn id="19457" idx="2"/>
            <a:endCxn id="19457" idx="2"/>
          </p:cNvCxnSpPr>
          <p:nvPr/>
        </p:nvCxnSpPr>
        <p:spPr bwMode="auto">
          <a:xfrm>
            <a:off x="4649788" y="2217738"/>
            <a:ext cx="0" cy="0"/>
          </a:xfrm>
          <a:prstGeom prst="line">
            <a:avLst/>
          </a:prstGeom>
          <a:noFill/>
          <a:ln w="9525" algn="ctr">
            <a:solidFill>
              <a:srgbClr val="4A7EBB"/>
            </a:solidFill>
            <a:round/>
            <a:headEnd/>
            <a:tailEnd/>
          </a:ln>
        </p:spPr>
      </p:cxnSp>
      <p:cxnSp>
        <p:nvCxnSpPr>
          <p:cNvPr id="89" name="Прямая соединительная линия 88"/>
          <p:cNvCxnSpPr/>
          <p:nvPr/>
        </p:nvCxnSpPr>
        <p:spPr>
          <a:xfrm rot="16200000" flipV="1">
            <a:off x="5357813" y="4143375"/>
            <a:ext cx="158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 rot="5400000" flipH="1" flipV="1">
            <a:off x="5286375" y="4143375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rot="5400000">
            <a:off x="4132263" y="3152775"/>
            <a:ext cx="2063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3214688" y="5143500"/>
            <a:ext cx="158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1000125" y="85725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4572000" y="2143125"/>
            <a:ext cx="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83" name="Line 31"/>
          <p:cNvSpPr>
            <a:spLocks noChangeShapeType="1"/>
          </p:cNvSpPr>
          <p:nvPr/>
        </p:nvSpPr>
        <p:spPr bwMode="auto">
          <a:xfrm>
            <a:off x="4572000" y="2205038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84" name="Line 32"/>
          <p:cNvSpPr>
            <a:spLocks noChangeShapeType="1"/>
          </p:cNvSpPr>
          <p:nvPr/>
        </p:nvSpPr>
        <p:spPr bwMode="auto">
          <a:xfrm>
            <a:off x="4572000" y="2205038"/>
            <a:ext cx="3600450" cy="2376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85" name="Line 34"/>
          <p:cNvSpPr>
            <a:spLocks noChangeShapeType="1"/>
          </p:cNvSpPr>
          <p:nvPr/>
        </p:nvSpPr>
        <p:spPr bwMode="auto">
          <a:xfrm flipH="1">
            <a:off x="1476375" y="2205038"/>
            <a:ext cx="30956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86" name="Line 35"/>
          <p:cNvSpPr>
            <a:spLocks noChangeShapeType="1"/>
          </p:cNvSpPr>
          <p:nvPr/>
        </p:nvSpPr>
        <p:spPr bwMode="auto">
          <a:xfrm flipH="1">
            <a:off x="3995738" y="2205038"/>
            <a:ext cx="576262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87" name="Line 38"/>
          <p:cNvSpPr>
            <a:spLocks noChangeShapeType="1"/>
          </p:cNvSpPr>
          <p:nvPr/>
        </p:nvSpPr>
        <p:spPr bwMode="auto">
          <a:xfrm>
            <a:off x="4572000" y="2205038"/>
            <a:ext cx="576263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88" name="Line 37"/>
          <p:cNvSpPr>
            <a:spLocks noChangeShapeType="1"/>
          </p:cNvSpPr>
          <p:nvPr/>
        </p:nvSpPr>
        <p:spPr bwMode="auto">
          <a:xfrm>
            <a:off x="4572000" y="2205038"/>
            <a:ext cx="1944688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89" name="Line 38"/>
          <p:cNvSpPr>
            <a:spLocks noChangeShapeType="1"/>
          </p:cNvSpPr>
          <p:nvPr/>
        </p:nvSpPr>
        <p:spPr bwMode="auto">
          <a:xfrm flipH="1">
            <a:off x="900113" y="2205038"/>
            <a:ext cx="3671887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90" name="Line 41"/>
          <p:cNvSpPr>
            <a:spLocks noChangeShapeType="1"/>
          </p:cNvSpPr>
          <p:nvPr/>
        </p:nvSpPr>
        <p:spPr bwMode="auto">
          <a:xfrm flipH="1">
            <a:off x="3132138" y="3429000"/>
            <a:ext cx="64770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91" name="Line 44"/>
          <p:cNvSpPr>
            <a:spLocks noChangeShapeType="1"/>
          </p:cNvSpPr>
          <p:nvPr/>
        </p:nvSpPr>
        <p:spPr bwMode="auto">
          <a:xfrm>
            <a:off x="5651500" y="4149725"/>
            <a:ext cx="433388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3723CD"/>
                </a:solidFill>
              </a:rPr>
              <a:t>Первые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3723CD"/>
                </a:solidFill>
              </a:rPr>
              <a:t>прыжки</a:t>
            </a:r>
            <a:endParaRPr lang="ru-RU" dirty="0">
              <a:solidFill>
                <a:srgbClr val="3723CD"/>
              </a:solidFill>
            </a:endParaRPr>
          </a:p>
        </p:txBody>
      </p:sp>
      <p:pic>
        <p:nvPicPr>
          <p:cNvPr id="6" name="Содержимое 5" descr="P1050323.JPG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572000" y="3284984"/>
            <a:ext cx="4187957" cy="3140968"/>
          </a:xfrm>
        </p:spPr>
      </p:pic>
      <p:pic>
        <p:nvPicPr>
          <p:cNvPr id="8" name="Содержимое 7" descr="P1050319.JPG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75523" y="1484784"/>
            <a:ext cx="4518653" cy="3388990"/>
          </a:xfrm>
        </p:spPr>
      </p:pic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3723CD"/>
                </a:solidFill>
              </a:rPr>
              <a:t>Мальчишки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3723CD"/>
                </a:solidFill>
              </a:rPr>
              <a:t>и девчонки !</a:t>
            </a:r>
            <a:endParaRPr lang="ru-RU" dirty="0">
              <a:solidFill>
                <a:srgbClr val="3723CD"/>
              </a:solidFill>
            </a:endParaRPr>
          </a:p>
        </p:txBody>
      </p:sp>
      <p:pic>
        <p:nvPicPr>
          <p:cNvPr id="5" name="Содержимое 4" descr="P1050302.JPG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51520" y="3068960"/>
            <a:ext cx="4038600" cy="3028950"/>
          </a:xfrm>
        </p:spPr>
      </p:pic>
      <p:pic>
        <p:nvPicPr>
          <p:cNvPr id="6" name="Содержимое 5" descr="P1050321.JPG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211960" y="1412776"/>
            <a:ext cx="4422643" cy="3316982"/>
          </a:xfrm>
        </p:spPr>
      </p:pic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i="1" dirty="0" smtClean="0">
                <a:solidFill>
                  <a:schemeClr val="hlink"/>
                </a:solidFill>
                <a:latin typeface="Arial" charset="0"/>
              </a:rPr>
              <a:t>Вопросы Кроссворда 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>
          <a:xfrm>
            <a:off x="323850" y="1412875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b="1" i="1" dirty="0" smtClean="0">
                <a:solidFill>
                  <a:schemeClr val="hlink"/>
                </a:solidFill>
                <a:latin typeface="Arial" charset="0"/>
              </a:rPr>
              <a:t>1. Место, где проходят занятия </a:t>
            </a:r>
            <a:r>
              <a:rPr lang="ru-RU" sz="2000" b="1" i="1" dirty="0" err="1" smtClean="0">
                <a:solidFill>
                  <a:schemeClr val="hlink"/>
                </a:solidFill>
                <a:latin typeface="Arial" charset="0"/>
              </a:rPr>
              <a:t>скипинга</a:t>
            </a:r>
            <a:endParaRPr lang="ru-RU" sz="2000" b="1" i="1" dirty="0" smtClean="0">
              <a:solidFill>
                <a:schemeClr val="hlink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000" b="1" i="1" dirty="0" smtClean="0">
              <a:solidFill>
                <a:schemeClr val="hlink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b="1" i="1" dirty="0" smtClean="0">
                <a:solidFill>
                  <a:schemeClr val="hlink"/>
                </a:solidFill>
                <a:latin typeface="Arial" charset="0"/>
              </a:rPr>
              <a:t>2. Главный спортивный инвентарь  </a:t>
            </a:r>
            <a:r>
              <a:rPr lang="ru-RU" sz="2000" b="1" i="1" dirty="0" err="1" smtClean="0">
                <a:solidFill>
                  <a:schemeClr val="hlink"/>
                </a:solidFill>
                <a:latin typeface="Arial" charset="0"/>
              </a:rPr>
              <a:t>скипинга</a:t>
            </a:r>
            <a:endParaRPr lang="ru-RU" sz="2000" b="1" i="1" dirty="0" smtClean="0">
              <a:solidFill>
                <a:schemeClr val="hlink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000" b="1" i="1" dirty="0" smtClean="0">
              <a:solidFill>
                <a:schemeClr val="hlink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b="1" i="1" dirty="0" smtClean="0">
                <a:solidFill>
                  <a:schemeClr val="hlink"/>
                </a:solidFill>
                <a:latin typeface="Arial" charset="0"/>
              </a:rPr>
              <a:t>3. Судья обслуживающий соревнования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000" b="1" i="1" dirty="0" smtClean="0">
              <a:solidFill>
                <a:schemeClr val="hlink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b="1" i="1" dirty="0" smtClean="0">
                <a:solidFill>
                  <a:schemeClr val="hlink"/>
                </a:solidFill>
                <a:latin typeface="Arial" charset="0"/>
              </a:rPr>
              <a:t>4. Действие, которое часто повторяется на занятиях </a:t>
            </a:r>
            <a:r>
              <a:rPr lang="ru-RU" sz="2000" b="1" i="1" dirty="0" err="1" smtClean="0">
                <a:solidFill>
                  <a:schemeClr val="hlink"/>
                </a:solidFill>
                <a:latin typeface="Arial" charset="0"/>
              </a:rPr>
              <a:t>скипингом</a:t>
            </a:r>
            <a:endParaRPr lang="ru-RU" sz="2000" b="1" i="1" dirty="0" smtClean="0">
              <a:solidFill>
                <a:schemeClr val="hlink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000" b="1" i="1" dirty="0" smtClean="0">
              <a:solidFill>
                <a:schemeClr val="hlink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b="1" i="1" dirty="0" smtClean="0">
                <a:solidFill>
                  <a:schemeClr val="hlink"/>
                </a:solidFill>
                <a:latin typeface="Arial" charset="0"/>
              </a:rPr>
              <a:t>5. Физическое качество, развивающиеся на занятиях </a:t>
            </a:r>
            <a:r>
              <a:rPr lang="ru-RU" sz="2000" b="1" i="1" dirty="0" err="1" smtClean="0">
                <a:solidFill>
                  <a:schemeClr val="hlink"/>
                </a:solidFill>
                <a:latin typeface="Arial" charset="0"/>
              </a:rPr>
              <a:t>скипингом</a:t>
            </a:r>
            <a:endParaRPr lang="ru-RU" sz="2000" b="1" i="1" dirty="0" smtClean="0">
              <a:solidFill>
                <a:schemeClr val="hlink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000" b="1" i="1" dirty="0" smtClean="0">
              <a:solidFill>
                <a:schemeClr val="hlink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b="1" i="1" dirty="0" smtClean="0">
                <a:solidFill>
                  <a:schemeClr val="hlink"/>
                </a:solidFill>
                <a:latin typeface="Arial" charset="0"/>
              </a:rPr>
              <a:t>6.Прибор, измеряющий время  выполнения  норматива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000" b="1" i="1" dirty="0" smtClean="0">
              <a:solidFill>
                <a:schemeClr val="hlink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b="1" i="1" dirty="0" smtClean="0">
                <a:solidFill>
                  <a:schemeClr val="hlink"/>
                </a:solidFill>
                <a:latin typeface="Arial" charset="0"/>
              </a:rPr>
              <a:t>7. Награда победителям соревнований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15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1"/>
          <p:cNvSpPr txBox="1">
            <a:spLocks noChangeArrowheads="1"/>
          </p:cNvSpPr>
          <p:nvPr/>
        </p:nvSpPr>
        <p:spPr bwMode="auto">
          <a:xfrm>
            <a:off x="2857500" y="714375"/>
            <a:ext cx="18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4000">
              <a:solidFill>
                <a:srgbClr val="00B0F0"/>
              </a:solidFill>
              <a:latin typeface="Calibri" pitchFamily="34" charset="0"/>
            </a:endParaRPr>
          </a:p>
        </p:txBody>
      </p:sp>
      <p:graphicFrame>
        <p:nvGraphicFramePr>
          <p:cNvPr id="22831" name="Group 303"/>
          <p:cNvGraphicFramePr>
            <a:graphicFrameLocks noGrp="1"/>
          </p:cNvGraphicFramePr>
          <p:nvPr/>
        </p:nvGraphicFramePr>
        <p:xfrm>
          <a:off x="214313" y="981075"/>
          <a:ext cx="8786874" cy="5743581"/>
        </p:xfrm>
        <a:graphic>
          <a:graphicData uri="http://schemas.openxmlformats.org/drawingml/2006/table">
            <a:tbl>
              <a:tblPr/>
              <a:tblGrid>
                <a:gridCol w="583578"/>
                <a:gridCol w="645256"/>
                <a:gridCol w="594648"/>
                <a:gridCol w="594648"/>
                <a:gridCol w="593066"/>
                <a:gridCol w="596230"/>
                <a:gridCol w="594648"/>
                <a:gridCol w="596229"/>
                <a:gridCol w="593067"/>
                <a:gridCol w="597811"/>
                <a:gridCol w="591486"/>
                <a:gridCol w="593066"/>
                <a:gridCol w="1613141"/>
              </a:tblGrid>
              <a:tr h="779463">
                <a:tc rowSpan="2"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B2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B2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B2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B2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B2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B2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B2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35025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B2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B2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B2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B2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B2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B2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B25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horzOverflow="overflow">
                    <a:lnL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B2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B2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B2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B2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B253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5821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B2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B2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B2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B2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B253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93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B2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B2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B253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B2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B2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B2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B2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B2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B2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B2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B2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B253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4363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B2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B2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B2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B2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B2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B25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rgbClr val="43BC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676" name="Text Box 103"/>
          <p:cNvSpPr txBox="1">
            <a:spLocks noChangeArrowheads="1"/>
          </p:cNvSpPr>
          <p:nvPr/>
        </p:nvSpPr>
        <p:spPr bwMode="auto">
          <a:xfrm>
            <a:off x="0" y="0"/>
            <a:ext cx="29876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solidFill>
                  <a:schemeClr val="hlink"/>
                </a:solidFill>
              </a:rPr>
              <a:t>Разгадай кроссворд</a:t>
            </a:r>
            <a:r>
              <a:rPr lang="ru-RU" sz="2400" b="1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714625" y="1143000"/>
            <a:ext cx="46275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chemeClr val="bg1"/>
                </a:solidFill>
              </a:rPr>
              <a:t>с   п   о   р   т    з    а   л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143125" y="2000250"/>
            <a:ext cx="4546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chemeClr val="bg1"/>
                </a:solidFill>
              </a:rPr>
              <a:t>с   к   а   к    а   л   к    а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27088" y="2852738"/>
            <a:ext cx="35194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chemeClr val="bg1"/>
                </a:solidFill>
              </a:rPr>
              <a:t> а   р   б   и   т    р</a:t>
            </a:r>
          </a:p>
        </p:txBody>
      </p:sp>
      <p:sp>
        <p:nvSpPr>
          <p:cNvPr id="9" name="Управляющая кнопка: возврат 8">
            <a:hlinkClick r:id="rId3" action="ppaction://hlinksldjump" highlightClick="1"/>
          </p:cNvPr>
          <p:cNvSpPr/>
          <p:nvPr/>
        </p:nvSpPr>
        <p:spPr>
          <a:xfrm>
            <a:off x="7885113" y="6092825"/>
            <a:ext cx="571500" cy="28575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627313" y="3644900"/>
            <a:ext cx="40020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r>
              <a:rPr lang="ru-RU" sz="3200" b="1">
                <a:solidFill>
                  <a:schemeClr val="bg1"/>
                </a:solidFill>
              </a:rPr>
              <a:t> п  р   ы   ж   о   к 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2071688" y="4357688"/>
            <a:ext cx="2270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chemeClr val="bg1"/>
                </a:solidFill>
              </a:rPr>
              <a:t> с   и   л   а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57188" y="5214938"/>
            <a:ext cx="57451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chemeClr val="bg1"/>
                </a:solidFill>
              </a:rPr>
              <a:t>с   е   к    у   н   д   о   м   е   р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714625" y="5988050"/>
            <a:ext cx="40528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chemeClr val="bg1"/>
                </a:solidFill>
              </a:rPr>
              <a:t>г    р   а   м   о   т    а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32" grpId="0"/>
      <p:bldP spid="33" grpId="0"/>
      <p:bldP spid="34" grpId="0"/>
      <p:bldP spid="12" grpId="0"/>
    </p:bldLst>
  </p:timing>
</p:sld>
</file>

<file path=ppt/theme/theme1.xml><?xml version="1.0" encoding="utf-8"?>
<a:theme xmlns:a="http://schemas.openxmlformats.org/drawingml/2006/main" name="Тема Office">
  <a:themeElements>
    <a:clrScheme name="Другая 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00B0F0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1412</TotalTime>
  <Words>192</Words>
  <Application>Microsoft Office PowerPoint</Application>
  <PresentationFormat>Экран (4:3)</PresentationFormat>
  <Paragraphs>70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Клуб любителей скакалки «СКИПИНГ»</vt:lpstr>
      <vt:lpstr>Слайд 2</vt:lpstr>
      <vt:lpstr>Что необходимо для занятий  скипингом?</vt:lpstr>
      <vt:lpstr>Слайд 4</vt:lpstr>
      <vt:lpstr>Первые прыжки</vt:lpstr>
      <vt:lpstr>Мальчишки и девчонки !</vt:lpstr>
      <vt:lpstr>Вопросы Кроссворда 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Паша</cp:lastModifiedBy>
  <cp:revision>166</cp:revision>
  <dcterms:created xsi:type="dcterms:W3CDTF">2010-06-10T08:30:23Z</dcterms:created>
  <dcterms:modified xsi:type="dcterms:W3CDTF">2015-12-13T18:12:53Z</dcterms:modified>
</cp:coreProperties>
</file>