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64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66FF"/>
    <a:srgbClr val="009900"/>
    <a:srgbClr val="CC3399"/>
    <a:srgbClr val="FF6600"/>
    <a:srgbClr val="333399"/>
    <a:srgbClr val="3282B4"/>
    <a:srgbClr val="4071A6"/>
    <a:srgbClr val="CCE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4FBDE-49C8-4E82-959B-7C64D2202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A7AA7-8B7B-4347-92A6-FDD553ADA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3FD57-D234-4261-B5B5-B316EC9EEF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543A-92EC-49B2-A408-AEE452816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355C-B51E-44F1-8F1F-F2BDA78F9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338FB-F50B-46DC-A210-D3FCCA2B9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E66D5-A0EF-412B-87E3-A20072E4D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0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0186C-DF3A-4238-9CF3-C6E3976AA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1E68C-D7EC-4E9A-A9AA-BA47816731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9596F-B5EE-4F55-B20E-8EEFBD2E5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E66F6-91E6-47DA-A165-EA35FF5AF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No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B965B9-5D7F-4AC9-840D-43F631AFCC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8136904" cy="10081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6600"/>
                </a:solidFill>
              </a:rPr>
              <a:t>Что такое логопедическая группа?</a:t>
            </a:r>
            <a:endParaRPr lang="ru-RU" sz="3600" b="1" dirty="0">
              <a:solidFill>
                <a:srgbClr val="FF66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6" y="1628800"/>
            <a:ext cx="4109415" cy="345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83568" y="4864685"/>
            <a:ext cx="81369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ru-RU" sz="3600" b="1" dirty="0" smtClean="0">
                <a:solidFill>
                  <a:srgbClr val="0000CC"/>
                </a:solidFill>
              </a:rPr>
              <a:t>логопедия, ОНР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6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774632" cy="4890864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  <a:p>
            <a:pPr algn="ctr"/>
            <a:endParaRPr lang="ru-RU" sz="5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720" y="2708920"/>
            <a:ext cx="1872208" cy="333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341" y="952491"/>
            <a:ext cx="6183078" cy="2193357"/>
          </a:xfrm>
        </p:spPr>
        <p:txBody>
          <a:bodyPr/>
          <a:lstStyle/>
          <a:p>
            <a:r>
              <a:rPr lang="ru-RU" sz="3600" b="1" dirty="0">
                <a:solidFill>
                  <a:srgbClr val="FF6600"/>
                </a:solidFill>
              </a:rPr>
              <a:t>«Логопедия</a:t>
            </a:r>
            <a:r>
              <a:rPr lang="ru-RU" sz="3600" b="1" dirty="0" smtClean="0">
                <a:solidFill>
                  <a:srgbClr val="FF6600"/>
                </a:solidFill>
              </a:rPr>
              <a:t>»</a:t>
            </a:r>
            <a:r>
              <a:rPr lang="ru-RU" sz="3600" b="1" dirty="0" smtClean="0">
                <a:solidFill>
                  <a:srgbClr val="FF6600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– от греч. </a:t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«логос» (речь, слово), 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«</a:t>
            </a:r>
            <a:r>
              <a:rPr lang="ru-RU" sz="2800" dirty="0" err="1" smtClean="0">
                <a:solidFill>
                  <a:schemeClr val="accent2"/>
                </a:solidFill>
              </a:rPr>
              <a:t>пайдео</a:t>
            </a:r>
            <a:r>
              <a:rPr lang="ru-RU" sz="2800" dirty="0" smtClean="0">
                <a:solidFill>
                  <a:schemeClr val="accent2"/>
                </a:solidFill>
              </a:rPr>
              <a:t>» (воспитываю, обучаю)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/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>«воспитание речи»</a:t>
            </a:r>
            <a:r>
              <a:rPr lang="ru-RU" sz="3600" b="1" dirty="0">
                <a:solidFill>
                  <a:schemeClr val="accent2"/>
                </a:solidFill>
              </a:rPr>
              <a:t/>
            </a:r>
            <a:br>
              <a:rPr lang="ru-RU" sz="3600" b="1" dirty="0">
                <a:solidFill>
                  <a:schemeClr val="accent2"/>
                </a:solidFill>
              </a:rPr>
            </a:b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714" y="3501008"/>
            <a:ext cx="8357098" cy="194421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6600"/>
                </a:solidFill>
              </a:rPr>
              <a:t>Общее недоразвитие речи –</a:t>
            </a:r>
          </a:p>
          <a:p>
            <a:r>
              <a:rPr lang="ru-RU" sz="2800" dirty="0" smtClean="0"/>
              <a:t>это речевое расстройство, при котором у детей нарушается формирование разных компонентов речи: звукопроизношение, словарный запас, грамматический строй, связная речь</a:t>
            </a:r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3491880" y="1974456"/>
            <a:ext cx="360040" cy="576064"/>
          </a:xfrm>
          <a:prstGeom prst="downArrow">
            <a:avLst/>
          </a:prstGeom>
          <a:solidFill>
            <a:srgbClr val="0000CC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74672"/>
            <a:ext cx="2380434" cy="199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11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3654328" y="2394222"/>
            <a:ext cx="1958761" cy="1891828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Работа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 с детьми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 </a:t>
            </a:r>
          </a:p>
          <a:p>
            <a:pPr algn="ctr" defTabSz="914414" hangingPunct="1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логопедической </a:t>
            </a:r>
          </a:p>
          <a:p>
            <a:pPr algn="ctr" defTabSz="914414" hangingPunct="1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группе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33482" y="901040"/>
            <a:ext cx="2376264" cy="113316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формирование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правильного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звукопроизношени</a:t>
            </a:r>
            <a:r>
              <a:rPr lang="ru-RU" sz="1800" dirty="0" smtClean="0">
                <a:solidFill>
                  <a:schemeClr val="accent6"/>
                </a:solidFill>
              </a:rPr>
              <a:t>я</a:t>
            </a:r>
            <a:endParaRPr lang="ru-RU" sz="1800" b="1" dirty="0">
              <a:solidFill>
                <a:schemeClr val="accent6"/>
              </a:solidFill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419872" y="4661610"/>
            <a:ext cx="2952328" cy="160709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развитие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артикуляционных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движений</a:t>
            </a:r>
            <a:r>
              <a:rPr lang="ru-RU" sz="2000" b="1" dirty="0">
                <a:solidFill>
                  <a:schemeClr val="accent6"/>
                </a:solidFill>
              </a:rPr>
              <a:t>,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движений </a:t>
            </a:r>
            <a:r>
              <a:rPr lang="ru-RU" sz="2000" b="1" dirty="0">
                <a:solidFill>
                  <a:schemeClr val="accent6"/>
                </a:solidFill>
              </a:rPr>
              <a:t>органов речи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(</a:t>
            </a:r>
            <a:r>
              <a:rPr lang="ru-RU" sz="2000" b="1" dirty="0">
                <a:solidFill>
                  <a:schemeClr val="accent6"/>
                </a:solidFill>
              </a:rPr>
              <a:t>губ, щек, языка)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5977418" y="980728"/>
            <a:ext cx="2557775" cy="110552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совершенствование 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фонематических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процессов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058846" y="2696589"/>
            <a:ext cx="2626292" cy="112261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совершенствование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грамматического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строя </a:t>
            </a:r>
            <a:r>
              <a:rPr lang="ru-RU" sz="2000" b="1" dirty="0">
                <a:solidFill>
                  <a:schemeClr val="accent6"/>
                </a:solidFill>
              </a:rPr>
              <a:t>речи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207" y="2621520"/>
            <a:ext cx="2709579" cy="127275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dirty="0"/>
              <a:t> </a:t>
            </a:r>
            <a:r>
              <a:rPr lang="ru-RU" sz="2000" b="1" dirty="0">
                <a:solidFill>
                  <a:schemeClr val="accent6"/>
                </a:solidFill>
              </a:rPr>
              <a:t>обогащение,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активизация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словарного запаса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 </a:t>
            </a:r>
            <a:r>
              <a:rPr lang="ru-RU" sz="2000" b="1" dirty="0">
                <a:solidFill>
                  <a:schemeClr val="accent6"/>
                </a:solidFill>
              </a:rPr>
              <a:t>речи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654328" y="605193"/>
            <a:ext cx="1765544" cy="112261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развитие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мелкой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моторики </a:t>
            </a:r>
            <a:r>
              <a:rPr lang="ru-RU" sz="2000" b="1" dirty="0">
                <a:solidFill>
                  <a:schemeClr val="accent6"/>
                </a:solidFill>
              </a:rPr>
              <a:t>рук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769649" y="4737838"/>
            <a:ext cx="1765544" cy="112261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развитие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связной речи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633482" y="4694119"/>
            <a:ext cx="2448272" cy="107895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0" tIns="45715" rIns="91430" bIns="45715" anchor="ctr"/>
          <a:lstStyle/>
          <a:p>
            <a:pPr algn="ctr" defTabSz="914414" hangingPunct="1">
              <a:defRPr/>
            </a:pPr>
            <a:r>
              <a:rPr lang="ru-RU" sz="2000" b="1" dirty="0">
                <a:solidFill>
                  <a:schemeClr val="accent6"/>
                </a:solidFill>
              </a:rPr>
              <a:t>совершенствование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просодической </a:t>
            </a:r>
          </a:p>
          <a:p>
            <a:pPr algn="ctr" defTabSz="914414" hangingPunct="1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стороны </a:t>
            </a:r>
            <a:r>
              <a:rPr lang="ru-RU" sz="2000" b="1" dirty="0">
                <a:solidFill>
                  <a:schemeClr val="accent6"/>
                </a:solidFill>
              </a:rPr>
              <a:t>речи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786" y="2394222"/>
            <a:ext cx="2837742" cy="189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9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3096344" cy="206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2127139" y="2951573"/>
            <a:ext cx="5040560" cy="88224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</a:rPr>
              <a:t>занятия с детьми</a:t>
            </a:r>
            <a:endParaRPr kumimoji="0" lang="ru-RU" sz="4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023404" y="917934"/>
            <a:ext cx="3528392" cy="1413086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</a:rPr>
              <a:t>Индивидуальные</a:t>
            </a:r>
          </a:p>
          <a:p>
            <a:pPr algn="ctr"/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24805" y="872716"/>
            <a:ext cx="3515147" cy="1458304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</a:rPr>
              <a:t>фронтальные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занятия</a:t>
            </a:r>
            <a:endParaRPr kumimoji="0" lang="ru-RU" sz="4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9" name="Стрелка вверх 8"/>
          <p:cNvSpPr/>
          <p:nvPr/>
        </p:nvSpPr>
        <p:spPr bwMode="auto">
          <a:xfrm rot="1827538">
            <a:off x="7074331" y="2254944"/>
            <a:ext cx="430729" cy="822731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Стрелка вверх 10"/>
          <p:cNvSpPr/>
          <p:nvPr/>
        </p:nvSpPr>
        <p:spPr bwMode="auto">
          <a:xfrm rot="19330107">
            <a:off x="1763977" y="2268206"/>
            <a:ext cx="401398" cy="845162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4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539552" y="3260402"/>
            <a:ext cx="3168352" cy="1486107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лексико-грамматического строя речи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059832" y="776775"/>
            <a:ext cx="3515147" cy="1458304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</a:rPr>
              <a:t>фронтальные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занятия</a:t>
            </a:r>
            <a:endParaRPr kumimoji="0" lang="ru-RU" sz="4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9" name="Стрелка вверх 8"/>
          <p:cNvSpPr/>
          <p:nvPr/>
        </p:nvSpPr>
        <p:spPr bwMode="auto">
          <a:xfrm rot="10800000">
            <a:off x="4602039" y="2210760"/>
            <a:ext cx="430729" cy="2710159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Стрелка вверх 10"/>
          <p:cNvSpPr/>
          <p:nvPr/>
        </p:nvSpPr>
        <p:spPr bwMode="auto">
          <a:xfrm rot="13115431">
            <a:off x="2583770" y="2064855"/>
            <a:ext cx="327168" cy="1255139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Стрелка вверх 7"/>
          <p:cNvSpPr/>
          <p:nvPr/>
        </p:nvSpPr>
        <p:spPr bwMode="auto">
          <a:xfrm rot="8557512">
            <a:off x="6801279" y="2057818"/>
            <a:ext cx="327168" cy="1524370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452645" y="5013176"/>
            <a:ext cx="2919554" cy="812336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связной речи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307354" y="3451236"/>
            <a:ext cx="2173485" cy="1296144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подготовка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обучению грамоте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" name="Рисунок 13" descr="http://festival.1september.ru/articles/524958/img12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7" y="3234385"/>
            <a:ext cx="3357397" cy="168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/>
          <a:stretch>
            <a:fillRect/>
          </a:stretch>
        </p:blipFill>
        <p:spPr>
          <a:xfrm>
            <a:off x="3217582" y="4878520"/>
            <a:ext cx="3357397" cy="2003425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/>
          <a:stretch>
            <a:fillRect/>
          </a:stretch>
        </p:blipFill>
        <p:spPr>
          <a:xfrm>
            <a:off x="6323650" y="3451236"/>
            <a:ext cx="2189926" cy="148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4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8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539552" y="3260403"/>
            <a:ext cx="2513655" cy="1176710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правильного</a:t>
            </a:r>
            <a:r>
              <a:rPr kumimoji="0" lang="ru-RU" sz="2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речевого дыхания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верх 8"/>
          <p:cNvSpPr/>
          <p:nvPr/>
        </p:nvSpPr>
        <p:spPr bwMode="auto">
          <a:xfrm rot="11856431">
            <a:off x="3767475" y="2169918"/>
            <a:ext cx="430729" cy="2710159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Стрелка вверх 10"/>
          <p:cNvSpPr/>
          <p:nvPr/>
        </p:nvSpPr>
        <p:spPr bwMode="auto">
          <a:xfrm rot="13115431">
            <a:off x="2583770" y="2064855"/>
            <a:ext cx="327168" cy="1255139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Стрелка вверх 7"/>
          <p:cNvSpPr/>
          <p:nvPr/>
        </p:nvSpPr>
        <p:spPr bwMode="auto">
          <a:xfrm rot="8557512">
            <a:off x="6801279" y="2057818"/>
            <a:ext cx="327168" cy="1524370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875502" y="4881741"/>
            <a:ext cx="2408466" cy="812336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артикуляционная гимнастика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470784" y="3451236"/>
            <a:ext cx="2173485" cy="841860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автоматизация звука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053207" y="797674"/>
            <a:ext cx="3528392" cy="1413086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</a:rPr>
              <a:t>Индивидуальные</a:t>
            </a:r>
          </a:p>
          <a:p>
            <a:pPr algn="ctr"/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занятия</a:t>
            </a:r>
          </a:p>
        </p:txBody>
      </p:sp>
      <p:sp>
        <p:nvSpPr>
          <p:cNvPr id="18" name="Стрелка вверх 17"/>
          <p:cNvSpPr/>
          <p:nvPr/>
        </p:nvSpPr>
        <p:spPr bwMode="auto">
          <a:xfrm rot="10150157">
            <a:off x="5201419" y="2177038"/>
            <a:ext cx="430729" cy="2710159"/>
          </a:xfrm>
          <a:prstGeom prst="upArrow">
            <a:avLst/>
          </a:prstGeom>
          <a:solidFill>
            <a:srgbClr val="CCECFF"/>
          </a:solidFill>
          <a:ln w="38100" cap="flat" cmpd="sng" algn="ctr">
            <a:solidFill>
              <a:srgbClr val="3282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4817403" y="4891297"/>
            <a:ext cx="2408466" cy="812336"/>
          </a:xfrm>
          <a:prstGeom prst="rect">
            <a:avLst/>
          </a:prstGeom>
          <a:solidFill>
            <a:srgbClr val="4071A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</a:t>
            </a:r>
            <a:endParaRPr kumimoji="0" lang="ru-RU" sz="2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звука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http://festival.1september.ru/articles/649655/presentation/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630616" cy="504056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+++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990656" cy="338437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>
                <a:solidFill>
                  <a:srgbClr val="333399"/>
                </a:solidFill>
              </a:rPr>
              <a:t>Коррекция звукопроизношения.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6600"/>
                </a:solidFill>
              </a:rPr>
              <a:t>Формирование грамотной выразительной речи.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>
                <a:solidFill>
                  <a:srgbClr val="009900"/>
                </a:solidFill>
              </a:rPr>
              <a:t>Развитие мелкой моторики рук, подготовка руки к письму в школе.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</a:rPr>
              <a:t>Усиленная подготовка к школе.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>
                <a:solidFill>
                  <a:srgbClr val="CC3399"/>
                </a:solidFill>
              </a:rPr>
              <a:t>Совершенствование психических процессов восприятия, внимания, памяти, воображения и мышления.</a:t>
            </a:r>
            <a:endParaRPr lang="ru-RU" sz="2800" b="1" i="1" dirty="0" smtClean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96752"/>
            <a:ext cx="6838528" cy="798984"/>
          </a:xfrm>
        </p:spPr>
        <p:txBody>
          <a:bodyPr/>
          <a:lstStyle/>
          <a:p>
            <a:pPr algn="r"/>
            <a:r>
              <a:rPr lang="ru-RU" sz="3600" b="1" dirty="0" smtClean="0">
                <a:solidFill>
                  <a:srgbClr val="FF0000"/>
                </a:solidFill>
              </a:rPr>
              <a:t>Роль </a:t>
            </a:r>
            <a:r>
              <a:rPr lang="ru-RU" sz="3600" b="1" dirty="0">
                <a:solidFill>
                  <a:srgbClr val="FF0000"/>
                </a:solidFill>
              </a:rPr>
              <a:t>семьи, родителей в преодолении речевых нарушений у детей?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33843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не ругать ребенка за неправильную речь;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ненавязчиво исправлять неправильное произношение;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не заострять внимание на запинках и повторах слогов и слов;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осуществлять позитивный настрой ребенка на занятия с педагогами.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66" y="836712"/>
            <a:ext cx="164589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4632" cy="726976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Домашнее задание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136904" cy="4427140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chemeClr val="accent6"/>
                </a:solidFill>
              </a:rPr>
              <a:t>- тетради забираются на выходные, возвращаются в понедельник;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>
                <a:solidFill>
                  <a:srgbClr val="C00000"/>
                </a:solidFill>
              </a:rPr>
              <a:t>- задания на развитие мелкой моторики рук (рисование, штриховка и пр.) выполняются карандашами;</a:t>
            </a:r>
            <a:r>
              <a:rPr lang="ru-RU" sz="2600" b="1" dirty="0">
                <a:solidFill>
                  <a:srgbClr val="C00000"/>
                </a:solidFill>
              </a:rPr>
              <a:t/>
            </a:r>
            <a:br>
              <a:rPr lang="ru-RU" sz="2600" b="1" dirty="0">
                <a:solidFill>
                  <a:srgbClr val="C00000"/>
                </a:solidFill>
              </a:rPr>
            </a:br>
            <a:r>
              <a:rPr lang="ru-RU" sz="2600" b="1" dirty="0">
                <a:solidFill>
                  <a:srgbClr val="009900"/>
                </a:solidFill>
              </a:rPr>
              <a:t>- весь речевой материал должен быть отработан, т.е. родители должны добиваться правильного и четкого выполнения ребенком </a:t>
            </a:r>
            <a:r>
              <a:rPr lang="ru-RU" sz="2600" b="1" dirty="0" smtClean="0">
                <a:solidFill>
                  <a:srgbClr val="009900"/>
                </a:solidFill>
              </a:rPr>
              <a:t>задания;</a:t>
            </a:r>
            <a:r>
              <a:rPr lang="ru-RU" sz="2600" b="1" dirty="0">
                <a:solidFill>
                  <a:srgbClr val="009900"/>
                </a:solidFill>
              </a:rPr>
              <a:t/>
            </a:r>
            <a:br>
              <a:rPr lang="ru-RU" sz="2600" b="1" dirty="0">
                <a:solidFill>
                  <a:srgbClr val="009900"/>
                </a:solidFill>
              </a:rPr>
            </a:br>
            <a:r>
              <a:rPr lang="ru-RU" sz="2600" b="1" dirty="0">
                <a:solidFill>
                  <a:srgbClr val="6666FF"/>
                </a:solidFill>
              </a:rPr>
              <a:t>- задания должны быть прочитаны ребенку;</a:t>
            </a:r>
            <a:r>
              <a:rPr lang="ru-RU" sz="2600" b="1" dirty="0"/>
              <a:t/>
            </a:r>
            <a:br>
              <a:rPr lang="ru-RU" sz="2600" b="1" dirty="0"/>
            </a:br>
            <a:r>
              <a:rPr lang="ru-RU" sz="2600" b="1" dirty="0">
                <a:solidFill>
                  <a:srgbClr val="FF9900"/>
                </a:solidFill>
              </a:rPr>
              <a:t>- все задания выполняются до конца.</a:t>
            </a:r>
            <a:endParaRPr lang="ru-RU" sz="2600" b="1" i="1" dirty="0">
              <a:solidFill>
                <a:srgbClr val="FF99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2192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2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стые шаблоны (111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(111)</Template>
  <TotalTime>209</TotalTime>
  <Words>191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простые шаблоны (111)</vt:lpstr>
      <vt:lpstr>Что такое логопедическая группа?</vt:lpstr>
      <vt:lpstr>«Логопедия» – от греч.  «логос» (речь, слово),  «пайдео» (воспитываю, обучаю)  «воспитание речи» </vt:lpstr>
      <vt:lpstr>Презентация PowerPoint</vt:lpstr>
      <vt:lpstr>Презентация PowerPoint</vt:lpstr>
      <vt:lpstr>Презентация PowerPoint</vt:lpstr>
      <vt:lpstr>Презентация PowerPoint</vt:lpstr>
      <vt:lpstr>+++</vt:lpstr>
      <vt:lpstr>Роль семьи, родителей в преодолении речевых нарушений у детей?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 ПМ–04  «Методическое обеспечение образовательного процесса»</dc:title>
  <dc:creator>User</dc:creator>
  <cp:keywords>exciting online presentation communicate impactful exchange information broadcast collaborate on-screen projector white</cp:keywords>
  <dc:description>Use this template for presentations based on technology.</dc:description>
  <cp:lastModifiedBy>home</cp:lastModifiedBy>
  <cp:revision>27</cp:revision>
  <dcterms:created xsi:type="dcterms:W3CDTF">2014-09-18T00:58:51Z</dcterms:created>
  <dcterms:modified xsi:type="dcterms:W3CDTF">2015-09-29T14:29:30Z</dcterms:modified>
  <cp:category>Technology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Wavy Window</vt:lpwstr>
  </property>
  <property fmtid="{D5CDD505-2E9C-101B-9397-08002B2CF9AE}" pid="3" name="Style">
    <vt:lpwstr>P</vt:lpwstr>
  </property>
  <property fmtid="{D5CDD505-2E9C-101B-9397-08002B2CF9AE}" pid="4" name="Folder">
    <vt:lpwstr>Technology</vt:lpwstr>
  </property>
  <property fmtid="{D5CDD505-2E9C-101B-9397-08002B2CF9AE}" pid="5" name="Attribution">
    <vt:lpwstr>Copyright © 2003 KMT Software, Inc.</vt:lpwstr>
  </property>
</Properties>
</file>