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19.03.2015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19.03.2015</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19.03.2015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19.03.2015</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19.03.2015</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19.03.2015</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19.03.2015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7774632" cy="792088"/>
          </a:xfrm>
        </p:spPr>
        <p:txBody>
          <a:bodyPr>
            <a:normAutofit/>
          </a:bodyPr>
          <a:lstStyle/>
          <a:p>
            <a:pPr algn="ctr"/>
            <a:r>
              <a:rPr lang="ru-RU" sz="1800" dirty="0" smtClean="0">
                <a:latin typeface="Times New Roman" pitchFamily="18" charset="0"/>
                <a:cs typeface="Times New Roman" pitchFamily="18" charset="0"/>
              </a:rPr>
              <a:t>Муниципальное бюджетное дошкольное образовательное учреждение детский сад комбинированного вида №3 «Ручеек»</a:t>
            </a:r>
            <a:endParaRPr lang="ru-RU" sz="1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755576" y="1412776"/>
            <a:ext cx="7702624" cy="4962146"/>
          </a:xfrm>
        </p:spPr>
        <p:txBody>
          <a:bodyPr>
            <a:normAutofit/>
          </a:bodyPr>
          <a:lstStyle/>
          <a:p>
            <a:pPr algn="ctr"/>
            <a:r>
              <a:rPr lang="ru-RU" sz="4000" dirty="0" smtClean="0"/>
              <a:t>Коллекционирование как активизация познавательной сферы дошкольников</a:t>
            </a:r>
          </a:p>
          <a:p>
            <a:pPr algn="ctr"/>
            <a:endParaRPr lang="ru-RU" sz="4000" dirty="0" smtClean="0"/>
          </a:p>
          <a:p>
            <a:pPr algn="ctr"/>
            <a:endParaRPr lang="ru-RU" sz="4000" dirty="0" smtClean="0"/>
          </a:p>
          <a:p>
            <a:pPr algn="ctr"/>
            <a:endParaRPr lang="ru-RU" sz="1600" dirty="0" smtClean="0"/>
          </a:p>
          <a:p>
            <a:pPr algn="ctr"/>
            <a:endParaRPr lang="ru-RU" sz="1600" dirty="0" smtClean="0"/>
          </a:p>
          <a:p>
            <a:pPr algn="ctr"/>
            <a:r>
              <a:rPr lang="ru-RU" sz="1600" dirty="0" smtClean="0"/>
              <a:t>Городской округ город Выкса 2015</a:t>
            </a:r>
          </a:p>
        </p:txBody>
      </p:sp>
      <p:sp>
        <p:nvSpPr>
          <p:cNvPr id="4" name="Скругленный прямоугольник 3"/>
          <p:cNvSpPr/>
          <p:nvPr/>
        </p:nvSpPr>
        <p:spPr>
          <a:xfrm>
            <a:off x="5220072" y="4437112"/>
            <a:ext cx="374441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t>Подготовила Е.А. Аксенова воспитатель группы №11</a:t>
            </a:r>
            <a:endParaRPr lang="ru-RU"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smtClean="0">
                <a:latin typeface="Times New Roman" pitchFamily="18" charset="0"/>
                <a:cs typeface="Times New Roman" pitchFamily="18" charset="0"/>
              </a:rPr>
              <a:t>Требования к </a:t>
            </a:r>
            <a:r>
              <a:rPr lang="ru-RU" sz="1800" b="1" dirty="0" err="1" smtClean="0">
                <a:latin typeface="Times New Roman" pitchFamily="18" charset="0"/>
                <a:cs typeface="Times New Roman" pitchFamily="18" charset="0"/>
              </a:rPr>
              <a:t>психолого</a:t>
            </a:r>
            <a:r>
              <a:rPr lang="ru-RU" sz="1800" b="1" dirty="0" smtClean="0">
                <a:latin typeface="Times New Roman" pitchFamily="18" charset="0"/>
                <a:cs typeface="Times New Roman" pitchFamily="18" charset="0"/>
              </a:rPr>
              <a:t> – педагогическим условиям реализации основной образовательной программы дошкольного образования в соответствии с ФГОС ДО</a:t>
            </a:r>
            <a:endParaRPr lang="ru-RU" sz="1800" b="1" dirty="0">
              <a:latin typeface="Times New Roman" pitchFamily="18" charset="0"/>
              <a:cs typeface="Times New Roman" pitchFamily="18" charset="0"/>
            </a:endParaRPr>
          </a:p>
        </p:txBody>
      </p:sp>
      <p:sp>
        <p:nvSpPr>
          <p:cNvPr id="3" name="Содержимое 2"/>
          <p:cNvSpPr>
            <a:spLocks noGrp="1"/>
          </p:cNvSpPr>
          <p:nvPr>
            <p:ph sz="quarter" idx="1"/>
          </p:nvPr>
        </p:nvSpPr>
        <p:spPr/>
        <p:txBody>
          <a:bodyPr>
            <a:normAutofit/>
          </a:bodyPr>
          <a:lstStyle/>
          <a:p>
            <a:r>
              <a:rPr lang="ru-RU" sz="1800" b="1" dirty="0" smtClean="0">
                <a:latin typeface="Times New Roman" pitchFamily="18" charset="0"/>
                <a:cs typeface="Times New Roman" pitchFamily="18" charset="0"/>
              </a:rPr>
              <a:t>- использование в образовательной деятельности форм и методов работы с детьми, соответствующих их возрастным и индивидуальным особенностям</a:t>
            </a:r>
          </a:p>
          <a:p>
            <a:r>
              <a:rPr lang="ru-RU" sz="1800" b="1" dirty="0" smtClean="0">
                <a:latin typeface="Times New Roman" pitchFamily="18" charset="0"/>
                <a:cs typeface="Times New Roman" pitchFamily="18" charset="0"/>
              </a:rPr>
              <a:t>Одна из форм работы с детьми дошкольного возраста по развитию познавательной сферы – это </a:t>
            </a:r>
            <a:r>
              <a:rPr lang="ru-RU" sz="1800" b="1" i="1" dirty="0" smtClean="0">
                <a:latin typeface="Times New Roman" pitchFamily="18" charset="0"/>
                <a:cs typeface="Times New Roman" pitchFamily="18" charset="0"/>
              </a:rPr>
              <a:t>коллекционирование</a:t>
            </a:r>
            <a:endParaRPr lang="ru-RU" sz="1800" b="1" i="1" dirty="0">
              <a:latin typeface="Times New Roman" pitchFamily="18" charset="0"/>
              <a:cs typeface="Times New Roman" pitchFamily="18" charset="0"/>
            </a:endParaRPr>
          </a:p>
        </p:txBody>
      </p:sp>
      <p:pic>
        <p:nvPicPr>
          <p:cNvPr id="1026" name="Picture 2" descr="C:\Users\Андрей девочка\Desktop\кедр\51.jpg"/>
          <p:cNvPicPr>
            <a:picLocks noChangeAspect="1" noChangeArrowheads="1"/>
          </p:cNvPicPr>
          <p:nvPr/>
        </p:nvPicPr>
        <p:blipFill>
          <a:blip r:embed="rId2" cstate="print"/>
          <a:srcRect/>
          <a:stretch>
            <a:fillRect/>
          </a:stretch>
        </p:blipFill>
        <p:spPr bwMode="auto">
          <a:xfrm>
            <a:off x="4427984" y="3356992"/>
            <a:ext cx="3593976" cy="3024336"/>
          </a:xfrm>
          <a:prstGeom prst="rect">
            <a:avLst/>
          </a:prstGeom>
          <a:noFill/>
        </p:spPr>
      </p:pic>
      <p:pic>
        <p:nvPicPr>
          <p:cNvPr id="1027" name="Picture 3" descr="C:\Users\Андрей девочка\Desktop\кедр\fotosmall.jpg"/>
          <p:cNvPicPr>
            <a:picLocks noChangeAspect="1" noChangeArrowheads="1"/>
          </p:cNvPicPr>
          <p:nvPr/>
        </p:nvPicPr>
        <p:blipFill>
          <a:blip r:embed="rId3" cstate="print"/>
          <a:srcRect/>
          <a:stretch>
            <a:fillRect/>
          </a:stretch>
        </p:blipFill>
        <p:spPr bwMode="auto">
          <a:xfrm>
            <a:off x="323528" y="4221088"/>
            <a:ext cx="3528392" cy="24574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54162"/>
          </a:xfrm>
        </p:spPr>
        <p:txBody>
          <a:bodyPr>
            <a:normAutofit/>
          </a:bodyPr>
          <a:lstStyle/>
          <a:p>
            <a:pPr algn="r"/>
            <a:r>
              <a:rPr lang="ru-RU" sz="1800" b="1" dirty="0" smtClean="0">
                <a:solidFill>
                  <a:schemeClr val="accent2">
                    <a:lumMod val="75000"/>
                  </a:schemeClr>
                </a:solidFill>
                <a:latin typeface="Times New Roman" pitchFamily="18" charset="0"/>
                <a:cs typeface="Times New Roman" pitchFamily="18" charset="0"/>
              </a:rPr>
              <a:t>Коллекционирование – это школа воли,</a:t>
            </a:r>
            <a:br>
              <a:rPr lang="ru-RU" sz="1800" b="1" dirty="0" smtClean="0">
                <a:solidFill>
                  <a:schemeClr val="accent2">
                    <a:lumMod val="75000"/>
                  </a:schemeClr>
                </a:solidFill>
                <a:latin typeface="Times New Roman" pitchFamily="18" charset="0"/>
                <a:cs typeface="Times New Roman" pitchFamily="18" charset="0"/>
              </a:rPr>
            </a:br>
            <a:r>
              <a:rPr lang="ru-RU" sz="1800" b="1" dirty="0" smtClean="0">
                <a:solidFill>
                  <a:schemeClr val="accent2">
                    <a:lumMod val="75000"/>
                  </a:schemeClr>
                </a:solidFill>
                <a:latin typeface="Times New Roman" pitchFamily="18" charset="0"/>
                <a:cs typeface="Times New Roman" pitchFamily="18" charset="0"/>
              </a:rPr>
              <a:t> рефлекс цели, имеющий</a:t>
            </a:r>
            <a:br>
              <a:rPr lang="ru-RU" sz="1800" b="1" dirty="0" smtClean="0">
                <a:solidFill>
                  <a:schemeClr val="accent2">
                    <a:lumMod val="75000"/>
                  </a:schemeClr>
                </a:solidFill>
                <a:latin typeface="Times New Roman" pitchFamily="18" charset="0"/>
                <a:cs typeface="Times New Roman" pitchFamily="18" charset="0"/>
              </a:rPr>
            </a:br>
            <a:r>
              <a:rPr lang="ru-RU" sz="1800" b="1" dirty="0" smtClean="0">
                <a:solidFill>
                  <a:schemeClr val="accent2">
                    <a:lumMod val="75000"/>
                  </a:schemeClr>
                </a:solidFill>
                <a:latin typeface="Times New Roman" pitchFamily="18" charset="0"/>
                <a:cs typeface="Times New Roman" pitchFamily="18" charset="0"/>
              </a:rPr>
              <a:t> огромное жизненное значение.</a:t>
            </a:r>
            <a:br>
              <a:rPr lang="ru-RU" sz="1800" b="1" dirty="0" smtClean="0">
                <a:solidFill>
                  <a:schemeClr val="accent2">
                    <a:lumMod val="75000"/>
                  </a:schemeClr>
                </a:solidFill>
                <a:latin typeface="Times New Roman" pitchFamily="18" charset="0"/>
                <a:cs typeface="Times New Roman" pitchFamily="18" charset="0"/>
              </a:rPr>
            </a:br>
            <a:r>
              <a:rPr lang="ru-RU" sz="1800" b="1" dirty="0" smtClean="0">
                <a:solidFill>
                  <a:schemeClr val="accent2">
                    <a:lumMod val="75000"/>
                  </a:schemeClr>
                </a:solidFill>
                <a:latin typeface="Times New Roman" pitchFamily="18" charset="0"/>
                <a:cs typeface="Times New Roman" pitchFamily="18" charset="0"/>
              </a:rPr>
              <a:t> </a:t>
            </a:r>
            <a:r>
              <a:rPr lang="ru-RU" sz="1400" b="1" dirty="0" smtClean="0">
                <a:solidFill>
                  <a:schemeClr val="accent2">
                    <a:lumMod val="75000"/>
                  </a:schemeClr>
                </a:solidFill>
                <a:latin typeface="Times New Roman" pitchFamily="18" charset="0"/>
                <a:cs typeface="Times New Roman" pitchFamily="18" charset="0"/>
              </a:rPr>
              <a:t>Академик И.П. Павлов</a:t>
            </a:r>
            <a:endParaRPr lang="ru-RU" sz="1400" b="1" dirty="0">
              <a:solidFill>
                <a:schemeClr val="accent2">
                  <a:lumMod val="75000"/>
                </a:schemeClr>
              </a:solidFill>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844824"/>
            <a:ext cx="7467600" cy="4629128"/>
          </a:xfrm>
        </p:spPr>
        <p:txBody>
          <a:bodyPr>
            <a:normAutofit/>
          </a:bodyPr>
          <a:lstStyle/>
          <a:p>
            <a:r>
              <a:rPr lang="ru-RU" sz="2000" b="1" dirty="0" smtClean="0">
                <a:solidFill>
                  <a:schemeClr val="accent5">
                    <a:lumMod val="50000"/>
                  </a:schemeClr>
                </a:solidFill>
              </a:rPr>
              <a:t>Толковый словарь определяет коллекционирование, как «систематизированное собирание однородных предметов, представляющий научный, художественный, литературный и т.п. интерес»</a:t>
            </a:r>
            <a:endParaRPr lang="ru-RU" sz="2000" b="1" dirty="0">
              <a:solidFill>
                <a:schemeClr val="accent5">
                  <a:lumMod val="50000"/>
                </a:schemeClr>
              </a:solidFill>
            </a:endParaRPr>
          </a:p>
        </p:txBody>
      </p:sp>
      <p:pic>
        <p:nvPicPr>
          <p:cNvPr id="1026" name="Picture 2" descr="C:\Users\Андрей девочка\Desktop\кедр\1624437.jpg"/>
          <p:cNvPicPr>
            <a:picLocks noChangeAspect="1" noChangeArrowheads="1"/>
          </p:cNvPicPr>
          <p:nvPr/>
        </p:nvPicPr>
        <p:blipFill>
          <a:blip r:embed="rId2" cstate="print"/>
          <a:srcRect/>
          <a:stretch>
            <a:fillRect/>
          </a:stretch>
        </p:blipFill>
        <p:spPr bwMode="auto">
          <a:xfrm>
            <a:off x="4788024" y="3352800"/>
            <a:ext cx="3347864" cy="2884512"/>
          </a:xfrm>
          <a:prstGeom prst="rect">
            <a:avLst/>
          </a:prstGeom>
          <a:noFill/>
        </p:spPr>
      </p:pic>
      <p:pic>
        <p:nvPicPr>
          <p:cNvPr id="1027" name="Picture 3" descr="C:\Users\Андрей девочка\Desktop\кедр\image009(80).jpg"/>
          <p:cNvPicPr>
            <a:picLocks noChangeAspect="1" noChangeArrowheads="1"/>
          </p:cNvPicPr>
          <p:nvPr/>
        </p:nvPicPr>
        <p:blipFill>
          <a:blip r:embed="rId3" cstate="print"/>
          <a:srcRect/>
          <a:stretch>
            <a:fillRect/>
          </a:stretch>
        </p:blipFill>
        <p:spPr bwMode="auto">
          <a:xfrm>
            <a:off x="467544" y="3717032"/>
            <a:ext cx="4032448" cy="271105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274042"/>
          </a:xfrm>
        </p:spPr>
        <p:txBody>
          <a:bodyPr>
            <a:normAutofit fontScale="90000"/>
          </a:bodyPr>
          <a:lstStyle/>
          <a:p>
            <a:endParaRPr lang="ru-RU" dirty="0"/>
          </a:p>
        </p:txBody>
      </p:sp>
      <p:sp>
        <p:nvSpPr>
          <p:cNvPr id="3" name="Содержимое 2"/>
          <p:cNvSpPr>
            <a:spLocks noGrp="1"/>
          </p:cNvSpPr>
          <p:nvPr>
            <p:ph sz="quarter" idx="1"/>
          </p:nvPr>
        </p:nvSpPr>
        <p:spPr>
          <a:xfrm>
            <a:off x="457200" y="692696"/>
            <a:ext cx="7467600" cy="5781256"/>
          </a:xfrm>
        </p:spPr>
        <p:txBody>
          <a:bodyPr>
            <a:normAutofit lnSpcReduction="10000"/>
          </a:bodyPr>
          <a:lstStyle/>
          <a:p>
            <a:r>
              <a:rPr lang="ru-RU" b="1" dirty="0" smtClean="0">
                <a:solidFill>
                  <a:schemeClr val="accent5">
                    <a:lumMod val="75000"/>
                  </a:schemeClr>
                </a:solidFill>
              </a:rPr>
              <a:t>Подготовительный этап в работе по сбору коллекций – это младший возраст, идет выявление и накопление знаний, умений и навыков детей по теме, подбор материала:</a:t>
            </a:r>
          </a:p>
          <a:p>
            <a:pPr>
              <a:buFont typeface="Wingdings" pitchFamily="2" charset="2"/>
              <a:buChar char="Ø"/>
            </a:pPr>
            <a:r>
              <a:rPr lang="ru-RU" b="1" dirty="0" smtClean="0">
                <a:solidFill>
                  <a:schemeClr val="accent5">
                    <a:lumMod val="75000"/>
                  </a:schemeClr>
                </a:solidFill>
              </a:rPr>
              <a:t>Мелкие фигурки героев мультфильмов</a:t>
            </a:r>
          </a:p>
          <a:p>
            <a:pPr>
              <a:buFont typeface="Wingdings" pitchFamily="2" charset="2"/>
              <a:buChar char="Ø"/>
            </a:pPr>
            <a:r>
              <a:rPr lang="ru-RU" b="1" dirty="0" smtClean="0">
                <a:solidFill>
                  <a:schemeClr val="accent5">
                    <a:lumMod val="75000"/>
                  </a:schemeClr>
                </a:solidFill>
              </a:rPr>
              <a:t>Пуговицы</a:t>
            </a:r>
          </a:p>
          <a:p>
            <a:pPr>
              <a:buFont typeface="Wingdings" pitchFamily="2" charset="2"/>
              <a:buChar char="Ø"/>
            </a:pPr>
            <a:r>
              <a:rPr lang="ru-RU" b="1" dirty="0" smtClean="0">
                <a:solidFill>
                  <a:schemeClr val="accent5">
                    <a:lumMod val="75000"/>
                  </a:schemeClr>
                </a:solidFill>
              </a:rPr>
              <a:t>Крышки</a:t>
            </a:r>
          </a:p>
          <a:p>
            <a:pPr>
              <a:buFont typeface="Wingdings" pitchFamily="2" charset="2"/>
              <a:buChar char="Ø"/>
            </a:pPr>
            <a:r>
              <a:rPr lang="ru-RU" b="1" dirty="0" smtClean="0">
                <a:solidFill>
                  <a:schemeClr val="accent5">
                    <a:lumMod val="75000"/>
                  </a:schemeClr>
                </a:solidFill>
              </a:rPr>
              <a:t>Пробки</a:t>
            </a:r>
          </a:p>
          <a:p>
            <a:pPr>
              <a:buFont typeface="Wingdings" pitchFamily="2" charset="2"/>
              <a:buChar char="Ø"/>
            </a:pPr>
            <a:r>
              <a:rPr lang="ru-RU" b="1" dirty="0" smtClean="0">
                <a:solidFill>
                  <a:schemeClr val="accent5">
                    <a:lumMod val="75000"/>
                  </a:schemeClr>
                </a:solidFill>
              </a:rPr>
              <a:t>Фантики</a:t>
            </a:r>
          </a:p>
          <a:p>
            <a:pPr>
              <a:buFont typeface="Wingdings" pitchFamily="2" charset="2"/>
              <a:buChar char="Ø"/>
            </a:pPr>
            <a:r>
              <a:rPr lang="ru-RU" b="1" dirty="0" smtClean="0">
                <a:solidFill>
                  <a:schemeClr val="accent5">
                    <a:lumMod val="75000"/>
                  </a:schemeClr>
                </a:solidFill>
              </a:rPr>
              <a:t>Овощи</a:t>
            </a:r>
          </a:p>
          <a:p>
            <a:pPr>
              <a:buFont typeface="Wingdings" pitchFamily="2" charset="2"/>
              <a:buChar char="Ø"/>
            </a:pPr>
            <a:r>
              <a:rPr lang="ru-RU" b="1" dirty="0" smtClean="0">
                <a:solidFill>
                  <a:schemeClr val="accent5">
                    <a:lumMod val="75000"/>
                  </a:schemeClr>
                </a:solidFill>
              </a:rPr>
              <a:t>Фрукты</a:t>
            </a:r>
          </a:p>
          <a:p>
            <a:pPr>
              <a:buFont typeface="Wingdings" pitchFamily="2" charset="2"/>
              <a:buChar char="Ø"/>
            </a:pPr>
            <a:r>
              <a:rPr lang="ru-RU" b="1" dirty="0" smtClean="0">
                <a:solidFill>
                  <a:schemeClr val="accent5">
                    <a:lumMod val="75000"/>
                  </a:schemeClr>
                </a:solidFill>
              </a:rPr>
              <a:t>Фигурки диких и домашних животных и т. д. </a:t>
            </a:r>
            <a:endParaRPr lang="ru-RU" b="1" dirty="0">
              <a:solidFill>
                <a:schemeClr val="accent5">
                  <a:lumMod val="75000"/>
                </a:schemeClr>
              </a:solidFill>
            </a:endParaRPr>
          </a:p>
        </p:txBody>
      </p:sp>
      <p:pic>
        <p:nvPicPr>
          <p:cNvPr id="6" name="Picture 2" descr="C:\Users\Андрей девочка\Desktop\кедр\11b7dcb04b06.jpg"/>
          <p:cNvPicPr>
            <a:picLocks noChangeAspect="1" noChangeArrowheads="1"/>
          </p:cNvPicPr>
          <p:nvPr/>
        </p:nvPicPr>
        <p:blipFill>
          <a:blip r:embed="rId2" cstate="print"/>
          <a:srcRect/>
          <a:stretch>
            <a:fillRect/>
          </a:stretch>
        </p:blipFill>
        <p:spPr bwMode="auto">
          <a:xfrm>
            <a:off x="5652120" y="2852936"/>
            <a:ext cx="2952328" cy="2160240"/>
          </a:xfrm>
          <a:prstGeom prst="rect">
            <a:avLst/>
          </a:prstGeom>
          <a:noFill/>
        </p:spPr>
      </p:pic>
      <p:pic>
        <p:nvPicPr>
          <p:cNvPr id="7" name="Picture 3" descr="C:\Users\Андрей девочка\Desktop\кедр\1300795190_70447497_1----.jpg"/>
          <p:cNvPicPr>
            <a:picLocks noChangeAspect="1" noChangeArrowheads="1"/>
          </p:cNvPicPr>
          <p:nvPr/>
        </p:nvPicPr>
        <p:blipFill>
          <a:blip r:embed="rId3" cstate="print"/>
          <a:srcRect/>
          <a:stretch>
            <a:fillRect/>
          </a:stretch>
        </p:blipFill>
        <p:spPr bwMode="auto">
          <a:xfrm>
            <a:off x="2627784" y="3429000"/>
            <a:ext cx="3168351" cy="195338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38138"/>
          </a:xfrm>
        </p:spPr>
        <p:txBody>
          <a:bodyPr>
            <a:normAutofit/>
          </a:bodyPr>
          <a:lstStyle/>
          <a:p>
            <a:pPr algn="ctr"/>
            <a:r>
              <a:rPr lang="ru-RU" sz="1800" b="1" dirty="0" smtClean="0">
                <a:solidFill>
                  <a:schemeClr val="accent2">
                    <a:lumMod val="75000"/>
                  </a:schemeClr>
                </a:solidFill>
              </a:rPr>
              <a:t>С детьми среднего дошкольного возраста можно собрать коллекции ( используя классификацию):</a:t>
            </a:r>
            <a:endParaRPr lang="ru-RU" sz="1800" b="1" dirty="0">
              <a:solidFill>
                <a:schemeClr val="accent2">
                  <a:lumMod val="75000"/>
                </a:schemeClr>
              </a:solidFill>
            </a:endParaRPr>
          </a:p>
        </p:txBody>
      </p:sp>
      <p:sp>
        <p:nvSpPr>
          <p:cNvPr id="6" name="Содержимое 5"/>
          <p:cNvSpPr>
            <a:spLocks noGrp="1"/>
          </p:cNvSpPr>
          <p:nvPr>
            <p:ph sz="quarter" idx="1"/>
          </p:nvPr>
        </p:nvSpPr>
        <p:spPr/>
        <p:txBody>
          <a:bodyPr>
            <a:normAutofit/>
          </a:bodyPr>
          <a:lstStyle/>
          <a:p>
            <a:pPr>
              <a:buFont typeface="Wingdings" pitchFamily="2" charset="2"/>
              <a:buChar char="Ø"/>
            </a:pPr>
            <a:r>
              <a:rPr lang="ru-RU" sz="1800" b="1" dirty="0" smtClean="0">
                <a:solidFill>
                  <a:schemeClr val="accent2">
                    <a:lumMod val="75000"/>
                  </a:schemeClr>
                </a:solidFill>
              </a:rPr>
              <a:t>Из природного материала (шишки, ракушки)</a:t>
            </a:r>
          </a:p>
          <a:p>
            <a:pPr>
              <a:buFont typeface="Wingdings" pitchFamily="2" charset="2"/>
              <a:buChar char="Ø"/>
            </a:pPr>
            <a:r>
              <a:rPr lang="ru-RU" sz="1800" b="1" dirty="0" smtClean="0">
                <a:solidFill>
                  <a:schemeClr val="accent2">
                    <a:lumMod val="75000"/>
                  </a:schemeClr>
                </a:solidFill>
              </a:rPr>
              <a:t>Зоопарк (взрослые и детеныши)</a:t>
            </a:r>
          </a:p>
          <a:p>
            <a:pPr>
              <a:buFont typeface="Wingdings" pitchFamily="2" charset="2"/>
              <a:buChar char="Ø"/>
            </a:pPr>
            <a:r>
              <a:rPr lang="ru-RU" sz="1800" b="1" dirty="0" smtClean="0">
                <a:solidFill>
                  <a:schemeClr val="accent2">
                    <a:lumMod val="75000"/>
                  </a:schemeClr>
                </a:solidFill>
              </a:rPr>
              <a:t>Открытки (животные, времена года, техника и </a:t>
            </a:r>
            <a:r>
              <a:rPr lang="ru-RU" sz="1800" b="1" dirty="0" err="1" smtClean="0">
                <a:solidFill>
                  <a:schemeClr val="accent2">
                    <a:lumMod val="75000"/>
                  </a:schemeClr>
                </a:solidFill>
              </a:rPr>
              <a:t>т.д</a:t>
            </a:r>
            <a:r>
              <a:rPr lang="ru-RU" sz="1800" b="1" dirty="0" smtClean="0">
                <a:solidFill>
                  <a:schemeClr val="accent2">
                    <a:lumMod val="75000"/>
                  </a:schemeClr>
                </a:solidFill>
              </a:rPr>
              <a:t>)</a:t>
            </a:r>
          </a:p>
          <a:p>
            <a:pPr>
              <a:buFont typeface="Wingdings" pitchFamily="2" charset="2"/>
              <a:buChar char="Ø"/>
            </a:pPr>
            <a:r>
              <a:rPr lang="ru-RU" sz="1800" b="1" dirty="0" smtClean="0">
                <a:solidFill>
                  <a:schemeClr val="accent2">
                    <a:lumMod val="75000"/>
                  </a:schemeClr>
                </a:solidFill>
              </a:rPr>
              <a:t>Солдатики</a:t>
            </a:r>
          </a:p>
          <a:p>
            <a:pPr>
              <a:buFont typeface="Wingdings" pitchFamily="2" charset="2"/>
              <a:buChar char="Ø"/>
            </a:pPr>
            <a:r>
              <a:rPr lang="ru-RU" sz="1800" b="1" dirty="0" smtClean="0">
                <a:solidFill>
                  <a:schemeClr val="accent2">
                    <a:lumMod val="75000"/>
                  </a:schemeClr>
                </a:solidFill>
              </a:rPr>
              <a:t>Военная техника</a:t>
            </a:r>
          </a:p>
          <a:p>
            <a:pPr>
              <a:buFont typeface="Wingdings" pitchFamily="2" charset="2"/>
              <a:buChar char="Ø"/>
            </a:pPr>
            <a:r>
              <a:rPr lang="ru-RU" sz="1800" b="1" dirty="0" smtClean="0">
                <a:solidFill>
                  <a:schemeClr val="accent2">
                    <a:lumMod val="75000"/>
                  </a:schemeClr>
                </a:solidFill>
              </a:rPr>
              <a:t>Фантики (ягоды, фрукты, животные, сказки и т.д.)</a:t>
            </a:r>
          </a:p>
          <a:p>
            <a:pPr>
              <a:buFont typeface="Wingdings" pitchFamily="2" charset="2"/>
              <a:buChar char="Ø"/>
            </a:pPr>
            <a:r>
              <a:rPr lang="ru-RU" sz="1800" b="1" dirty="0" smtClean="0">
                <a:solidFill>
                  <a:schemeClr val="accent2">
                    <a:lumMod val="75000"/>
                  </a:schemeClr>
                </a:solidFill>
              </a:rPr>
              <a:t>Обитатели водоемов </a:t>
            </a:r>
            <a:endParaRPr lang="ru-RU" sz="1800" b="1" dirty="0">
              <a:solidFill>
                <a:schemeClr val="accent2">
                  <a:lumMod val="75000"/>
                </a:schemeClr>
              </a:solidFill>
            </a:endParaRPr>
          </a:p>
        </p:txBody>
      </p:sp>
      <p:pic>
        <p:nvPicPr>
          <p:cNvPr id="9" name="Picture 4" descr="C:\Users\Андрей девочка\Desktop\кедр\0a914a4b8a6cff111c036bec15db6d88.jpg"/>
          <p:cNvPicPr>
            <a:picLocks noChangeAspect="1" noChangeArrowheads="1"/>
          </p:cNvPicPr>
          <p:nvPr/>
        </p:nvPicPr>
        <p:blipFill>
          <a:blip r:embed="rId2" cstate="print"/>
          <a:srcRect/>
          <a:stretch>
            <a:fillRect/>
          </a:stretch>
        </p:blipFill>
        <p:spPr bwMode="auto">
          <a:xfrm>
            <a:off x="5940152" y="3645024"/>
            <a:ext cx="2736304" cy="2448272"/>
          </a:xfrm>
          <a:prstGeom prst="rect">
            <a:avLst/>
          </a:prstGeom>
          <a:noFill/>
        </p:spPr>
      </p:pic>
      <p:pic>
        <p:nvPicPr>
          <p:cNvPr id="11" name="Picture 3" descr="C:\Users\Андрей девочка\Desktop\кедр\6-2.jpg"/>
          <p:cNvPicPr>
            <a:picLocks noChangeAspect="1" noChangeArrowheads="1"/>
          </p:cNvPicPr>
          <p:nvPr/>
        </p:nvPicPr>
        <p:blipFill>
          <a:blip r:embed="rId3" cstate="print"/>
          <a:srcRect/>
          <a:stretch>
            <a:fillRect/>
          </a:stretch>
        </p:blipFill>
        <p:spPr bwMode="auto">
          <a:xfrm>
            <a:off x="251520" y="4221088"/>
            <a:ext cx="3344652" cy="2232248"/>
          </a:xfrm>
          <a:prstGeom prst="rect">
            <a:avLst/>
          </a:prstGeom>
          <a:noFill/>
        </p:spPr>
      </p:pic>
      <p:pic>
        <p:nvPicPr>
          <p:cNvPr id="12" name="Picture 4" descr="C:\Users\Андрей девочка\Desktop\кедр\kollektsiya-rakushek-0001582614-preview.jpg"/>
          <p:cNvPicPr>
            <a:picLocks noChangeAspect="1" noChangeArrowheads="1"/>
          </p:cNvPicPr>
          <p:nvPr/>
        </p:nvPicPr>
        <p:blipFill>
          <a:blip r:embed="rId4" cstate="print"/>
          <a:srcRect/>
          <a:stretch>
            <a:fillRect/>
          </a:stretch>
        </p:blipFill>
        <p:spPr bwMode="auto">
          <a:xfrm>
            <a:off x="3419872" y="4797152"/>
            <a:ext cx="2933260" cy="18557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t> </a:t>
            </a:r>
            <a:r>
              <a:rPr lang="ru-RU" sz="1800" b="1" dirty="0" smtClean="0">
                <a:solidFill>
                  <a:schemeClr val="accent2">
                    <a:lumMod val="75000"/>
                  </a:schemeClr>
                </a:solidFill>
              </a:rPr>
              <a:t>старший возраст является наиболее сенситивным (продуктивным) периодом в развитии детей, поэтому коллекции дополняются, усложняются и классифицируются:</a:t>
            </a:r>
            <a:endParaRPr lang="ru-RU" sz="1800" b="1" dirty="0">
              <a:solidFill>
                <a:schemeClr val="accent2">
                  <a:lumMod val="75000"/>
                </a:schemeClr>
              </a:solidFill>
            </a:endParaRPr>
          </a:p>
        </p:txBody>
      </p:sp>
      <p:sp>
        <p:nvSpPr>
          <p:cNvPr id="8" name="Содержимое 7"/>
          <p:cNvSpPr>
            <a:spLocks noGrp="1"/>
          </p:cNvSpPr>
          <p:nvPr>
            <p:ph sz="quarter" idx="1"/>
          </p:nvPr>
        </p:nvSpPr>
        <p:spPr/>
        <p:txBody>
          <a:bodyPr>
            <a:normAutofit/>
          </a:bodyPr>
          <a:lstStyle/>
          <a:p>
            <a:pPr>
              <a:buFont typeface="Wingdings" pitchFamily="2" charset="2"/>
              <a:buChar char="Ø"/>
            </a:pPr>
            <a:endParaRPr lang="ru-RU" sz="1800" b="1" dirty="0" smtClean="0">
              <a:solidFill>
                <a:schemeClr val="accent2">
                  <a:lumMod val="75000"/>
                </a:schemeClr>
              </a:solidFill>
            </a:endParaRPr>
          </a:p>
          <a:p>
            <a:pPr>
              <a:buFont typeface="Wingdings" pitchFamily="2" charset="2"/>
              <a:buChar char="Ø"/>
            </a:pPr>
            <a:endParaRPr lang="ru-RU" sz="1800" b="1" dirty="0" smtClean="0">
              <a:solidFill>
                <a:schemeClr val="accent2">
                  <a:lumMod val="75000"/>
                </a:schemeClr>
              </a:solidFill>
            </a:endParaRPr>
          </a:p>
          <a:p>
            <a:pPr>
              <a:buFont typeface="Wingdings" pitchFamily="2" charset="2"/>
              <a:buChar char="Ø"/>
            </a:pPr>
            <a:r>
              <a:rPr lang="ru-RU" sz="1800" b="1" dirty="0" smtClean="0">
                <a:solidFill>
                  <a:schemeClr val="accent2">
                    <a:lumMod val="75000"/>
                  </a:schemeClr>
                </a:solidFill>
              </a:rPr>
              <a:t>Камни</a:t>
            </a:r>
          </a:p>
          <a:p>
            <a:pPr>
              <a:buFont typeface="Wingdings" pitchFamily="2" charset="2"/>
              <a:buChar char="Ø"/>
            </a:pPr>
            <a:r>
              <a:rPr lang="ru-RU" sz="1800" b="1" dirty="0" smtClean="0">
                <a:solidFill>
                  <a:schemeClr val="accent2">
                    <a:lumMod val="75000"/>
                  </a:schemeClr>
                </a:solidFill>
              </a:rPr>
              <a:t>Ракушки</a:t>
            </a:r>
          </a:p>
          <a:p>
            <a:pPr>
              <a:buFont typeface="Wingdings" pitchFamily="2" charset="2"/>
              <a:buChar char="Ø"/>
            </a:pPr>
            <a:r>
              <a:rPr lang="ru-RU" sz="1800" b="1" dirty="0" smtClean="0">
                <a:solidFill>
                  <a:schemeClr val="accent2">
                    <a:lumMod val="75000"/>
                  </a:schemeClr>
                </a:solidFill>
              </a:rPr>
              <a:t>Семена и плоды</a:t>
            </a:r>
          </a:p>
          <a:p>
            <a:pPr>
              <a:buFont typeface="Wingdings" pitchFamily="2" charset="2"/>
              <a:buChar char="Ø"/>
            </a:pPr>
            <a:r>
              <a:rPr lang="ru-RU" sz="1800" b="1" dirty="0" smtClean="0">
                <a:solidFill>
                  <a:schemeClr val="accent2">
                    <a:lumMod val="75000"/>
                  </a:schemeClr>
                </a:solidFill>
              </a:rPr>
              <a:t>Гербарии</a:t>
            </a:r>
          </a:p>
          <a:p>
            <a:pPr>
              <a:buFont typeface="Wingdings" pitchFamily="2" charset="2"/>
              <a:buChar char="Ø"/>
            </a:pPr>
            <a:r>
              <a:rPr lang="ru-RU" sz="1800" b="1" dirty="0" smtClean="0">
                <a:solidFill>
                  <a:schemeClr val="accent2">
                    <a:lumMod val="75000"/>
                  </a:schemeClr>
                </a:solidFill>
              </a:rPr>
              <a:t>Ткани</a:t>
            </a:r>
          </a:p>
          <a:p>
            <a:pPr>
              <a:buFont typeface="Wingdings" pitchFamily="2" charset="2"/>
              <a:buChar char="Ø"/>
            </a:pPr>
            <a:r>
              <a:rPr lang="ru-RU" sz="1800" b="1" dirty="0" smtClean="0">
                <a:solidFill>
                  <a:schemeClr val="accent2">
                    <a:lumMod val="75000"/>
                  </a:schemeClr>
                </a:solidFill>
              </a:rPr>
              <a:t>Бумага</a:t>
            </a:r>
          </a:p>
          <a:p>
            <a:pPr>
              <a:buFont typeface="Wingdings" pitchFamily="2" charset="2"/>
              <a:buChar char="Ø"/>
            </a:pPr>
            <a:r>
              <a:rPr lang="ru-RU" sz="1800" b="1" dirty="0" smtClean="0">
                <a:solidFill>
                  <a:schemeClr val="accent2">
                    <a:lumMod val="75000"/>
                  </a:schemeClr>
                </a:solidFill>
              </a:rPr>
              <a:t>Значки</a:t>
            </a:r>
          </a:p>
          <a:p>
            <a:pPr>
              <a:buFont typeface="Wingdings" pitchFamily="2" charset="2"/>
              <a:buChar char="Ø"/>
            </a:pPr>
            <a:r>
              <a:rPr lang="ru-RU" sz="1800" b="1" dirty="0" smtClean="0">
                <a:solidFill>
                  <a:schemeClr val="accent2">
                    <a:lumMod val="75000"/>
                  </a:schemeClr>
                </a:solidFill>
              </a:rPr>
              <a:t>Динозавры</a:t>
            </a:r>
          </a:p>
          <a:p>
            <a:pPr>
              <a:buFont typeface="Wingdings" pitchFamily="2" charset="2"/>
              <a:buChar char="Ø"/>
            </a:pPr>
            <a:r>
              <a:rPr lang="ru-RU" sz="1800" b="1" dirty="0" smtClean="0">
                <a:solidFill>
                  <a:schemeClr val="accent2">
                    <a:lumMod val="75000"/>
                  </a:schemeClr>
                </a:solidFill>
              </a:rPr>
              <a:t>Крупы и злаки</a:t>
            </a:r>
          </a:p>
          <a:p>
            <a:pPr>
              <a:buFont typeface="Wingdings" pitchFamily="2" charset="2"/>
              <a:buChar char="Ø"/>
            </a:pPr>
            <a:r>
              <a:rPr lang="ru-RU" sz="1800" b="1" dirty="0" smtClean="0">
                <a:solidFill>
                  <a:schemeClr val="accent2">
                    <a:lumMod val="75000"/>
                  </a:schemeClr>
                </a:solidFill>
              </a:rPr>
              <a:t>Билеты (кино, театр, виды транспорта и т.д.)</a:t>
            </a:r>
          </a:p>
          <a:p>
            <a:pPr>
              <a:buFont typeface="Wingdings" pitchFamily="2" charset="2"/>
              <a:buChar char="Ø"/>
            </a:pPr>
            <a:r>
              <a:rPr lang="ru-RU" sz="1800" b="1" dirty="0" smtClean="0">
                <a:solidFill>
                  <a:schemeClr val="accent2">
                    <a:lumMod val="75000"/>
                  </a:schemeClr>
                </a:solidFill>
              </a:rPr>
              <a:t>Открытки, календарики (бабочки, рептилии, жуки, марки автомобилей, обитатели морей и океанов и т. д.)</a:t>
            </a:r>
            <a:endParaRPr lang="ru-RU" sz="1800" b="1" dirty="0">
              <a:solidFill>
                <a:schemeClr val="accent2">
                  <a:lumMod val="75000"/>
                </a:schemeClr>
              </a:solidFill>
            </a:endParaRPr>
          </a:p>
        </p:txBody>
      </p:sp>
      <p:pic>
        <p:nvPicPr>
          <p:cNvPr id="10" name="Picture 2" descr="C:\Users\Андрей девочка\Desktop\кедр\d0118600bad7fd791ec5f2c78b6eddb0.jpg.jpg"/>
          <p:cNvPicPr>
            <a:picLocks noChangeAspect="1" noChangeArrowheads="1"/>
          </p:cNvPicPr>
          <p:nvPr/>
        </p:nvPicPr>
        <p:blipFill>
          <a:blip r:embed="rId2" cstate="print"/>
          <a:srcRect/>
          <a:stretch>
            <a:fillRect/>
          </a:stretch>
        </p:blipFill>
        <p:spPr bwMode="auto">
          <a:xfrm>
            <a:off x="3059832" y="3140968"/>
            <a:ext cx="3550155" cy="2160240"/>
          </a:xfrm>
          <a:prstGeom prst="rect">
            <a:avLst/>
          </a:prstGeom>
          <a:noFill/>
        </p:spPr>
      </p:pic>
      <p:pic>
        <p:nvPicPr>
          <p:cNvPr id="12" name="Picture 3" descr="C:\Users\Андрей девочка\Desktop\кедр\5633e8109a1b3c37049b5323e8936073.jpg.jpg"/>
          <p:cNvPicPr>
            <a:picLocks noChangeAspect="1" noChangeArrowheads="1"/>
          </p:cNvPicPr>
          <p:nvPr/>
        </p:nvPicPr>
        <p:blipFill>
          <a:blip r:embed="rId3" cstate="print"/>
          <a:srcRect/>
          <a:stretch>
            <a:fillRect/>
          </a:stretch>
        </p:blipFill>
        <p:spPr bwMode="auto">
          <a:xfrm>
            <a:off x="6300192" y="3645024"/>
            <a:ext cx="2593846" cy="1944216"/>
          </a:xfrm>
          <a:prstGeom prst="rect">
            <a:avLst/>
          </a:prstGeom>
          <a:noFill/>
        </p:spPr>
      </p:pic>
      <p:pic>
        <p:nvPicPr>
          <p:cNvPr id="13" name="Picture 4" descr="C:\Users\Андрей девочка\Desktop\кедр\5622af.jpg"/>
          <p:cNvPicPr>
            <a:picLocks noChangeAspect="1" noChangeArrowheads="1"/>
          </p:cNvPicPr>
          <p:nvPr/>
        </p:nvPicPr>
        <p:blipFill>
          <a:blip r:embed="rId4" cstate="print"/>
          <a:srcRect/>
          <a:stretch>
            <a:fillRect/>
          </a:stretch>
        </p:blipFill>
        <p:spPr bwMode="auto">
          <a:xfrm>
            <a:off x="5580112" y="1484784"/>
            <a:ext cx="2975992" cy="198554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7467600" cy="1143000"/>
          </a:xfrm>
        </p:spPr>
        <p:txBody>
          <a:bodyPr>
            <a:normAutofit fontScale="90000"/>
          </a:bodyPr>
          <a:lstStyle/>
          <a:p>
            <a:r>
              <a:rPr lang="ru-RU" sz="1800" b="1" dirty="0" smtClean="0">
                <a:solidFill>
                  <a:schemeClr val="accent2">
                    <a:lumMod val="75000"/>
                  </a:schemeClr>
                </a:solidFill>
              </a:rPr>
              <a:t>Дети в подготовительной к школе группе пополняют, усложняют и классифицируют уже существующие в группе коллекции, а также могут начать новые коллекции:</a:t>
            </a:r>
            <a:endParaRPr lang="ru-RU" sz="1800" b="1" dirty="0">
              <a:solidFill>
                <a:schemeClr val="accent2">
                  <a:lumMod val="75000"/>
                </a:schemeClr>
              </a:solidFill>
            </a:endParaRPr>
          </a:p>
        </p:txBody>
      </p:sp>
      <p:sp>
        <p:nvSpPr>
          <p:cNvPr id="9" name="Содержимое 8"/>
          <p:cNvSpPr>
            <a:spLocks noGrp="1"/>
          </p:cNvSpPr>
          <p:nvPr>
            <p:ph sz="quarter" idx="1"/>
          </p:nvPr>
        </p:nvSpPr>
        <p:spPr/>
        <p:txBody>
          <a:bodyPr>
            <a:normAutofit/>
          </a:bodyPr>
          <a:lstStyle/>
          <a:p>
            <a:pPr>
              <a:buFont typeface="Wingdings" pitchFamily="2" charset="2"/>
              <a:buChar char="Ø"/>
            </a:pPr>
            <a:r>
              <a:rPr lang="ru-RU" sz="1800" b="1" dirty="0" smtClean="0">
                <a:solidFill>
                  <a:schemeClr val="accent2">
                    <a:lumMod val="75000"/>
                  </a:schemeClr>
                </a:solidFill>
              </a:rPr>
              <a:t>Часы</a:t>
            </a:r>
          </a:p>
          <a:p>
            <a:pPr>
              <a:buFont typeface="Wingdings" pitchFamily="2" charset="2"/>
              <a:buChar char="Ø"/>
            </a:pPr>
            <a:r>
              <a:rPr lang="ru-RU" sz="1800" b="1" dirty="0" smtClean="0">
                <a:solidFill>
                  <a:schemeClr val="accent2">
                    <a:lumMod val="75000"/>
                  </a:schemeClr>
                </a:solidFill>
              </a:rPr>
              <a:t>Журналы</a:t>
            </a:r>
          </a:p>
          <a:p>
            <a:pPr>
              <a:buFont typeface="Wingdings" pitchFamily="2" charset="2"/>
              <a:buChar char="Ø"/>
            </a:pPr>
            <a:r>
              <a:rPr lang="ru-RU" sz="1800" b="1" dirty="0" smtClean="0">
                <a:solidFill>
                  <a:schemeClr val="accent2">
                    <a:lumMod val="75000"/>
                  </a:schemeClr>
                </a:solidFill>
              </a:rPr>
              <a:t>Металлы</a:t>
            </a:r>
          </a:p>
          <a:p>
            <a:pPr>
              <a:buFont typeface="Wingdings" pitchFamily="2" charset="2"/>
              <a:buChar char="Ø"/>
            </a:pPr>
            <a:r>
              <a:rPr lang="ru-RU" sz="1800" b="1" dirty="0" smtClean="0">
                <a:solidFill>
                  <a:schemeClr val="accent2">
                    <a:lumMod val="75000"/>
                  </a:schemeClr>
                </a:solidFill>
              </a:rPr>
              <a:t>Запахи (травы)</a:t>
            </a:r>
          </a:p>
          <a:p>
            <a:pPr>
              <a:buFont typeface="Wingdings" pitchFamily="2" charset="2"/>
              <a:buChar char="Ø"/>
            </a:pPr>
            <a:r>
              <a:rPr lang="ru-RU" sz="1800" b="1" dirty="0" smtClean="0">
                <a:solidFill>
                  <a:schemeClr val="accent2">
                    <a:lumMod val="75000"/>
                  </a:schemeClr>
                </a:solidFill>
              </a:rPr>
              <a:t>Предметы декоративного искусства</a:t>
            </a:r>
          </a:p>
          <a:p>
            <a:pPr>
              <a:buFont typeface="Wingdings" pitchFamily="2" charset="2"/>
              <a:buChar char="Ø"/>
            </a:pPr>
            <a:r>
              <a:rPr lang="ru-RU" sz="1800" b="1" dirty="0" smtClean="0">
                <a:solidFill>
                  <a:schemeClr val="accent2">
                    <a:lumMod val="75000"/>
                  </a:schemeClr>
                </a:solidFill>
              </a:rPr>
              <a:t>Марки, открытки, календарики (города, памятники, государственная символика стран и т. д.</a:t>
            </a:r>
          </a:p>
        </p:txBody>
      </p:sp>
      <p:pic>
        <p:nvPicPr>
          <p:cNvPr id="5126" name="Picture 6" descr="C:\Users\Андрей девочка\Desktop\кедр\kollelcia03.jpg"/>
          <p:cNvPicPr>
            <a:picLocks noChangeAspect="1" noChangeArrowheads="1"/>
          </p:cNvPicPr>
          <p:nvPr/>
        </p:nvPicPr>
        <p:blipFill>
          <a:blip r:embed="rId2" cstate="print"/>
          <a:srcRect/>
          <a:stretch>
            <a:fillRect/>
          </a:stretch>
        </p:blipFill>
        <p:spPr bwMode="auto">
          <a:xfrm>
            <a:off x="5436096" y="4005064"/>
            <a:ext cx="3322340" cy="2750840"/>
          </a:xfrm>
          <a:prstGeom prst="rect">
            <a:avLst/>
          </a:prstGeom>
          <a:noFill/>
        </p:spPr>
      </p:pic>
      <p:pic>
        <p:nvPicPr>
          <p:cNvPr id="12" name="Picture 3" descr="C:\Users\Андрей девочка\Desktop\кедр\r102_210.jpg"/>
          <p:cNvPicPr>
            <a:picLocks noChangeAspect="1" noChangeArrowheads="1"/>
          </p:cNvPicPr>
          <p:nvPr/>
        </p:nvPicPr>
        <p:blipFill>
          <a:blip r:embed="rId3" cstate="print"/>
          <a:srcRect/>
          <a:stretch>
            <a:fillRect/>
          </a:stretch>
        </p:blipFill>
        <p:spPr bwMode="auto">
          <a:xfrm>
            <a:off x="2267744" y="4077072"/>
            <a:ext cx="2417475" cy="1944216"/>
          </a:xfrm>
          <a:prstGeom prst="rect">
            <a:avLst/>
          </a:prstGeom>
          <a:noFill/>
        </p:spPr>
      </p:pic>
      <p:pic>
        <p:nvPicPr>
          <p:cNvPr id="13" name="Picture 4" descr="C:\Users\Андрей девочка\Desktop\кедр\3.jpg"/>
          <p:cNvPicPr>
            <a:picLocks noChangeAspect="1" noChangeArrowheads="1"/>
          </p:cNvPicPr>
          <p:nvPr/>
        </p:nvPicPr>
        <p:blipFill>
          <a:blip r:embed="rId4" cstate="print"/>
          <a:srcRect/>
          <a:stretch>
            <a:fillRect/>
          </a:stretch>
        </p:blipFill>
        <p:spPr bwMode="auto">
          <a:xfrm>
            <a:off x="467544" y="5013176"/>
            <a:ext cx="2088231" cy="156617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30026"/>
          </a:xfrm>
        </p:spPr>
        <p:txBody>
          <a:bodyPr>
            <a:normAutofit fontScale="90000"/>
          </a:bodyPr>
          <a:lstStyle/>
          <a:p>
            <a:endParaRPr lang="ru-RU" dirty="0"/>
          </a:p>
        </p:txBody>
      </p:sp>
      <p:sp>
        <p:nvSpPr>
          <p:cNvPr id="3" name="Содержимое 2"/>
          <p:cNvSpPr>
            <a:spLocks noGrp="1"/>
          </p:cNvSpPr>
          <p:nvPr>
            <p:ph sz="quarter" idx="1"/>
          </p:nvPr>
        </p:nvSpPr>
        <p:spPr>
          <a:xfrm>
            <a:off x="457200" y="476672"/>
            <a:ext cx="7467600" cy="5997280"/>
          </a:xfrm>
        </p:spPr>
        <p:txBody>
          <a:bodyPr/>
          <a:lstStyle/>
          <a:p>
            <a:r>
              <a:rPr lang="ru-RU" sz="2200" b="1" dirty="0" smtClean="0">
                <a:solidFill>
                  <a:schemeClr val="accent2">
                    <a:lumMod val="75000"/>
                  </a:schemeClr>
                </a:solidFill>
              </a:rPr>
              <a:t>Коллекционирование –  одна из эффективнейших форм нетрадиционного обучения дошкольников, позволяет углублять познавательные интересы детей. Занятие коллекционированием не требует больших материальных или физических затрат, ведь коллекционировать можно все что угодно, между тем дети, занимающиеся осознанным собиранием чего-либо более общительны, любознательны, умеют добиваться своей цели.</a:t>
            </a:r>
          </a:p>
          <a:p>
            <a:endParaRPr lang="ru-RU" b="1" dirty="0">
              <a:solidFill>
                <a:schemeClr val="accent2">
                  <a:lumMod val="75000"/>
                </a:schemeClr>
              </a:solidFill>
            </a:endParaRPr>
          </a:p>
        </p:txBody>
      </p:sp>
      <p:pic>
        <p:nvPicPr>
          <p:cNvPr id="4" name="Picture 3" descr="C:\Users\Андрей девочка\Desktop\кедр\Коллекция-Голосемянные-растения.jpg"/>
          <p:cNvPicPr>
            <a:picLocks noChangeAspect="1" noChangeArrowheads="1"/>
          </p:cNvPicPr>
          <p:nvPr/>
        </p:nvPicPr>
        <p:blipFill>
          <a:blip r:embed="rId2" cstate="print"/>
          <a:srcRect/>
          <a:stretch>
            <a:fillRect/>
          </a:stretch>
        </p:blipFill>
        <p:spPr bwMode="auto">
          <a:xfrm>
            <a:off x="4211960" y="4005064"/>
            <a:ext cx="4038600" cy="2133600"/>
          </a:xfrm>
          <a:prstGeom prst="rect">
            <a:avLst/>
          </a:prstGeom>
          <a:noFill/>
        </p:spPr>
      </p:pic>
      <p:pic>
        <p:nvPicPr>
          <p:cNvPr id="8194" name="Picture 2" descr="C:\Users\Андрей девочка\Desktop\кедр\s88147290.jpg"/>
          <p:cNvPicPr>
            <a:picLocks noChangeAspect="1" noChangeArrowheads="1"/>
          </p:cNvPicPr>
          <p:nvPr/>
        </p:nvPicPr>
        <p:blipFill>
          <a:blip r:embed="rId3" cstate="print"/>
          <a:srcRect/>
          <a:stretch>
            <a:fillRect/>
          </a:stretch>
        </p:blipFill>
        <p:spPr bwMode="auto">
          <a:xfrm>
            <a:off x="1619672" y="4869160"/>
            <a:ext cx="2857500" cy="18009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9" name="Содержимое 8"/>
          <p:cNvSpPr>
            <a:spLocks noGrp="1"/>
          </p:cNvSpPr>
          <p:nvPr>
            <p:ph sz="quarter" idx="1"/>
          </p:nvPr>
        </p:nvSpPr>
        <p:spPr/>
        <p:txBody>
          <a:bodyPr/>
          <a:lstStyle/>
          <a:p>
            <a:endParaRPr lang="ru-RU" b="1" dirty="0"/>
          </a:p>
        </p:txBody>
      </p:sp>
      <p:sp>
        <p:nvSpPr>
          <p:cNvPr id="10" name="Прямоугольник 9"/>
          <p:cNvSpPr/>
          <p:nvPr/>
        </p:nvSpPr>
        <p:spPr>
          <a:xfrm>
            <a:off x="373581" y="2967335"/>
            <a:ext cx="8396850" cy="923330"/>
          </a:xfrm>
          <a:prstGeom prst="rect">
            <a:avLst/>
          </a:prstGeom>
          <a:noFill/>
        </p:spPr>
        <p:txBody>
          <a:bodyPr wrap="none" lIns="91440" tIns="45720" rIns="91440" bIns="45720">
            <a:spAutoFit/>
          </a:bodyPr>
          <a:lstStyle/>
          <a:p>
            <a:pPr algn="ctr"/>
            <a:r>
              <a:rPr lang="ru-RU"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Спасибо за внимание!</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221</TotalTime>
  <Words>389</Words>
  <Application>Microsoft Office PowerPoint</Application>
  <PresentationFormat>Экран (4:3)</PresentationFormat>
  <Paragraphs>53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Эркер</vt:lpstr>
      <vt:lpstr>Муниципальное бюджетное дошкольное образовательное учреждение детский сад комбинированного вида №3 «Ручеек»</vt:lpstr>
      <vt:lpstr>Требования к психолого – педагогическим условиям реализации основной образовательной программы дошкольного образования в соответствии с ФГОС ДО</vt:lpstr>
      <vt:lpstr>Коллекционирование – это школа воли,  рефлекс цели, имеющий  огромное жизненное значение.  Академик И.П. Павлов</vt:lpstr>
      <vt:lpstr>Слайд 4</vt:lpstr>
      <vt:lpstr>С детьми среднего дошкольного возраста можно собрать коллекции ( используя классификацию):</vt:lpstr>
      <vt:lpstr> старший возраст является наиболее сенситивным (продуктивным) периодом в развитии детей, поэтому коллекции дополняются, усложняются и классифицируются:</vt:lpstr>
      <vt:lpstr>Дети в подготовительной к школе группе пополняют, усложняют и классифицируют уже существующие в группе коллекции, а также могут начать новые коллекции:</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детский сад комбинированного вида №3 «Ручеек»</dc:title>
  <dc:creator>Andrew</dc:creator>
  <cp:lastModifiedBy>Андрей</cp:lastModifiedBy>
  <cp:revision>24</cp:revision>
  <dcterms:created xsi:type="dcterms:W3CDTF">2015-02-23T18:58:51Z</dcterms:created>
  <dcterms:modified xsi:type="dcterms:W3CDTF">2015-03-19T17:23:18Z</dcterms:modified>
</cp:coreProperties>
</file>