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3" r:id="rId3"/>
    <p:sldId id="275" r:id="rId4"/>
    <p:sldId id="276" r:id="rId5"/>
    <p:sldId id="277" r:id="rId6"/>
    <p:sldId id="278" r:id="rId7"/>
    <p:sldId id="279" r:id="rId8"/>
    <p:sldId id="256" r:id="rId9"/>
    <p:sldId id="257" r:id="rId10"/>
    <p:sldId id="258" r:id="rId11"/>
    <p:sldId id="263" r:id="rId12"/>
    <p:sldId id="259" r:id="rId13"/>
    <p:sldId id="260" r:id="rId14"/>
    <p:sldId id="261" r:id="rId15"/>
    <p:sldId id="262" r:id="rId16"/>
    <p:sldId id="264" r:id="rId17"/>
    <p:sldId id="265" r:id="rId18"/>
    <p:sldId id="266" r:id="rId19"/>
    <p:sldId id="280" r:id="rId20"/>
    <p:sldId id="281" r:id="rId21"/>
    <p:sldId id="27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7DA5A-5BDA-4370-9118-D0F055C45533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0A19B-2651-4926-AD52-AA1A23E93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6381-176B-4F56-BB5E-BDCE69B7EEAA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8653B-6DA4-4A8C-986A-FD8A4876F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1BE94-6A26-4341-A583-18D2F916F9AD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1AC0A-492C-45C4-BA18-445F0A65A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C7747-08CD-4B02-8A70-06646A90BF72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EAE1D-9B9A-40A1-A7A9-1C3105E88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BD1FA-A1FD-41DA-8761-73A8A6C77F4B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532F-6548-4875-94A3-AD1FA7E55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2386F-F8A0-46CB-9627-00E1209257B7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5ED8-EED8-467E-ADB3-1B806DD56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D87AF-3DAE-4DA3-8987-ECD9C3979C98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667DC-3BFA-4707-866E-A13081F61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2B154-0F8F-442A-B0BA-1E763F4DD7C4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7CCCE-D8DB-427F-B9B6-25DBAFB58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3FEE7-4C4B-4E2B-9DB4-BABAEBAF371F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0631-BB2A-47C7-B09D-80617E472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14123-AFA4-42CF-85C5-67B6BDF997DD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317F8-395C-4A1D-A1F8-BC927FEB7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DB0AE-64F0-484B-B622-F5AA4452A87C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E9C82-B0D0-4666-B127-7D30D0B53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00DBD2-2337-475C-9742-4D6E2D7A044E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F27F5A-9A6C-404C-8D7A-77B7667A8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1.jpeg"/><Relationship Id="rId4" Type="http://schemas.openxmlformats.org/officeDocument/2006/relationships/image" Target="../media/image46.jpeg"/><Relationship Id="rId9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сель\Desktop\0_10a8da_75405562_ori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" y="385763"/>
            <a:ext cx="8072438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6250" y="3143250"/>
            <a:ext cx="321468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     </a:t>
            </a:r>
            <a:r>
              <a:rPr lang="ru-RU" sz="2400" i="1" dirty="0">
                <a:latin typeface="+mn-lt"/>
              </a:rPr>
              <a:t>Детям группы №10  детского сада «</a:t>
            </a:r>
            <a:r>
              <a:rPr lang="ru-RU" sz="2400" i="1" dirty="0" err="1">
                <a:latin typeface="+mn-lt"/>
              </a:rPr>
              <a:t>Гульчачак</a:t>
            </a:r>
            <a:r>
              <a:rPr lang="ru-RU" sz="2400" i="1" dirty="0">
                <a:latin typeface="+mn-lt"/>
              </a:rPr>
              <a:t>» № 87</a:t>
            </a:r>
          </a:p>
          <a:p>
            <a:pPr algn="ctr">
              <a:defRPr/>
            </a:pPr>
            <a:r>
              <a:rPr lang="ru-RU" sz="2400" i="1" dirty="0">
                <a:latin typeface="+mn-lt"/>
              </a:rPr>
              <a:t> Приглашаю на свой день рождение.</a:t>
            </a:r>
          </a:p>
          <a:p>
            <a:pPr algn="ctr">
              <a:defRPr/>
            </a:pPr>
            <a:r>
              <a:rPr lang="ru-RU" sz="2400" i="1" dirty="0">
                <a:latin typeface="+mn-lt"/>
              </a:rPr>
              <a:t> Очень жду вас, Заяц!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:\Люда\фото\jb_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" y="357188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D:\Люда\фото\nes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" y="3500438"/>
            <a:ext cx="38576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D:\Люда\Люда\file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5600" y="322263"/>
            <a:ext cx="3216275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4643438" y="157162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270" name="Picture 2" descr="D:\Люда\фото\poem_10140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57875" y="3286125"/>
            <a:ext cx="2928938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>
            <a:off x="4643438" y="45720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а\фото\0001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2214578" cy="2605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6" descr="D:\Люда\фото\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214290"/>
            <a:ext cx="200026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D:\Люда\фото\jb_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214290"/>
            <a:ext cx="171451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D:\Люда\фото\nes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4" y="285728"/>
            <a:ext cx="1857388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D:\Люда\Люда\file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3714752"/>
            <a:ext cx="1857356" cy="2633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D:\Люда\фото\poem_10140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3504" y="3714752"/>
            <a:ext cx="1856847" cy="2569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трелка вниз 7"/>
          <p:cNvSpPr/>
          <p:nvPr/>
        </p:nvSpPr>
        <p:spPr>
          <a:xfrm>
            <a:off x="7643813" y="2928938"/>
            <a:ext cx="484187" cy="692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786438" y="2928938"/>
            <a:ext cx="484187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3" descr="G:\67.jpe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488" y="3786190"/>
            <a:ext cx="221457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Стрелка вниз 10"/>
          <p:cNvSpPr/>
          <p:nvPr/>
        </p:nvSpPr>
        <p:spPr>
          <a:xfrm>
            <a:off x="3714750" y="3000375"/>
            <a:ext cx="484188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071563" y="3000375"/>
            <a:ext cx="484187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G:\26.jpe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5721" y="3929066"/>
            <a:ext cx="2286016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Люда\фото\288740_html_m6ee9835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4907" y="857232"/>
            <a:ext cx="1928826" cy="25781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 descr="D:\Люда\фото\filin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786190"/>
            <a:ext cx="2041400" cy="26944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 descr="D:\Люда\Люда\dyatel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785794"/>
            <a:ext cx="2143925" cy="285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2" name="Picture 6" descr="D:\Люда\Люда\275px-Pyrrhula_pyrrhula_bl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929066"/>
            <a:ext cx="2778120" cy="2679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3" name="Picture 7" descr="D:\Люда\фото\lyagushk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2928934"/>
            <a:ext cx="2000238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D:\Люда\фото\mysh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7554" y="785794"/>
            <a:ext cx="1873256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D:\Люда\фото\rossiya-gusenitsa-babochki-makhaon-9248_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43306" y="4786322"/>
            <a:ext cx="1936736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214563" y="142875"/>
            <a:ext cx="5143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Кто чем питается?</a:t>
            </a:r>
          </a:p>
        </p:txBody>
      </p:sp>
      <p:pic>
        <p:nvPicPr>
          <p:cNvPr id="3074" name="Picture 2" descr="G:\54.jpe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71736" y="2928934"/>
            <a:ext cx="1894735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а\фото\288740_html_m6ee9835f.jpg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285728"/>
            <a:ext cx="1981453" cy="26485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3" descr="D:\Люда\фото\filin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06078" y="285728"/>
            <a:ext cx="2041400" cy="26944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4" descr="D:\Люда\Люда\dyatel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9" y="214290"/>
            <a:ext cx="1928826" cy="285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6" descr="D:\Люда\Люда\275px-Pyrrhula_pyrrhula_bl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357166"/>
            <a:ext cx="2214578" cy="278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8" descr="D:\Люда\фото\mysh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0298" y="4214818"/>
            <a:ext cx="1873256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низ 6"/>
          <p:cNvSpPr/>
          <p:nvPr/>
        </p:nvSpPr>
        <p:spPr>
          <a:xfrm>
            <a:off x="1000125" y="3071813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7" descr="D:\Люда\фото\lyagushk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4214818"/>
            <a:ext cx="2000238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низ 9"/>
          <p:cNvSpPr/>
          <p:nvPr/>
        </p:nvSpPr>
        <p:spPr>
          <a:xfrm>
            <a:off x="3214688" y="3143250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9" descr="D:\Люда\фото\rossiya-gusenitsa-babochki-makhaon-9248_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4876" y="4429132"/>
            <a:ext cx="1936736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трелка вниз 11"/>
          <p:cNvSpPr/>
          <p:nvPr/>
        </p:nvSpPr>
        <p:spPr>
          <a:xfrm>
            <a:off x="7643813" y="3286125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8" name="Picture 2" descr="G:\54.jpe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4500570"/>
            <a:ext cx="2109817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низ 12"/>
          <p:cNvSpPr/>
          <p:nvPr/>
        </p:nvSpPr>
        <p:spPr>
          <a:xfrm>
            <a:off x="5429250" y="3214688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Люда\Люда\1242951708_insect_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77" y="1772816"/>
            <a:ext cx="6858048" cy="4857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000250" y="142875"/>
            <a:ext cx="557212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Собери картинку по частям.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Люда\Люда\1242951693_insect_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98500"/>
            <a:ext cx="7620000" cy="5461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Люда\фото\1251847491_vveden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8429652" cy="54570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50" y="285750"/>
            <a:ext cx="550068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Узнай по описанию.</a:t>
            </a:r>
          </a:p>
        </p:txBody>
      </p:sp>
      <p:pic>
        <p:nvPicPr>
          <p:cNvPr id="5122" name="Picture 2" descr="G:\27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19" y="1428736"/>
            <a:ext cx="6215106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67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000108"/>
            <a:ext cx="6143668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995738" y="549275"/>
            <a:ext cx="5148262" cy="5616575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кого будет наш рассказ?                                                                                                                                       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Как вы думаете какой он? Какой заяц по характеру?                                                                               Где может жить в сказке зайчик?                                                                                                                                                                                                                   Кто может прийти в  гости к зайцу?                                                                                                          Как  они будут поздравлять зайца?                                                                                                                                         Во что будут играть?                                                                                                                                                       Какие подарки ему подарят?                                                                                                                     Чем обычно заканчивается сказка?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483" name="Picture 2" descr="C:\Users\Марсель\Desktop\6283869_22123903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3" y="1500188"/>
            <a:ext cx="40005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Users\Марсель\Desktop\b3260a975cddc335c476d772404903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2313" y="928689"/>
            <a:ext cx="1732021" cy="178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C:\Users\Марсель\Desktop\0ce082285029618d503f1c5e04d927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60901" y="981077"/>
            <a:ext cx="1784659" cy="172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C:\Users\Марсель\Desktop\562e4550e0471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54564" y="5027395"/>
            <a:ext cx="1617636" cy="156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http://maoyschool8.ucoz.ru/_si/1/16613455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37375" y="981074"/>
            <a:ext cx="1739081" cy="181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http://www.shugalmaza.com/wp-content/uploads/Doll-imag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15816" y="2996952"/>
            <a:ext cx="1368151" cy="181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3" descr="http://www.rektor.ru/upload/iblock/261/903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7863" y="3028950"/>
            <a:ext cx="1808117" cy="169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5" descr="http://people-of-art.ru/cimg/2014/102817/500867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716016" y="3068960"/>
            <a:ext cx="1728191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7" descr="http://www.musical-sad.ru/_ld/12/57988940.jpg"/>
          <p:cNvPicPr>
            <a:picLocks noChangeAspect="1" noChangeArrowheads="1"/>
          </p:cNvPicPr>
          <p:nvPr/>
        </p:nvPicPr>
        <p:blipFill>
          <a:blip r:embed="rId9" cstate="screen"/>
          <a:stretch>
            <a:fillRect/>
          </a:stretch>
        </p:blipFill>
        <p:spPr bwMode="auto">
          <a:xfrm>
            <a:off x="6899275" y="3148013"/>
            <a:ext cx="1625138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9" descr="http://i2.3grushki.ru/1/157/1562474/afacdb/samolet-so-svetashhimsa-propellerom-centr-razvivajushhij-23-5smx33smx20sm-kiddieland-art-kid039289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83567" y="5085184"/>
            <a:ext cx="1800201" cy="153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21" descr="http://www.tngtoys.ru/filestore/0009/0016/328221/c55933f9-8711-11e2-8fd6-000423c1865a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843808" y="5013176"/>
            <a:ext cx="1440160" cy="162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23" descr="https://content.schools.by/correct.lida/library/%D0%BF%D0%B8%D1%80%D0%B0%D0%BC%D0%B8%D0%B4%D0%BA%D0%B0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771800" y="980728"/>
            <a:ext cx="153873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5" descr="http://crazy-frankenstein.com/free-wallpapers-files/toys/toys-for-kids-wallpapers/chicco-plastic-car-toys-for-kids-wallpapers-1440x900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876256" y="5085184"/>
            <a:ext cx="1728192" cy="154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05300" y="3167063"/>
            <a:ext cx="5334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6525" eaLnBrk="0" hangingPunct="0">
              <a:spcBef>
                <a:spcPct val="20000"/>
              </a:spcBef>
              <a:buClr>
                <a:srgbClr val="000000"/>
              </a:buClr>
              <a:buSzPct val="65000"/>
              <a:defRPr/>
            </a:pPr>
            <a:r>
              <a:rPr lang="en-US" sz="2800" dirty="0">
                <a:solidFill>
                  <a:prstClr val="black"/>
                </a:solidFill>
                <a:latin typeface="Book Antiqua"/>
                <a:cs typeface="+mn-cs"/>
              </a:rPr>
              <a:t>I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65238" y="1292225"/>
            <a:ext cx="3048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Book Antiqua"/>
                <a:cs typeface="+mn-cs"/>
              </a:rPr>
              <a:t>I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5149850" y="1941513"/>
            <a:ext cx="4699000" cy="25908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6525" eaLnBrk="0" hangingPunct="0">
              <a:spcBef>
                <a:spcPct val="20000"/>
              </a:spcBef>
              <a:buClr>
                <a:srgbClr val="000000"/>
              </a:buClr>
              <a:buSzPct val="65000"/>
              <a:defRPr/>
            </a:pPr>
            <a:endParaRPr lang="en-US" sz="2800" dirty="0">
              <a:solidFill>
                <a:prstClr val="black"/>
              </a:solidFill>
              <a:latin typeface="Book Antiqua"/>
              <a:cs typeface="+mn-cs"/>
            </a:endParaRPr>
          </a:p>
          <a:p>
            <a:pPr marL="136525" eaLnBrk="0" hangingPunct="0">
              <a:spcBef>
                <a:spcPct val="20000"/>
              </a:spcBef>
              <a:buClr>
                <a:srgbClr val="000000"/>
              </a:buClr>
              <a:buSzPct val="65000"/>
              <a:defRPr/>
            </a:pPr>
            <a:endParaRPr lang="en-US" sz="2800" dirty="0">
              <a:solidFill>
                <a:prstClr val="black"/>
              </a:solidFill>
              <a:latin typeface="Book Antiqua"/>
              <a:cs typeface="+mn-cs"/>
            </a:endParaRPr>
          </a:p>
          <a:p>
            <a:pPr marL="136525" eaLnBrk="0" hangingPunct="0">
              <a:spcBef>
                <a:spcPct val="20000"/>
              </a:spcBef>
              <a:buClr>
                <a:srgbClr val="000000"/>
              </a:buClr>
              <a:buSzPct val="65000"/>
              <a:defRPr/>
            </a:pPr>
            <a:endParaRPr lang="en-US" sz="2800" dirty="0">
              <a:solidFill>
                <a:prstClr val="black"/>
              </a:solidFill>
              <a:latin typeface="Book Antiqua"/>
              <a:cs typeface="+mn-cs"/>
            </a:endParaRPr>
          </a:p>
          <a:p>
            <a:pPr marL="136525" eaLnBrk="0" hangingPunct="0">
              <a:spcBef>
                <a:spcPct val="20000"/>
              </a:spcBef>
              <a:buClr>
                <a:srgbClr val="000000"/>
              </a:buClr>
              <a:buSzPct val="65000"/>
              <a:defRPr/>
            </a:pPr>
            <a:endParaRPr lang="en-US" sz="2800" dirty="0">
              <a:solidFill>
                <a:prstClr val="black"/>
              </a:solidFill>
              <a:latin typeface="Book Antiqua"/>
              <a:cs typeface="+mn-cs"/>
            </a:endParaRPr>
          </a:p>
          <a:p>
            <a:pPr marL="136525" eaLnBrk="0" hangingPunct="0">
              <a:spcBef>
                <a:spcPct val="20000"/>
              </a:spcBef>
              <a:buClr>
                <a:srgbClr val="000000"/>
              </a:buClr>
              <a:buSzPct val="65000"/>
              <a:defRPr/>
            </a:pPr>
            <a:r>
              <a:rPr lang="en-US" sz="2800" dirty="0">
                <a:solidFill>
                  <a:prstClr val="black"/>
                </a:solidFill>
                <a:latin typeface="Book Antiqua"/>
                <a:cs typeface="+mn-cs"/>
              </a:rPr>
              <a:t> </a:t>
            </a:r>
          </a:p>
        </p:txBody>
      </p:sp>
      <p:sp>
        <p:nvSpPr>
          <p:cNvPr id="3089" name="Прямоугольник 6"/>
          <p:cNvSpPr>
            <a:spLocks noChangeArrowheads="1"/>
          </p:cNvSpPr>
          <p:nvPr/>
        </p:nvSpPr>
        <p:spPr bwMode="auto">
          <a:xfrm>
            <a:off x="290513" y="914400"/>
            <a:ext cx="915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Book Antiqua" pitchFamily="18" charset="0"/>
              </a:rPr>
              <a:t>I </a:t>
            </a:r>
            <a:r>
              <a:rPr lang="ru-RU" sz="2400">
                <a:solidFill>
                  <a:srgbClr val="000000"/>
                </a:solidFill>
                <a:latin typeface="Book Antiqua" pitchFamily="18" charset="0"/>
              </a:rPr>
              <a:t>ряд</a:t>
            </a:r>
            <a:endParaRPr lang="ru-RU" sz="240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97200"/>
            <a:ext cx="1265238" cy="2813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6525" eaLnBrk="0" hangingPunct="0">
              <a:spcBef>
                <a:spcPct val="20000"/>
              </a:spcBef>
              <a:buClr>
                <a:srgbClr val="000000"/>
              </a:buClr>
              <a:buSzPct val="65000"/>
              <a:defRPr/>
            </a:pPr>
            <a:r>
              <a:rPr lang="en-US" sz="2800" dirty="0">
                <a:solidFill>
                  <a:prstClr val="black"/>
                </a:solidFill>
                <a:latin typeface="Book Antiqua"/>
                <a:cs typeface="+mn-cs"/>
              </a:rPr>
              <a:t>II</a:t>
            </a:r>
            <a:r>
              <a:rPr lang="ru-RU" sz="2400" dirty="0">
                <a:solidFill>
                  <a:prstClr val="black"/>
                </a:solidFill>
                <a:latin typeface="Book Antiqua"/>
                <a:cs typeface="+mn-cs"/>
              </a:rPr>
              <a:t>ряд</a:t>
            </a:r>
            <a:endParaRPr lang="en-US" sz="2400" dirty="0">
              <a:solidFill>
                <a:prstClr val="black"/>
              </a:solidFill>
              <a:latin typeface="Book Antiqua"/>
              <a:cs typeface="+mn-cs"/>
            </a:endParaRPr>
          </a:p>
          <a:p>
            <a:pPr marL="136525" eaLnBrk="0" hangingPunct="0">
              <a:spcBef>
                <a:spcPct val="20000"/>
              </a:spcBef>
              <a:buClr>
                <a:srgbClr val="000000"/>
              </a:buClr>
              <a:buSzPct val="65000"/>
              <a:defRPr/>
            </a:pPr>
            <a:endParaRPr lang="en-US" sz="2400" dirty="0">
              <a:solidFill>
                <a:prstClr val="black"/>
              </a:solidFill>
              <a:latin typeface="Book Antiqua"/>
              <a:cs typeface="+mn-cs"/>
            </a:endParaRPr>
          </a:p>
          <a:p>
            <a:pPr marL="136525" eaLnBrk="0" hangingPunct="0">
              <a:spcBef>
                <a:spcPct val="20000"/>
              </a:spcBef>
              <a:buClr>
                <a:srgbClr val="000000"/>
              </a:buClr>
              <a:buSzPct val="65000"/>
              <a:defRPr/>
            </a:pPr>
            <a:endParaRPr lang="en-US" sz="2400" dirty="0">
              <a:solidFill>
                <a:prstClr val="black"/>
              </a:solidFill>
              <a:latin typeface="Book Antiqua"/>
              <a:cs typeface="+mn-cs"/>
            </a:endParaRPr>
          </a:p>
          <a:p>
            <a:pPr marL="136525" eaLnBrk="0" hangingPunct="0">
              <a:spcBef>
                <a:spcPct val="20000"/>
              </a:spcBef>
              <a:buClr>
                <a:srgbClr val="000000"/>
              </a:buClr>
              <a:buSzPct val="65000"/>
              <a:defRPr/>
            </a:pPr>
            <a:endParaRPr lang="en-US" sz="2400" dirty="0">
              <a:solidFill>
                <a:prstClr val="black"/>
              </a:solidFill>
              <a:latin typeface="Book Antiqua"/>
              <a:cs typeface="+mn-cs"/>
            </a:endParaRPr>
          </a:p>
          <a:p>
            <a:pPr marL="136525" eaLnBrk="0" hangingPunct="0">
              <a:spcBef>
                <a:spcPct val="20000"/>
              </a:spcBef>
              <a:buClr>
                <a:srgbClr val="000000"/>
              </a:buClr>
              <a:buSzPct val="65000"/>
              <a:defRPr/>
            </a:pPr>
            <a:r>
              <a:rPr lang="en-US" sz="2400" dirty="0">
                <a:solidFill>
                  <a:prstClr val="black"/>
                </a:solidFill>
                <a:latin typeface="Book Antiqua"/>
              </a:rPr>
              <a:t>III</a:t>
            </a:r>
            <a:r>
              <a:rPr lang="ru-RU" sz="2400" dirty="0">
                <a:solidFill>
                  <a:prstClr val="black"/>
                </a:solidFill>
                <a:latin typeface="Book Antiqua"/>
              </a:rPr>
              <a:t>ряд</a:t>
            </a:r>
            <a:endParaRPr lang="ru-RU" sz="2400" dirty="0">
              <a:solidFill>
                <a:prstClr val="black"/>
              </a:solidFill>
              <a:latin typeface="Times New Roman"/>
            </a:endParaRPr>
          </a:p>
          <a:p>
            <a:pPr marL="136525" eaLnBrk="0" hangingPunct="0">
              <a:spcBef>
                <a:spcPct val="20000"/>
              </a:spcBef>
              <a:buClr>
                <a:srgbClr val="000000"/>
              </a:buClr>
              <a:buSzPct val="65000"/>
              <a:defRPr/>
            </a:pPr>
            <a:endParaRPr lang="en-US" sz="2800" dirty="0">
              <a:solidFill>
                <a:prstClr val="black"/>
              </a:solidFill>
              <a:latin typeface="Book Antiqua"/>
              <a:cs typeface="+mn-cs"/>
            </a:endParaRPr>
          </a:p>
        </p:txBody>
      </p:sp>
      <p:sp>
        <p:nvSpPr>
          <p:cNvPr id="3091" name="Объект 12"/>
          <p:cNvSpPr>
            <a:spLocks noGrp="1"/>
          </p:cNvSpPr>
          <p:nvPr>
            <p:ph idx="1"/>
          </p:nvPr>
        </p:nvSpPr>
        <p:spPr>
          <a:xfrm>
            <a:off x="-5437188" y="6513513"/>
            <a:ext cx="2087563" cy="546100"/>
          </a:xfrm>
        </p:spPr>
        <p:txBody>
          <a:bodyPr/>
          <a:lstStyle/>
          <a:p>
            <a:pPr marL="136525" indent="0">
              <a:buFont typeface="Wingdings 2" pitchFamily="18" charset="2"/>
              <a:buNone/>
            </a:pPr>
            <a:r>
              <a:rPr lang="ru-RU" smtClean="0"/>
              <a:t>Игрушки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I</a:t>
            </a:r>
            <a:r>
              <a:rPr lang="ru-RU" sz="2400" dirty="0" smtClean="0">
                <a:solidFill>
                  <a:srgbClr val="FF0000"/>
                </a:solidFill>
              </a:rPr>
              <a:t> столбик</a:t>
            </a:r>
            <a:r>
              <a:rPr lang="en-US" sz="2400" dirty="0" smtClean="0">
                <a:solidFill>
                  <a:srgbClr val="FF0000"/>
                </a:solidFill>
              </a:rPr>
              <a:t>          II </a:t>
            </a:r>
            <a:r>
              <a:rPr lang="ru-RU" sz="2400" dirty="0" smtClean="0">
                <a:solidFill>
                  <a:srgbClr val="FF0000"/>
                </a:solidFill>
              </a:rPr>
              <a:t>столбик</a:t>
            </a:r>
            <a:r>
              <a:rPr lang="en-US" sz="2400" dirty="0" smtClean="0">
                <a:solidFill>
                  <a:srgbClr val="FF0000"/>
                </a:solidFill>
              </a:rPr>
              <a:t>     </a:t>
            </a:r>
            <a:r>
              <a:rPr lang="ru-RU" sz="2400" dirty="0" smtClean="0">
                <a:solidFill>
                  <a:srgbClr val="FF0000"/>
                </a:solidFill>
              </a:rPr>
              <a:t>     </a:t>
            </a:r>
            <a:r>
              <a:rPr lang="en-US" sz="2400" dirty="0" smtClean="0">
                <a:solidFill>
                  <a:srgbClr val="FF0000"/>
                </a:solidFill>
              </a:rPr>
              <a:t>III </a:t>
            </a:r>
            <a:r>
              <a:rPr lang="ru-RU" sz="2400" dirty="0" smtClean="0">
                <a:solidFill>
                  <a:srgbClr val="FF0000"/>
                </a:solidFill>
              </a:rPr>
              <a:t>столбик</a:t>
            </a:r>
            <a:r>
              <a:rPr lang="en-US" sz="2400" dirty="0" smtClean="0">
                <a:solidFill>
                  <a:srgbClr val="FF0000"/>
                </a:solidFill>
              </a:rPr>
              <a:t>         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VI</a:t>
            </a:r>
            <a:r>
              <a:rPr lang="ru-RU" sz="2400" dirty="0" smtClean="0">
                <a:solidFill>
                  <a:srgbClr val="FF0000"/>
                </a:solidFill>
              </a:rPr>
              <a:t> столбик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s629430.vk.me/v629430095/12b80/-CK06AQ9A0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00" y="1125538"/>
            <a:ext cx="345122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124744"/>
            <a:ext cx="4608512" cy="2386809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Мудрая сова.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508" name="Текст 2"/>
          <p:cNvSpPr>
            <a:spLocks noGrp="1"/>
          </p:cNvSpPr>
          <p:nvPr>
            <p:ph type="body" idx="1"/>
          </p:nvPr>
        </p:nvSpPr>
        <p:spPr>
          <a:xfrm>
            <a:off x="4211638" y="1125538"/>
            <a:ext cx="4484687" cy="2159000"/>
          </a:xfrm>
        </p:spPr>
        <p:txBody>
          <a:bodyPr/>
          <a:lstStyle/>
          <a:p>
            <a:pPr marL="73025"/>
            <a:r>
              <a:rPr lang="ru-RU" smtClean="0"/>
              <a:t>Дорогие ребята, я рад приветствовать вас и объявляю благодарность от имени всех зверей и птиц, вы отличились хорошими знаниями , и с радостью принимаем вас в клуб знатоков, награждаю значками.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C:\Users\Марсель\Desktop\img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Веселы</a:t>
            </a:r>
            <a:r>
              <a:rPr lang="ru-RU" dirty="0"/>
              <a:t>е</a:t>
            </a:r>
            <a:r>
              <a:rPr lang="ru-RU" dirty="0" smtClean="0"/>
              <a:t> дорожки</a:t>
            </a:r>
            <a:endParaRPr lang="ru-RU" dirty="0"/>
          </a:p>
        </p:txBody>
      </p:sp>
      <p:pic>
        <p:nvPicPr>
          <p:cNvPr id="4099" name="Picture 2" descr="C:\Users\Марсель\Desktop\i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50" y="1071563"/>
            <a:ext cx="8850313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Users\Марсель\Desktop\malchik_mach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0"/>
            <a:ext cx="57150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5219700" y="1012825"/>
            <a:ext cx="363855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</a:rPr>
              <a:t>Д/И «Игра с мячом»                                     </a:t>
            </a:r>
            <a:r>
              <a:rPr lang="ru-RU">
                <a:latin typeface="Times New Roman" pitchFamily="18" charset="0"/>
              </a:rPr>
              <a:t>1 Кто стоит справа от тебя? А слева?</a:t>
            </a:r>
            <a:endParaRPr lang="ru-RU" sz="800">
              <a:latin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</a:rPr>
              <a:t>2.Назови части суток.</a:t>
            </a:r>
            <a:endParaRPr lang="ru-RU" sz="800">
              <a:latin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</a:rPr>
              <a:t>3.Назови дни недели.</a:t>
            </a:r>
            <a:endParaRPr lang="ru-RU" sz="800">
              <a:latin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</a:rPr>
              <a:t>4. Какой сегодня день недели? А завтра?</a:t>
            </a:r>
            <a:endParaRPr lang="ru-RU" sz="800">
              <a:latin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</a:rPr>
              <a:t>5. Назови соседей числа 3.</a:t>
            </a:r>
            <a:endParaRPr lang="ru-RU" sz="800">
              <a:latin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</a:rPr>
              <a:t>6.Какие числа живут рядом с числом 5</a:t>
            </a:r>
            <a:endParaRPr lang="ru-RU" sz="800">
              <a:latin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</a:rPr>
              <a:t>7. Назовите число после 7</a:t>
            </a:r>
            <a:endParaRPr lang="ru-RU" sz="800">
              <a:latin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</a:rPr>
              <a:t>8. Чем измеряем ширину стола?                               9. Сколько окон в нашей группе?                    10.Чем измеряется время?                                                                11. Сколько ножек у муравья?                                                               12.Назови водный транспорт?</a:t>
            </a:r>
            <a:endParaRPr lang="ru-RU" sz="800">
              <a:latin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</a:rPr>
              <a:t>13. Как называется здание, где учатся дети?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8"/>
          <p:cNvGrpSpPr>
            <a:grpSpLocks noGrp="1"/>
          </p:cNvGrpSpPr>
          <p:nvPr>
            <p:ph idx="1"/>
          </p:nvPr>
        </p:nvGrpSpPr>
        <p:grpSpPr bwMode="auto">
          <a:xfrm>
            <a:off x="1500188" y="1500188"/>
            <a:ext cx="6599237" cy="4000500"/>
            <a:chOff x="703" y="1298"/>
            <a:chExt cx="2637" cy="1906"/>
          </a:xfrm>
        </p:grpSpPr>
        <p:pic>
          <p:nvPicPr>
            <p:cNvPr id="6159" name="Picture 5" descr="2 вишни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03" y="1389"/>
              <a:ext cx="1645" cy="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7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973" y="1298"/>
              <a:ext cx="1367" cy="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WordArt 4" descr="фон для букв5"/>
          <p:cNvSpPr>
            <a:spLocks noGrp="1" noChangeArrowheads="1" noChangeShapeType="1" noTextEdit="1"/>
          </p:cNvSpPr>
          <p:nvPr>
            <p:ph type="title"/>
          </p:nvPr>
        </p:nvSpPr>
        <p:spPr bwMode="auto"/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>
              <a:defRPr/>
            </a:pPr>
            <a:r>
              <a:rPr lang="ru-RU" sz="2400" kern="10" dirty="0">
                <a:ln w="3175">
                  <a:solidFill>
                    <a:schemeClr val="tx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cs typeface="Arial"/>
              </a:rPr>
              <a:t>Запиши предыдущие и последующие числа</a:t>
            </a:r>
          </a:p>
          <a:p>
            <a:pPr eaLnBrk="1" hangingPunct="1">
              <a:defRPr/>
            </a:pPr>
            <a:r>
              <a:rPr lang="ru-RU" sz="2400" kern="10" dirty="0">
                <a:ln w="3175">
                  <a:solidFill>
                    <a:schemeClr val="tx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cs typeface="Arial"/>
              </a:rPr>
              <a:t> («соседей») для данных чисел:</a:t>
            </a:r>
          </a:p>
        </p:txBody>
      </p:sp>
      <p:sp>
        <p:nvSpPr>
          <p:cNvPr id="6148" name="Oval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2775" y="560863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149" name="Oval 1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401763" y="560863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150" name="Oval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193925" y="560863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6151" name="Oval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986088" y="560863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6152" name="Oval 2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78250" y="558958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6153" name="Oval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70413" y="560863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6154" name="Oval 2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62575" y="560863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6155" name="Oval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54738" y="560863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6156" name="Oval 2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46900" y="560863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6157" name="Oval 2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739063" y="558958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10</a:t>
            </a:r>
          </a:p>
        </p:txBody>
      </p:sp>
      <p:sp>
        <p:nvSpPr>
          <p:cNvPr id="6158" name="Text Box 31"/>
          <p:cNvSpPr txBox="1">
            <a:spLocks noChangeArrowheads="1"/>
          </p:cNvSpPr>
          <p:nvPr/>
        </p:nvSpPr>
        <p:spPr bwMode="auto">
          <a:xfrm>
            <a:off x="4429125" y="4143375"/>
            <a:ext cx="714375" cy="1323975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chemeClr val="tx2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6635750" y="52562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1" name="Oval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5368925"/>
            <a:ext cx="584200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7172" name="Oval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84200" y="5394325"/>
            <a:ext cx="458788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7173" name="Oval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42988" y="5373688"/>
            <a:ext cx="5048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7174" name="Oval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978525" y="5368925"/>
            <a:ext cx="6572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tx2"/>
                </a:solidFill>
              </a:rPr>
              <a:t>11</a:t>
            </a:r>
            <a:endParaRPr lang="ru-RU" sz="4400" b="1">
              <a:solidFill>
                <a:schemeClr val="tx2"/>
              </a:solidFill>
            </a:endParaRPr>
          </a:p>
        </p:txBody>
      </p:sp>
      <p:sp>
        <p:nvSpPr>
          <p:cNvPr id="7175" name="Oval 1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195513" y="5373688"/>
            <a:ext cx="620712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7176" name="Oval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816225" y="5373688"/>
            <a:ext cx="603250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7177" name="Oval 1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19475" y="5394325"/>
            <a:ext cx="647700" cy="668338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7178" name="Oval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067175" y="5387975"/>
            <a:ext cx="576263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7179" name="Oval 1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3438" y="5373688"/>
            <a:ext cx="62547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7180" name="Oval 1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268913" y="5364163"/>
            <a:ext cx="709612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10</a:t>
            </a:r>
          </a:p>
        </p:txBody>
      </p:sp>
      <p:pic>
        <p:nvPicPr>
          <p:cNvPr id="7181" name="Рисунок 15" descr="http://i0.wp.com/sweetclipart.com/multisite/sweetclipart/files/wall_clock_thre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8300" y="1052513"/>
            <a:ext cx="27908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Рисунок 16" descr="http://cs613525.vk.me/v613525215/8df7/Yd8Y1J4g0V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43263" y="1228725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Рисунок 17" descr="http://www.egemetropolgazetesi.com/resimler/2/saatler-ne-zaman-ileri-alinacak-dikkat-1366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11900" y="1289050"/>
            <a:ext cx="24765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48880" y="3717032"/>
            <a:ext cx="1746970" cy="5499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7185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2890838" y="493713"/>
            <a:ext cx="2930525" cy="531812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Который час?</a:t>
            </a:r>
          </a:p>
        </p:txBody>
      </p:sp>
      <p:sp>
        <p:nvSpPr>
          <p:cNvPr id="7186" name="Oval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47813" y="5394325"/>
            <a:ext cx="647700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7187" name="Прямоугольник 6"/>
          <p:cNvSpPr>
            <a:spLocks noChangeArrowheads="1"/>
          </p:cNvSpPr>
          <p:nvPr/>
        </p:nvSpPr>
        <p:spPr bwMode="auto">
          <a:xfrm>
            <a:off x="6635750" y="5343525"/>
            <a:ext cx="889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chemeClr val="bg2"/>
                </a:solidFill>
              </a:rPr>
              <a:t>12</a:t>
            </a:r>
            <a:endParaRPr lang="ru-RU" sz="44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42875"/>
            <a:ext cx="8358187" cy="6500813"/>
          </a:xfrm>
        </p:spPr>
        <p:txBody>
          <a:bodyPr/>
          <a:lstStyle/>
          <a:p>
            <a:pPr marL="342900" indent="-342900" algn="ctr" eaLnBrk="1" hangingPunct="1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ru-RU" dirty="0" smtClean="0">
              <a:ea typeface="Calibri"/>
              <a:cs typeface="Times New Roman"/>
            </a:endParaRPr>
          </a:p>
          <a:p>
            <a:pPr marL="342900" indent="-342900" algn="ctr" eaLnBrk="1" hangingPunct="1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3200" dirty="0" smtClean="0">
                <a:ea typeface="Calibri"/>
                <a:cs typeface="Times New Roman"/>
              </a:rPr>
              <a:t>Если стол выше стула, то стул…</a:t>
            </a:r>
            <a:endParaRPr lang="ru-RU" sz="3200" dirty="0" smtClean="0">
              <a:latin typeface="Calibri"/>
              <a:ea typeface="Calibri"/>
              <a:cs typeface="Times New Roman"/>
            </a:endParaRPr>
          </a:p>
          <a:p>
            <a:pPr marL="342900" indent="-342900" algn="ctr" eaLnBrk="1" hangingPunct="1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3200" dirty="0" smtClean="0">
                <a:ea typeface="Calibri"/>
                <a:cs typeface="Times New Roman"/>
              </a:rPr>
              <a:t>Если дорога шире тропинки, то тропинка…</a:t>
            </a:r>
            <a:endParaRPr lang="ru-RU" sz="3200" dirty="0" smtClean="0">
              <a:latin typeface="Calibri"/>
              <a:ea typeface="Calibri"/>
              <a:cs typeface="Times New Roman"/>
            </a:endParaRPr>
          </a:p>
          <a:p>
            <a:pPr marL="342900" indent="-342900" algn="ctr" eaLnBrk="1" hangingPunct="1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3200" dirty="0" smtClean="0">
                <a:ea typeface="Calibri"/>
                <a:cs typeface="Times New Roman"/>
              </a:rPr>
              <a:t>Если два больше одного, то один…</a:t>
            </a:r>
            <a:endParaRPr lang="ru-RU" sz="3200" dirty="0" smtClean="0">
              <a:latin typeface="Calibri"/>
              <a:ea typeface="Calibri"/>
              <a:cs typeface="Times New Roman"/>
            </a:endParaRPr>
          </a:p>
          <a:p>
            <a:pPr marL="342900" indent="-342900" algn="ctr" eaLnBrk="1" hangingPunct="1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3200" dirty="0" smtClean="0">
                <a:ea typeface="Calibri"/>
                <a:cs typeface="Times New Roman"/>
              </a:rPr>
              <a:t>Если сестра старше брата, то брат…</a:t>
            </a:r>
            <a:endParaRPr lang="ru-RU" sz="3200" dirty="0" smtClean="0">
              <a:latin typeface="Calibri"/>
              <a:ea typeface="Calibri"/>
              <a:cs typeface="Times New Roman"/>
            </a:endParaRPr>
          </a:p>
          <a:p>
            <a:pPr marL="342900" indent="-342900" algn="ctr" eaLnBrk="1" hangingPunct="1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3200" dirty="0" smtClean="0">
                <a:ea typeface="Calibri"/>
                <a:cs typeface="Times New Roman"/>
              </a:rPr>
              <a:t>Если правая рука справа, то левая…</a:t>
            </a:r>
            <a:endParaRPr lang="ru-RU" sz="3200" dirty="0" smtClean="0">
              <a:latin typeface="Calibri"/>
              <a:ea typeface="Calibri"/>
              <a:cs typeface="Times New Roman"/>
            </a:endParaRPr>
          </a:p>
          <a:p>
            <a:pPr marL="342900" indent="-342900" algn="ctr" eaLnBrk="1" hangingPunct="1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3200" dirty="0" smtClean="0">
                <a:ea typeface="Calibri"/>
                <a:cs typeface="Times New Roman"/>
              </a:rPr>
              <a:t>Если лента длиннее шнурка, то шнурок</a:t>
            </a: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…</a:t>
            </a:r>
            <a:endParaRPr lang="ru-RU" sz="3200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1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 descr="D:\Люда\Люда\1304295980_wallpapers-priroda-26_www.nevseoboi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5" y="357188"/>
            <a:ext cx="8786813" cy="630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юда\фото\0001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118664"/>
            <a:ext cx="3214710" cy="2667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D:\Люда\фото\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4071942"/>
            <a:ext cx="3357586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0063" y="71438"/>
            <a:ext cx="6858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     Кто где живет?</a:t>
            </a:r>
          </a:p>
        </p:txBody>
      </p:sp>
      <p:pic>
        <p:nvPicPr>
          <p:cNvPr id="1026" name="Picture 2" descr="G:\26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286256"/>
            <a:ext cx="285752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трелка вправо 5"/>
          <p:cNvSpPr/>
          <p:nvPr/>
        </p:nvSpPr>
        <p:spPr>
          <a:xfrm>
            <a:off x="4357688" y="51435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7" name="Picture 3" descr="G:\67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357298"/>
            <a:ext cx="2857520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трелка влево 7"/>
          <p:cNvSpPr/>
          <p:nvPr/>
        </p:nvSpPr>
        <p:spPr>
          <a:xfrm>
            <a:off x="4214813" y="2214563"/>
            <a:ext cx="977900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tkrytoe_zanyatie1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248D7B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otkrytoe_zanyatie1</Template>
  <TotalTime>1375</TotalTime>
  <Words>338</Words>
  <Application>Microsoft Office PowerPoint</Application>
  <PresentationFormat>Экран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otkrytoe_zanyatie1</vt:lpstr>
      <vt:lpstr>Слайд 1</vt:lpstr>
      <vt:lpstr> I столбик          II столбик          III столбик          VI столбик</vt:lpstr>
      <vt:lpstr>Веселые дорожки</vt:lpstr>
      <vt:lpstr>Слайд 4</vt:lpstr>
      <vt:lpstr>Запиши предыдущие и последующие числа  («соседей») для данных чисел:</vt:lpstr>
      <vt:lpstr>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Мудрая сова.</vt:lpstr>
      <vt:lpstr>Слайд 21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Лидия</cp:lastModifiedBy>
  <cp:revision>59</cp:revision>
  <dcterms:created xsi:type="dcterms:W3CDTF">2015-11-17T16:50:18Z</dcterms:created>
  <dcterms:modified xsi:type="dcterms:W3CDTF">2015-12-09T11:46:39Z</dcterms:modified>
</cp:coreProperties>
</file>