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81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82" r:id="rId20"/>
    <p:sldId id="279" r:id="rId21"/>
    <p:sldId id="280" r:id="rId22"/>
    <p:sldId id="277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  <a:srgbClr val="CC33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C519-06A7-4A34-86E6-F180132A50D6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6C87-4CFE-44C6-A091-68A60CAF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1104-910A-49EF-8AC0-C65EF638E7A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DD98-0B06-447D-AACA-7329CEB4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BBD3-C553-44F4-9349-3F3799802C2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A8FD-7D48-44EB-8757-2C6961A3C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440A-4E1C-40D3-BA7A-D5A5EC367EC8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7DCF-C1C2-482A-83EC-D9F3861F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3343-DE66-45FB-A4E6-FB36F97D4D6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D4F8-DC87-46E9-B115-627E0985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A781-8997-43E8-A4BD-5E2A560CCB91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60FE-7547-4BEA-B51F-EBC713151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E817-242E-4519-9381-E91BBAADC95D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14D-852C-405B-95B0-3F9C31889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5410-F5BC-4DE7-B450-117028F80024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6FC6-58BC-467B-9172-5544AC08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6C05-92FD-4A40-983A-F44367DAC2A4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67E2-353B-4475-8CE1-E4AC86D4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B70C-F407-4656-8C38-262484C3D858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4323-BE98-488F-AA14-FD21351A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F1D4-92DE-473B-88E9-1BF72FB651DE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B3B-C82C-4ED1-974A-6ED61ADC7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0BCB1-BA22-4156-A166-AFC621392F6B}" type="datetimeFigureOut">
              <a:rPr lang="ru-RU"/>
              <a:pPr>
                <a:defRPr/>
              </a:pPr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CF029-2312-4302-AF34-270BEBBA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0.jpeg"/><Relationship Id="rId7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500188"/>
            <a:ext cx="7215187" cy="3143250"/>
          </a:xfrm>
        </p:spPr>
        <p:txBody>
          <a:bodyPr rtlCol="0">
            <a:normAutofit fontScale="25000" lnSpcReduction="20000"/>
          </a:bodyPr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1200" b="1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Паспорт</a:t>
            </a:r>
            <a:endParaRPr lang="ru-RU" sz="11200" b="1" i="1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1200" b="1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старшей группы № 5  «Дружные ребята» муниципального бюджетного дошкольного образовательного учреждения детского сада   № 62 </a:t>
            </a:r>
            <a:endParaRPr lang="ru-RU" sz="11200" b="1" i="1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1200" b="1" i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города  Новочеркасска</a:t>
            </a:r>
            <a:endParaRPr lang="ru-RU" sz="11200" b="1" i="1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12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2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-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714375" y="642938"/>
            <a:ext cx="6929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центр.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уголок предназначен для проведения различных форм коррекционно оздоровительной работы. После дневного сна проводится коррегирующяя гимнастика, в течении всего дня проводятся индивидуальные работы с детьми по профилактике нарушений опорно двигательного аппарата.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создание условий для коррекции двигательных нарушений.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традиционного оборудования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обруч, резиновые массажные коврики, ребристые доски, массажные мячи,эспандеры, массажёры ручные роликовые.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нетрадиционного оборудования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мешочки с песком, канат- змея для ходьбы, косички, платочки, шнуры, полусфера для правильной постановки стопы, дорожки со следами, пуговичные массажёры, пробковый канат, массажёры из каштанов, пластиковые массажёры с шипами, с целью профилактики плоскостопия: палочки для катания, пуговицы для собирания и платочки для складывания пальцами ног.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6" name="Рисунок 3" descr="C:\Users\Анюта\Desktop\Новая папка (3)\IMG_20141023_1514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3" y="3786188"/>
            <a:ext cx="18383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C:\Users\Анюта\Desktop\Новая папка (3)\IMG_20141023_1519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3" y="3857625"/>
            <a:ext cx="34734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1-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461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785813" y="0"/>
            <a:ext cx="8358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центр</a:t>
            </a:r>
            <a:endParaRPr lang="ru-RU" sz="2800" i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уголок предназначен для проведения различных форм коррекционно оздоровительной работы. После дневного сна проводится коррегирующяя гимнастика, в течении всего дня проводятся индивидуальные работы с детьми по профилактике нарушений опорно двигательного аппарата.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создание условий для коррекции двигательных нарушений.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традиционного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обруч, резиновые массажные коврики, ребристые доски, массажные мячи,эспандеры, массажёры ручные роликовые.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нетрадиционного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мешочки с песком, канат- змея для ходьбы, косички, платочки, шнуры, полусфера для правильной постановки стопы, дорожки со следами, пуговичные массажёры, пробковый канат, массажёры из каштанов, пластиковые массажёры с шипами, с целью профилактики плоскостопия: палочки для катания, пуговицы для собирания и платочки для складывания пальцами ног.   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20" name="Рисунок 7" descr="C:\Users\Анюта\Desktop\Новая папка (3)\IMG_20141023_1514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4438" y="3832225"/>
            <a:ext cx="2166937" cy="295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1" name="Рисунок 8" descr="C:\Users\Анюта\Desktop\Новая папка (3)\IMG_20141023_1519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38" y="3929063"/>
            <a:ext cx="3473450" cy="275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8625" y="285750"/>
            <a:ext cx="61436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 </a:t>
            </a:r>
            <a:r>
              <a:rPr lang="ru-RU" sz="2400" b="1" i="1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творческий центр</a:t>
            </a:r>
            <a:endParaRPr lang="ru-RU" sz="2400" i="1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знакомятся со свойствами и качествами предметов и явлений.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педагога учатся отмечать проявления красоты в природе: многоцветие и многообразие форм (листва, цветы, овощи и фрукты), сезонные изменения в природе (окраска листвы, доминирующие цвета), радуга, формы и цвета окружающих объектов (облака, лужи и т. п.).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для развития и интереса и эмоциональной отзывчивости на произведения искусства, творческих способностей, комплексной коррекции проблем в социальном, личностном, двигательном развитии детей.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и организованная педагогом. 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тычки, поролон, ватные палочки, стеки, печатки, клише, трафареты по темам, пластилин, доски для пластилина, клейстер, клеёнки, наклейки, фоны разных форм и размеров, картон, самоклеящаяся пленка, наклейки, ткани, нитки, восковые и акварельные мелки, цветной мел, фломастеры, маркеры, стенд для детских работ, карандаши цветные, гуашь, акварель, кисти, подставки для кистей, салфетки тканевые, цветная бумага, бумага разного формата и плотности, ножницы, раскраски, природный материал, клей, наглядный материал.</a:t>
            </a:r>
          </a:p>
          <a:p>
            <a:pPr algn="r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Рулон простых, белых обоев и ватман для выполнения коллективных работ. Мольберт, доска для рисования мелом, доска для рисования маркерами. Коврограф. Предметные и сюжетные картинки, иллюстрации из детских книг.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Рисунок 3" descr="C:\Users\Анюта\Desktop\Новая папка (3)\IMG_20141024_1532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1588" y="500063"/>
            <a:ext cx="2792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J:\Вторая младшая\Осень-зима 2013-14\PC120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38" y="3571875"/>
            <a:ext cx="2663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28688" y="642938"/>
            <a:ext cx="671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7188" y="135731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 центр (мини - библиотека)</a:t>
            </a:r>
          </a:p>
          <a:p>
            <a:pPr eaLnBrk="0" hangingPunct="0"/>
            <a:r>
              <a:rPr lang="ru-RU" sz="2400">
                <a:solidFill>
                  <a:srgbClr val="CC33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дошкольном возрасте дети любят подолгу рассматривать знакомые книжки, и эта возможность им предоставлена, в книжном уголке,  помимо литературных текстов в нем размещены подборки картинок и фотографий на лексическую тематику. 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для развития интереса и эмоциональной отзывчивости на произведения искусства, творческих способностей, комплексной коррекции проблем в социальном и личностном развитии.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b="1" i="1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энциклопедии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обо всем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словари;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с наклейкам;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книжки- раскраски;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музыкальные книги;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поэзия для детей;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проза для детей;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книжки- игрушки;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 для дошколят;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аудиосказки.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4" name="Рисунок 7" descr="C:\Users\Анюта\Desktop\Новая папка (3)\IMG_20141023_151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25261" y="4096860"/>
            <a:ext cx="3518740" cy="2332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10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1000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42875" y="1285875"/>
            <a:ext cx="90011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Строительный и конструктивный центр</a:t>
            </a:r>
            <a:endParaRPr lang="ru-RU" sz="3200" b="1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воспитателем дошкольники строят из разных деталей   (игровые модули, крупный конструктор, коробки, стульчики)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автобусы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поезда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отправляют их в общее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Используя кубики, конструктор, создают простые постройки, дают им название (это - башня, это - гараж), используют постройки в дальнейшей игре), радуются осуществлению своих целей.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осваивают использование простейших построек в игровом сюжете, развивают сюжет при помощи постройки (кукла смотрит из домика, выходит гулять по дорожке, садится на скамейку).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создать условия для развития восприятия пространственных свойств объектов, развития общей и мелкой моторики, зрительно двигательной координации, конструктивных умений, использования результатов конструирования в игре.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строительный материал деревянный,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пластмассовый,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мягкие модули,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Лего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,образцы построек, схемы,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фотографии построек выполненных детьми.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Рисунок 22" descr="IMG_20141121_1607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29124"/>
            <a:ext cx="3143250" cy="2356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 decel="100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600" decel="100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decel="100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1-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714375" y="642938"/>
            <a:ext cx="69294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центр.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 уголок предназначен для проведения различных форм коррекционно оздоровительной работы. После дневного сна проводится коррегирующяя гимнастика, в течении всего дня проводятся индивидуальные работы с детьми по профилактике нарушений опорно двигательного аппарата.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создание условий для коррекции двигательных нарушений.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традиционного оборудования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обруч, резиновые массажные коврики, ребристые доски, массажные мячи,эспандеры, массажёры ручные роликовые.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нетрадиционного оборудования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мешочки с песком, канат- змея для ходьбы, косички, платочки, шнуры, полусфера для правильной постановки стопы, дорожки со следами, пуговичные массажёры, пробковый канат, массажёры из каштанов, пластиковые массажёры с шипами, с целью профилактики плоскостопия: палочки для катания, пуговицы для собирания и платочки для складывания пальцами ног.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Рисунок 3" descr="C:\Users\Анюта\Desktop\Новая папка (3)\IMG_20141023_1514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3" y="3786188"/>
            <a:ext cx="18383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C:\Users\Анюта\Desktop\Новая папка (3)\IMG_20141023_1519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3" y="3857625"/>
            <a:ext cx="34734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1-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"/>
          <p:cNvSpPr>
            <a:spLocks noChangeArrowheads="1"/>
          </p:cNvSpPr>
          <p:nvPr/>
        </p:nvSpPr>
        <p:spPr bwMode="auto">
          <a:xfrm>
            <a:off x="785813" y="0"/>
            <a:ext cx="8215312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дидактических и развивающих игр</a:t>
            </a:r>
            <a:endParaRPr lang="ru-RU" sz="2800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Дошкольники учатся объединять предметы в группы по 2-3 признакам: по цвету и форме, по цвету и размеру. Раскладывать предметы в убывающем или возрастающем порядке: от самого большого к самому маленькому и наоборот. Определять предметы на ощупь, по звуку, по вкусу и запаху, не глядя на них (игры типа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Чудесный мешочек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сначала, что потом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Узнай, кто позвал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попало к нам в роток, что попало на зубок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Настольные игры (лото, кубики, мозаика, пазлы, разрезные картинки): складывание картинки из 4-6 частей, составление мозаики по образцу и замыслу, подбор предметных картинок к сюжетным (мама накрывает на стол -подберем для нее посуду; куклы собираются гулять - подберем им одежду и т. п.). Находить на картинках одинаковые предметы в контурном и цветном их изображениях (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Заселяем домики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и цвета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для речевой активности  и коррекции речевого и психического развития детей, формировать представление о себе и окружающем мире а также положительное отношение к предметам и действиям с ними.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Лото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лексическим темам,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настольно печатные игры: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и целое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 по контуру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Логика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первые цифры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 цвет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малыш?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домик?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Весёлая логика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рыболов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Ассоциации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Зоопарк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Доска для вышивания.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легковой автомобиль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грузовой автомобиль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Угадай, что это за транспортное средство?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игра на знание спецтранспорта. Лото: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Дорожные знаки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Дока для вышивания.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Геоконт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Кораблик Брызг- Брызг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 крестики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 формочки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0" hangingPunct="0"/>
            <a:endParaRPr lang="ru-RU" sz="16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ru-RU" sz="16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6" name="Рисунок 10" descr="F:\DCIM\Camera\IMG_20141205_1533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24" y="4020156"/>
            <a:ext cx="2714619" cy="186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74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-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38576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Физкультурный центр</a:t>
            </a:r>
            <a:endParaRPr lang="ru-RU" sz="2400" b="1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Постепенно воспитатель знакомит детей с разными способами ходьбы, прыжков, ползания и лазания, катания, бросания и ловли. Ребята учатся ориентироваться в пространстве, узнают разные способы построений и перестроений. Дети осваивают простейшие общие для всех правила в подвижных играх, узнают о возможности передачи движениями повадок знакомых им животных, птиц, насекомых.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создание условий для повышения двигательной активности детей и коррекции двигательных нарушений.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маски для подвижных игр, теннис, шашки, гимнастические палки, кольцебросы, веревки, мишень пластиковая, бубны, свистки, обручи, кегли, скакалки, мячи разных размеров, мягкие, надувные, ленты, султанчики.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Рисунок 3" descr="J:\Садик\DSC081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9600" y="0"/>
            <a:ext cx="304323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Рисунок 4" descr="H:\DCIM\Camera\IMG_20141121_1524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50" y="2357438"/>
            <a:ext cx="304165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Рисунок 5" descr="H:\DCIM\Camera\IMG_20141121_1528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63" y="3714750"/>
            <a:ext cx="2212975" cy="294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57188" y="214313"/>
            <a:ext cx="56435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Сенсомоторный центр</a:t>
            </a:r>
            <a:endParaRPr lang="ru-RU" sz="2800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место, куда дети идут с радостью и удовольствием, особое внимание уделяется занятиям за столом и у зеркала, яркие картинки и интересные игрушки - немаловажные детали. Дети с удовольствием учатся артикуляционной и мимической гимнастики в компании  заводной собачки или смешного динозаврика.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5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развития сенсорно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перцептивных способностей, речевого и психического развития детей, эмоционально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положительного отношения к предметам и действиям с ними.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5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5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:книжки 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раскладушки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 по голосу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(СПб.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ОЛМА-ПРЕСС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2003); предметные картинки с изображением животных, птиц; лото: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Животные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Насекомые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Домашние животные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Фрукты, ягоды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волшебный мешочек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мелкими предметами; рамки вкладыши для раскладывания предметов по размеру; игрушки- гнёзда (вкладывающиеся друг в друга пластиковые стаканчики);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пальчиковый бассейн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различным наполнителем; маленькие резиновые мячи; пирамидка, состоящая из геометрических фигур основных цветов; крупные бусины, колечки и шнурки для их нанизывания; крупная и средняя мозаика; матрешка; кубики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Игрушку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Домашние животные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 части).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0" name="Рисунок 6" descr="H:\DCIM\Camera\IMG_20141106_1606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3857625"/>
            <a:ext cx="2770188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Рисунок 7" descr="J:\Вторая младшая\Осень-зима 2013-14\P21201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88" y="677863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81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928688" y="428625"/>
            <a:ext cx="74295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центр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- самая любимая и естественная деятельность дошкольников. Она сопровождает дошкольников в течение всего времени пребывания в детском саду. Веселые хороводные и имитационные игры, игры с игрушками в утренние часы поднимают настроение, сближают детей, помогают забыть минуты расставания с родителями. Игровые моменты в течение дня повышают интерес детей к выполнению режимных процессов, способствуют развитию активности и самостоятельности.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развития сюжетно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ролевой игры; развивать игровой опыт детей; пробуждать интерес к игровому общению с взрослыми и сверстниками. Осуществлять коррекцию эмоционально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проблем развития ребёнка.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самостоятельно и организованная педагогам.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набор мебели крупного размера, постельные принадлежности для кровати и коляски; куклы разных размеров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наборами одежды разных сезонов;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машины разных видов и размеров; элементы костюмов для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сюжетных игр; посуда кухонная, чайная, столовая; атрибуты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сюжетных игр; предметы домашнего обихода;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наборы разных игрушек; игрушки - забавы;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наборы: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Парикмахер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Магазин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</a:p>
          <a:p>
            <a:pPr eaLnBrk="0" hangingPunct="0"/>
            <a:endParaRPr lang="ru-RU" sz="16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3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3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2849563"/>
            <a:ext cx="66389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1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0"/>
            <a:ext cx="881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1-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J:\Новая папка (2)\IMG_20140218_0911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214290"/>
            <a:ext cx="2746375" cy="2116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Рисунок 9" descr="J:\Новая папка (2)\IMG_20140224_1028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70" y="-1"/>
            <a:ext cx="2357454" cy="3170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Рисунок 10" descr="J:\Новая папка (2)\IMG_20140218_15393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71604" y="2926991"/>
            <a:ext cx="2714644" cy="3644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12" name="Рисунок 8" descr="C:\Users\Анюта\Desktop\Новая папка (3)\IMG_20141024_15464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14942" y="3429000"/>
            <a:ext cx="3071838" cy="2518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Рисунок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2849563"/>
            <a:ext cx="66389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1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0"/>
            <a:ext cx="881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1-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 descr="J:\Новая папка\2002201428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63" y="642938"/>
            <a:ext cx="2160587" cy="2884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4" name="Рисунок 4" descr="H:\DCIM\Camera\IMG_20141120_1547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285728"/>
            <a:ext cx="2160588" cy="288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Рисунок 5" descr="J:\Новая папка\IMG_20140219_1142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96687" y="1500174"/>
            <a:ext cx="314731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6" name="Рисунок 6" descr="J:\Новая папка\P212016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0" y="4143380"/>
            <a:ext cx="2884487" cy="216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6858000" cy="85725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600" b="1" i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Персонал группы:</a:t>
            </a:r>
            <a:r>
              <a:rPr lang="ru-RU" sz="6600" b="1" i="1" smtClean="0">
                <a:solidFill>
                  <a:srgbClr val="FFFF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600" b="1" i="1" smtClean="0">
                <a:solidFill>
                  <a:srgbClr val="FFFF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54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smtClean="0">
                <a:ea typeface="Calibri" pitchFamily="34" charset="0"/>
                <a:cs typeface="Times New Roman" pitchFamily="18" charset="0"/>
              </a:rPr>
            </a:b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H:\DCIM\Camera\IMG_20141029_084956.jpg"/>
          <p:cNvPicPr/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14480" y="2857496"/>
            <a:ext cx="2928958" cy="37862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prst="slope"/>
          </a:sp3d>
        </p:spPr>
      </p:pic>
      <p:pic>
        <p:nvPicPr>
          <p:cNvPr id="5" name="Рисунок 4" descr="C:\Users\Анюта\Desktop\среда группа\IMG_20141024_075447.jpg"/>
          <p:cNvPicPr/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29322" y="3071810"/>
            <a:ext cx="2875689" cy="35004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85813" y="1714500"/>
            <a:ext cx="4143375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Кривцун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Сергеевна </a:t>
            </a: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</a:t>
            </a:r>
            <a:endParaRPr lang="ru-RU" sz="2000" b="1" i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572125" y="1571625"/>
            <a:ext cx="3357563" cy="1354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Малыхина Наталья Андреевна –</a:t>
            </a:r>
          </a:p>
          <a:p>
            <a:pPr algn="ctr"/>
            <a:r>
              <a:rPr lang="ru-RU" b="1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младший воспитатель</a:t>
            </a:r>
            <a:endParaRPr lang="ru-RU" b="1" i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animBg="1"/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1-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14313"/>
            <a:ext cx="91392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0"/>
            <a:ext cx="5572125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 трудовой центр</a:t>
            </a:r>
          </a:p>
          <a:p>
            <a:pPr algn="just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проектирует игровые ситуации, вызывающие необходимость в создании предметов из разных материалов (бумага, картон, ткань, дерево, «бросовый» материал) с учетом потребности детской деятельности. Обеспечивает возможность осваивать 3-4 действия и ярко выраженные промежуточные результаты (кораблик из дерева, шитье платья для куклы, смешные человечки из пластмассовых футляров от «Киндер-сюрпризов»), а также трудовые действия хозяйственно-бытового труда. Взрослый учит детей вычленять и называть (по вопросам) действия: «Почему после завтрака стали мыть чашки? Где мыли посуду? Что нужно, чтобы вымыть посуду? Как мыли грязные чашки? Что сделали, чтобы смыть мыльную пену? Как чашки стали сухими?»</a:t>
            </a:r>
          </a:p>
          <a:p>
            <a:pPr algn="just"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4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формирования культурно- гигиенических навыков, освоения простых трудовых операций. Воспитывать положительное эмоциональное отношение к трудовой деятельности.</a:t>
            </a:r>
          </a:p>
          <a:p>
            <a:pPr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самостоятельно и организованная педагогам.</a:t>
            </a:r>
          </a:p>
          <a:p>
            <a:pPr algn="r"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иллюстративный материал, бросовый материал, природный материал, ножницы, клей, кисти, картон,салфетки с салфетницами, индивидуальные расчески, картинки с последовательностью одевания и умывания,</a:t>
            </a:r>
          </a:p>
          <a:p>
            <a:pPr algn="r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мыло для мытья игрушек,</a:t>
            </a:r>
          </a:p>
          <a:p>
            <a:pPr algn="r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инвентарь для уборки,</a:t>
            </a:r>
          </a:p>
          <a:p>
            <a:pPr algn="r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лейки, вёдра, </a:t>
            </a:r>
          </a:p>
          <a:p>
            <a:pPr algn="r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формочки для теста, </a:t>
            </a:r>
          </a:p>
          <a:p>
            <a:pPr algn="r" eaLnBrk="0" hangingPunct="0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доски разделочные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14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6" name="Рисунок 7" descr="F:\DCIM\Camera\IMG_20141204_0828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0"/>
            <a:ext cx="2571768" cy="1838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Рисунок 8" descr="J:\Вторая младшая\Зима 2013-14\2002201428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63" y="1928813"/>
            <a:ext cx="2160587" cy="1624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558" name="Рисунок 9" descr="F:\DCIM\Camera\IMG_20141204_1459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83413" y="3571875"/>
            <a:ext cx="2160587" cy="1624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9" name="Рисунок 10" descr="J:\Средняя группа\IMG_20141121_1231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75" y="5072063"/>
            <a:ext cx="2159000" cy="162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2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2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6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2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200"/>
                            </p:stCondLst>
                            <p:childTnLst>
                              <p:par>
                                <p:cTn id="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6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142875" y="1143000"/>
            <a:ext cx="900112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математики</a:t>
            </a:r>
            <a:endParaRPr lang="ru-RU" sz="3600" b="1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совместной с педагогом деятельности дети овладевают умением называть геометрические тела, геометрические фигуры, размеры предметов.Совместно с взрослыми дети выделяют два-три свойства, присущие предмету одновременно. Группируют предметы по свойствам. Воспитатель конструирует ситуации, в которых дети устанавливают связи между предметами по цвету, размеру, форме.    Педагог задает детям вопросы, в ответе на которые дети выделяют из трех-четырех предметов идентичный образцу. На основе сравнения определяют, что разное и одинаковое в предметах и геометрических фигурах. Устанавливают отношения предметов по размеру, по количеству, пространственные отношения (по месту расположения предмета), временные отношения.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Назначение: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для обогащения опыта ориентировочных действий, развития сенсорно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перцептивных способностей, опыт практических действий.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самостоятельная и организованная педагогом.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игры и пособия для развития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познавательных способностей детей, наборное полотно,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наборы геометрических фигур, картинки с изображением времён года,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дидактические игры, магнитно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маркерная доска,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коврограф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Ларчик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счетный материал,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часы (механические, песочные, электронные),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счётные палочки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80" name="Рисунок 8" descr="H:\DCIM\Camera\IMG_20141107_0852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38" y="4286250"/>
            <a:ext cx="2786062" cy="23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1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ОБЖ и ПДД</a:t>
            </a:r>
            <a:endParaRPr lang="ru-RU" sz="2800" b="1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средней группе  развивается наблюдательность, умение ориентироваться в помещении, на участке детского сада и в ближайшей местности. Дети этого возраста продолжают знакомиться с понятиями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улица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перекресток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остановка маршрутного транспортного средства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элементарными правилами поведения на дорогах. Расширяются знания детей о различных видах транспортных средств, особенностях их внешнего вида и назначения (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скорой помощи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Пожарная машина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машина полиции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автобус, трамвай, троллейбус). Дети знакомятся с работой полицейского.</a:t>
            </a:r>
            <a:endParaRPr lang="ru-RU" sz="14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4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условия по профилактике детского дорожно-транспортного травматизма, закрепить знания детей о сигналах светофора, понятиях: улица, дорога.</a:t>
            </a:r>
            <a:endParaRPr lang="ru-RU" sz="14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самостоятельно и организованная педагогам.</a:t>
            </a:r>
            <a:endParaRPr lang="ru-RU" sz="14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простейший макет улицы,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где имеются дома по обеим ее сторонам и между ними обозначена дорога,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которой ярко выражены  тротуар, проезжая часть, пешеходный переход.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 карточек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Дорожная азбука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Картины с изображением различного вида транспортных средств. 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светофора. Атрибуты к сюжетно-ролевой игре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Автобус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Картина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улице города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.Иллюстрации с изображением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остановок маршрутных транспортных средств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(автобуса, трамвая, троллейбуса).</a:t>
            </a:r>
            <a:endParaRPr lang="ru-RU" sz="14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легковой автомобиль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Собери грузовой автомобиль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Угадай, что это за транспортное средство?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игра на знание спецтранспорта.</a:t>
            </a:r>
          </a:p>
          <a:p>
            <a:pPr eaLnBrk="0" hangingPunct="0"/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Лото: 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Дорожные знаки</a:t>
            </a:r>
            <a:r>
              <a:rPr lang="ru-RU" sz="14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4" name="Рисунок 8" descr="F:\DCIM\Camera\IMG_20141204_0638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25" y="3286125"/>
            <a:ext cx="2643188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5" name="Рисунок 9" descr="F:\DCIM\Camera\IMG_20141204_1225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5143512"/>
            <a:ext cx="2362200" cy="1571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0"/>
                            </p:stCondLst>
                            <p:childTnLst>
                              <p:par>
                                <p:cTn id="9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1-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0"/>
            <a:ext cx="9144000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Центры музыкальный и театральный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создает ситуации, в которых дети учатся различать некоторые свойства музыкального звука. Понимать простейшие связи музыкального образа и средств выразительности. Знают, что музыка бывает разная по характеру. Сравнивают разные по звучанию предметы в процессе манипулирования. Самостоятельно экспериментируют со звуками в разных видах деятельности. Учатся изображать любимых литературных и фольклорных героев самостоятельно и при помощи фигурок настольного и пальчикового театра.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создать условия для развития и интереса и эмоциональной отзывчивости на произведения искусства, творческих способностей, комплексной коррекции проблем в социальном,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личностном, двигательном развитии детей.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детей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самостоятельно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организованная педагогам.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музыкальные инструменты,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различные виды кукольных театров,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магнитно- маркерная доска,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музыкально-дидактические игры,  магнитофон, фонотека,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театральных костюмов,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настольные и напольные ширмы,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музыкальные инструменты 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виды кукольных театров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(перчаточный, настольный,конусный,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пальчиковый, 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Гонзики</a:t>
            </a:r>
            <a:r>
              <a:rPr lang="ru-RU" sz="16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магнитно маркерная доска, музыкальные дидактические игры.</a:t>
            </a:r>
          </a:p>
          <a:p>
            <a:pPr eaLnBrk="0" hangingPunct="0"/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8" name="Рисунок 3" descr="H:\DCIM\Camera\IMG_20141117_1150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2643188"/>
            <a:ext cx="3582987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/>
          <p:cNvSpPr>
            <a:spLocks noChangeArrowheads="1"/>
          </p:cNvSpPr>
          <p:nvPr/>
        </p:nvSpPr>
        <p:spPr bwMode="auto">
          <a:xfrm>
            <a:off x="0" y="1357313"/>
            <a:ext cx="88582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познавательно-исследовательской деятельности</a:t>
            </a:r>
            <a:endParaRPr lang="ru-RU" sz="2800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способствует накоплению ребенком ярких впечатлений о природе. Обогащает представления детей о растениях, животных, человеке, а также об объектах неживой природы по средствам игры.</a:t>
            </a:r>
          </a:p>
          <a:p>
            <a:pPr algn="just" eaLnBrk="0" hangingPunct="0"/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общения с природой развивается эмоциональная отзывчивость детей: доброжелательность, любование красотой природы, любопытство при встрече с объектами, удивление, сопереживание, сочувствие. Дети с любопытством участвуют в элементарной исследовательской деятельности по изучению качеств и свойств объектов неживой природы.</a:t>
            </a:r>
          </a:p>
          <a:p>
            <a:pPr eaLnBrk="0" hangingPunct="0"/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" name="Прямоугольник 21"/>
          <p:cNvSpPr>
            <a:spLocks noChangeArrowheads="1"/>
          </p:cNvSpPr>
          <p:nvPr/>
        </p:nvSpPr>
        <p:spPr bwMode="auto">
          <a:xfrm>
            <a:off x="1928813" y="4000500"/>
            <a:ext cx="6929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b="1" i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оборудования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ёмкость для воды, глины, песка; резиновый коврик; контейнеры с крышками для природного материала и сыпучих продуктов; природный материал (вода, песок, глина, камешки, ракушки, каштаны, желуди, фасоль, горох, опилки,); сыпучие продукты (соль, сахарный песок); пищевые красители; мыло; увеличительное стекло; игрушечные весы, безмен, мерные кружки; емкости разной вместимости, ложки, воронки, сито, совочки, трубочки для коктейля; игрушки для игр с водой и песком;  комнатные растения с указателями; леечки, опрыскиватель, палочки для рыхления почвы; дидактические игры по экологии.</a:t>
            </a:r>
            <a:endParaRPr lang="ru-RU" sz="16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 descr="IMG_20141106_1120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643050"/>
            <a:ext cx="3214681" cy="2408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Рисунок 2" descr="J:\Новая папка\SDC111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571612"/>
            <a:ext cx="3465513" cy="23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Рисунок 3" descr="J:\Новая папка\SDC111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4357688"/>
            <a:ext cx="3714750" cy="223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810880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785938" y="3786188"/>
            <a:ext cx="6286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 !</a:t>
            </a:r>
            <a:endParaRPr lang="ru-RU" sz="4400" b="1" i="1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6715125" cy="7969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детях:</a:t>
            </a:r>
            <a:endParaRPr lang="ru-RU" sz="6000" smtClean="0"/>
          </a:p>
        </p:txBody>
      </p:sp>
      <p:sp>
        <p:nvSpPr>
          <p:cNvPr id="6147" name="Содержимое 3"/>
          <p:cNvSpPr>
            <a:spLocks noGrp="1"/>
          </p:cNvSpPr>
          <p:nvPr>
            <p:ph sz="half" idx="2"/>
          </p:nvPr>
        </p:nvSpPr>
        <p:spPr>
          <a:xfrm>
            <a:off x="1500188" y="1643063"/>
            <a:ext cx="3500437" cy="4572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1.Апанасенко Вова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2.Горбачева Саша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3.Григорьев Костя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4.Дайнега Андрей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5.Клочкова Лера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6.Кондратьева Настя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7.Курепин Леша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8.Кухмистров Леша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0070C0"/>
                </a:solidFill>
              </a:rPr>
              <a:t> Девочек - 5</a:t>
            </a:r>
          </a:p>
        </p:txBody>
      </p:sp>
      <p:sp>
        <p:nvSpPr>
          <p:cNvPr id="6148" name="Содержимое 5"/>
          <p:cNvSpPr>
            <a:spLocks noGrp="1"/>
          </p:cNvSpPr>
          <p:nvPr>
            <p:ph sz="quarter" idx="4"/>
          </p:nvPr>
        </p:nvSpPr>
        <p:spPr>
          <a:xfrm>
            <a:off x="5500688" y="1643063"/>
            <a:ext cx="3429000" cy="4714875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9.Лапухова Софья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10.Макаров Максим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11.Савченко Артем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12.Хайменов Лев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23.Чебан Влад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14.Чебанов Гриша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</a:rPr>
              <a:t>15.Черная Рита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0070C0"/>
                </a:solidFill>
              </a:rPr>
              <a:t>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0070C0"/>
                </a:solidFill>
              </a:rPr>
              <a:t>    Мальчиков - 10</a:t>
            </a: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 rot="10800000" flipV="1">
            <a:off x="2286000" y="6234113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70C0"/>
                </a:solidFill>
              </a:rPr>
              <a:t>Все дети 2010 года рождения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  <p:bldP spid="6148" grpId="0" build="p"/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6429375" cy="71437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детях</a:t>
            </a:r>
            <a:r>
              <a:rPr lang="ru-RU" sz="1600" i="1" smtClean="0">
                <a:solidFill>
                  <a:srgbClr val="FFFF00"/>
                </a:solidFill>
              </a:rPr>
              <a:t/>
            </a:r>
            <a:br>
              <a:rPr lang="ru-RU" sz="1600" i="1" smtClean="0">
                <a:solidFill>
                  <a:srgbClr val="FFFF00"/>
                </a:solidFill>
              </a:rPr>
            </a:br>
            <a:endParaRPr lang="ru-RU" sz="1600" i="1" smtClean="0">
              <a:solidFill>
                <a:srgbClr val="FFFF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100" smtClean="0"/>
              <a:t/>
            </a:r>
            <a:br>
              <a:rPr lang="ru-RU" sz="1100" smtClean="0"/>
            </a:br>
            <a:r>
              <a:rPr lang="ru-RU" sz="1100" smtClean="0"/>
              <a:t> </a:t>
            </a:r>
          </a:p>
        </p:txBody>
      </p:sp>
      <p:pic>
        <p:nvPicPr>
          <p:cNvPr id="4" name="Рисунок 3" descr="H:\DCIM\Camera\IMG_20141107_104934.jpg"/>
          <p:cNvPicPr/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472" y="1643050"/>
            <a:ext cx="7286676" cy="500066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738438" y="1260475"/>
          <a:ext cx="3666518" cy="5205222"/>
        </p:xfrm>
        <a:graphic>
          <a:graphicData uri="http://schemas.openxmlformats.org/drawingml/2006/table">
            <a:tbl>
              <a:tblPr/>
              <a:tblGrid>
                <a:gridCol w="701348"/>
                <a:gridCol w="877946"/>
                <a:gridCol w="552500"/>
                <a:gridCol w="417108"/>
                <a:gridCol w="536523"/>
                <a:gridCol w="581093"/>
              </a:tblGrid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Содержание образовательной деятельности в режиме дня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7:00-8:30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Прием детей в тёплый период времени на улице, утренняя гимнастика, общение, наблюдение в природе, индивидуальные и подгрупповые дидактические игры, чтение художественной литературы, самостоятельные и индивидуальные игры, индивидуальная и подгрупповая художественная деятельность.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8:30-9:00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Гигиенические процедуры, подготовка к завтраку. Завтрак. Подготовка к организованной образовательной деятельности.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9:00-10:00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 деятельность.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10:00-10:30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Гигиенические процедуры, второй завтрак. Подготовка к прогулке.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10:30-12:00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Прогулка: подвижные игры, беседы, наблюдение, индивидуальные и подгрупповые дидактические игры, труд, физкультурно- оздоровительная работа, самостоятельные игры. Возвращение с прогулки, подготовка к обеду.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12:00-12:30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Возвращение с прогулки, подготовка к обеду.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12:30-13:00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Обед. Подготовка ко сну.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13:00-15:00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Сон.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15:00-15:30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Постепенный подъём, зарядка пробуждения, гигиенические процедуры, коррекционно- оздоровительная работа.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15:30-16:00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Полдник, самообслуживание, Культурно- гигиенические навыки, клуб по интересам.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16:00-16:30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Игры: ролевые, дидактические. Беседы, ситуации общения, самостоятельная деятельность детей, индивидуальная коррекционная работа с детьми. Подготовка к прогулке.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16:30-17:30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Прогулка: игры, наблюдения, беседы, индивидуальная работа по развитию движений. Уход детей домой.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11" marR="45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50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1" name="Rectangle 1"/>
          <p:cNvSpPr>
            <a:spLocks noChangeArrowheads="1"/>
          </p:cNvSpPr>
          <p:nvPr/>
        </p:nvSpPr>
        <p:spPr bwMode="auto">
          <a:xfrm>
            <a:off x="714375" y="428625"/>
            <a:ext cx="7500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группы</a:t>
            </a:r>
          </a:p>
          <a:p>
            <a:pPr algn="ctr"/>
            <a:endParaRPr lang="ru-RU" sz="20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работы группы: </a:t>
            </a:r>
          </a:p>
          <a:p>
            <a:pPr algn="ctr" eaLnBrk="0" hangingPunct="0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понедельник 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пятница   с 7.00- 17.30</a:t>
            </a:r>
            <a:endParaRPr lang="ru-RU" sz="2800" b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52" name="Rectangle 2"/>
          <p:cNvSpPr>
            <a:spLocks noChangeArrowheads="1"/>
          </p:cNvSpPr>
          <p:nvPr/>
        </p:nvSpPr>
        <p:spPr bwMode="auto">
          <a:xfrm>
            <a:off x="1285875" y="2643188"/>
            <a:ext cx="72151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 старшей группы</a:t>
            </a:r>
          </a:p>
          <a:p>
            <a:pPr algn="ctr"/>
            <a:endParaRPr lang="ru-RU" sz="28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 дня составлен с расчетом на 10,5-часовое пребывание ребенка в детском саду. При осуществлении режимных моментов учитываются индивидуальные особенности каждого ребёнка(длительность сна, вкусовые предпочтения, характер и т.д.).</a:t>
            </a:r>
          </a:p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Каждые 2,5 часа проводится антигравитационная </a:t>
            </a:r>
          </a:p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разгрузка позвоночника. </a:t>
            </a:r>
            <a:endParaRPr lang="ru-RU" sz="2000" b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428625"/>
          <a:ext cx="8215369" cy="6013167"/>
        </p:xfrm>
        <a:graphic>
          <a:graphicData uri="http://schemas.openxmlformats.org/drawingml/2006/table">
            <a:tbl>
              <a:tblPr/>
              <a:tblGrid>
                <a:gridCol w="1090535"/>
                <a:gridCol w="2908113"/>
                <a:gridCol w="1116190"/>
                <a:gridCol w="842663"/>
                <a:gridCol w="1083915"/>
                <a:gridCol w="1173953"/>
              </a:tblGrid>
              <a:tr h="2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образовательной деятельности в режиме дня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400"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400"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7:00-8:30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 детей в тёплый период времени на улице, утренняя гимнастика, общение, наблюдение в природе, индивидуальные и подгрупповые дидактические игры, чтение художественной литературы, самостоятельные и индивидуальные игры, индивидуальная и подгрупповая художественная деятельность.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8:30-9:00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Гигиенические процедуры, подготовка к завтраку. Завтрак. Подготовка к организованной образовательной деятельности.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9:00-10:00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Организованная образовательная деятельность.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10:00-10:30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Гигиенические процедуры, второй завтрак. Подготовка к прогулке.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10:30-12:00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Прогулка: подвижные игры, беседы, наблюдение, индивидуальные и подгрупповые дидактические игры, труд,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физкультурно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оздоровительная работа, самостоятельные игры. Возвращение с прогулки, подготовка к обеду.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12:00-12:30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Возвращение с прогулки, подготовка к обеду.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12:30-13:00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Обед. Подготовка ко сну.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13:00-15:00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Сон.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15:00-15:30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Постепенный подъём, зарядка пробуждения, гигиенические процедуры,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коррекционно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оздоровительная работа. 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15:30-16:00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Полдник, самообслуживание,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культурно-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гигиенические навыки, клуб по интересам.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16:00-16:30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Игры: ролевые, дидактические. Беседы, ситуации общения, самостоятельная деятельность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индивидуальная коррекционная работа с детьми. Подготовка к прогулке.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16:30-17:30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Прогулка: игры, наблюдения, беседы, индивидуальная работа по развитию движений.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Уход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детей домой.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76" marR="40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714375" y="428625"/>
            <a:ext cx="735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Сетка планирования непосредственной образовательной деятельности в старшей группе</a:t>
            </a:r>
            <a:endParaRPr lang="ru-RU" sz="2400" b="1" i="1">
              <a:solidFill>
                <a:srgbClr val="CC33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298"/>
          <a:ext cx="8143931" cy="5232270"/>
        </p:xfrm>
        <a:graphic>
          <a:graphicData uri="http://schemas.openxmlformats.org/drawingml/2006/table">
            <a:tbl>
              <a:tblPr/>
              <a:tblGrid>
                <a:gridCol w="1090705"/>
                <a:gridCol w="5195839"/>
                <a:gridCol w="1857387"/>
              </a:tblGrid>
              <a:tr h="50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Дни недели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Непосредственная образовательная</a:t>
                      </a:r>
                      <a:endParaRPr lang="ru-RU" sz="1400"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400"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7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832" marR="518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ситуация</a:t>
                      </a:r>
                      <a:endParaRPr lang="ru-RU" sz="1400" b="1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039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(окружающий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социальный, предметный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мир +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экология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Художественное творчество(ИЗО).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9:00-9:25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9:50-10:15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10:25-11:00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364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Грамота/ЧХЛ.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культура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9:00-9:25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9:50-10:15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10:25 – 11:00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493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развитие речи)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Аппликация/Конструирование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9:00-9:25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9:50-10:15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10:25-11:00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71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Художественное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творчество (ИЗО).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Физ. культура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улице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9:00-9:25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9:35-10:00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10:10-10:35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05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(окружающий, социальный, предметный мир + экология).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Физ.культура.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r>
                        <a:rPr lang="ru-RU" sz="1400" b="1" baseline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развитие речи)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9:00-9:25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:35-10:00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:10-10:35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32" marR="51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00063" y="285750"/>
            <a:ext cx="82867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воспитательно  </a:t>
            </a:r>
            <a:r>
              <a:rPr lang="ru-RU" sz="2000" b="1" i="1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i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деятельности</a:t>
            </a:r>
            <a:endParaRPr lang="ru-RU" sz="2000" i="1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образовательный процесс осуществляется в соответствии с Образовательной программой МБДОУ на основе содержания программы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редакцией В.И. Логиновой - (Санкт-Петербург, ДЕТСТВО-ПРЕСС, 2010.)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Парциональные  программы:Лыкова И.А., Куцакова Л.В., Алёшина Н.В. </a:t>
            </a:r>
          </a:p>
          <a:p>
            <a:pPr algn="just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Коррекционные программы :Ефименко Н.Н.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пособия по дошкольной педагогике и психологии, методикам.</a:t>
            </a:r>
          </a:p>
          <a:p>
            <a:pPr algn="just" eaLnBrk="0" hangingPunct="0"/>
            <a:endParaRPr lang="ru-RU" sz="15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Картотеки по различным разделам программы</a:t>
            </a:r>
            <a:endParaRPr lang="ru-RU" sz="2000" i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по ОБЖ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по развитию речи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водой из цикла: 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Водичка, водичка</a:t>
            </a:r>
            <a:r>
              <a:rPr lang="ru-RU" sz="15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…»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на слуховое внимание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по звуковой культуре речи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малоподвижных, хороводных игр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по математике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прогулок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Наглядный и дидактический материал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подвижных игр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утренних гимнастик и гимнастик пробуждения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пальчиковых гимнастик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полезных советов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игр на развитие пальчиков и кистей рук</a:t>
            </a: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игр для физ.культуры на улице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5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загадок, мирилок, считалок и скороговорок </a:t>
            </a:r>
            <a:endParaRPr lang="ru-RU" sz="15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2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2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Рисунок111111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642938" y="571500"/>
            <a:ext cx="7929562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групповое пространство распределено на несколько центров, способствующих комплексной коррекции и развитию детей:</a:t>
            </a:r>
            <a:endParaRPr lang="ru-RU" sz="2800" b="1" i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коррекционный;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 </a:t>
            </a:r>
            <a:r>
              <a:rPr lang="ru-RU" sz="20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творческий;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книжный(мини-библиотека); 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строительный и конструктивный;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дидактических и развивающих игр;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сенсомоторный;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 - трудовой;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математики;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по ПДД и ОБЖ;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и театральный;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познавательно-исследовательской деятельности.</a:t>
            </a:r>
            <a:endParaRPr lang="ru-RU" sz="200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3659</Words>
  <Application>Microsoft Office PowerPoint</Application>
  <PresentationFormat>Экран (4:3)</PresentationFormat>
  <Paragraphs>352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Слайд 1</vt:lpstr>
      <vt:lpstr>   Персонал группы: . </vt:lpstr>
      <vt:lpstr>Сведения о детях:</vt:lpstr>
      <vt:lpstr>Сведения о детях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777</cp:lastModifiedBy>
  <cp:revision>98</cp:revision>
  <dcterms:created xsi:type="dcterms:W3CDTF">2011-01-05T19:20:23Z</dcterms:created>
  <dcterms:modified xsi:type="dcterms:W3CDTF">2015-12-12T18:21:47Z</dcterms:modified>
</cp:coreProperties>
</file>