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9" r:id="rId3"/>
    <p:sldId id="260" r:id="rId4"/>
    <p:sldId id="264" r:id="rId5"/>
    <p:sldId id="265" r:id="rId6"/>
    <p:sldId id="266" r:id="rId7"/>
    <p:sldId id="261" r:id="rId8"/>
    <p:sldId id="262" r:id="rId9"/>
    <p:sldId id="263" r:id="rId10"/>
    <p:sldId id="267" r:id="rId11"/>
    <p:sldId id="268" r:id="rId12"/>
    <p:sldId id="275" r:id="rId13"/>
    <p:sldId id="258" r:id="rId14"/>
    <p:sldId id="25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3171" autoAdjust="0"/>
  </p:normalViewPr>
  <p:slideViewPr>
    <p:cSldViewPr>
      <p:cViewPr varScale="1">
        <p:scale>
          <a:sx n="69" d="100"/>
          <a:sy n="69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BCA1A-2DA0-4500-A953-4C1AD96F759E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8797F-3394-4059-960A-E55A734C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797F-3394-4059-960A-E55A734CA2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3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797F-3394-4059-960A-E55A734CA21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9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797F-3394-4059-960A-E55A734CA2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9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797F-3394-4059-960A-E55A734CA2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7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0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9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4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2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A573-F961-42C5-8CDD-5FA551F5AB6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7FDE-1D6C-4EA6-B65B-112B8F9C5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5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asyen.ru/_ld/133/9281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7067" cy="72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6672"/>
            <a:ext cx="70567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chemeClr val="accent2"/>
                </a:solidFill>
                <a:latin typeface="+mj-lt"/>
              </a:rPr>
              <a:t>Муниципальное бюджетное образовательное учреждение –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chemeClr val="accent2"/>
                </a:solidFill>
                <a:latin typeface="+mj-lt"/>
              </a:rPr>
              <a:t> начальная общеобразовательная школа №12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6840760" cy="231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3600" b="1" dirty="0" smtClean="0">
              <a:solidFill>
                <a:schemeClr val="accent5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3600" b="1" dirty="0">
              <a:solidFill>
                <a:schemeClr val="accent5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3600" b="1" dirty="0" smtClean="0">
                <a:solidFill>
                  <a:schemeClr val="accent5"/>
                </a:solidFill>
              </a:rPr>
              <a:t>«Особенности  организации  внутреннего   экологического  ландшафта  в  средней  группе»</a:t>
            </a:r>
            <a:endParaRPr lang="ru-RU" altLang="ru-RU" sz="36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157192"/>
            <a:ext cx="4572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2"/>
                </a:solidFill>
              </a:rPr>
              <a:t>Выполнила:</a:t>
            </a:r>
          </a:p>
          <a:p>
            <a:pPr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2"/>
                </a:solidFill>
              </a:rPr>
              <a:t>Тарасова Г.В</a:t>
            </a:r>
            <a:r>
              <a:rPr lang="ru-RU" altLang="ru-RU" b="1" dirty="0" smtClean="0">
                <a:solidFill>
                  <a:schemeClr val="accent5"/>
                </a:solidFill>
              </a:rPr>
              <a:t>.</a:t>
            </a:r>
            <a:endParaRPr lang="ru-RU" altLang="ru-RU" b="1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http://vospitatel86.umi.ru/images/cms/data/1554dab6e94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4164">
            <a:off x="277139" y="3686215"/>
            <a:ext cx="2736304" cy="30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asyen.ru/_ld/133/9281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5" y="-24103"/>
            <a:ext cx="9727067" cy="72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бюджетное   общеобразовательное    учреждение-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   общеобразовательная   школа    № 12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3"/>
            <a:ext cx="741682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организации  внутреннего  экологического  ландшафта  в  средней  группе»</a:t>
            </a:r>
          </a:p>
          <a:p>
            <a:pPr algn="ctr">
              <a:lnSpc>
                <a:spcPct val="80000"/>
              </a:lnSpc>
            </a:pPr>
            <a:endParaRPr lang="ru-RU" altLang="ru-RU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r">
              <a:lnSpc>
                <a:spcPct val="80000"/>
              </a:lnSpc>
            </a:pPr>
            <a:endParaRPr lang="ru-RU" altLang="ru-RU" b="1" dirty="0">
              <a:solidFill>
                <a:schemeClr val="accent2"/>
              </a:solidFill>
            </a:endParaRPr>
          </a:p>
          <a:p>
            <a:pPr algn="r">
              <a:lnSpc>
                <a:spcPct val="80000"/>
              </a:lnSpc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Выполнила:</a:t>
            </a:r>
          </a:p>
          <a:p>
            <a:pPr algn="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Тарасова  Г.В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 descr="http://vospitatel86.umi.ru/images/cms/data/1554dab6e94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23548"/>
            <a:ext cx="2592288" cy="27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0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9"/>
            <a:ext cx="9207500" cy="67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 создала дидактическую игру, которая является для ребенка наиболее подходящей формой обучения.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 и  экологические   игры, 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занятия дают хороший результат лишь в том случае, если ясно представляешь, какие задачи могут быть решены в процессе их проведения. 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проявление естественной потребности в деятельности детей, в которой он познает окружающую действительность</a:t>
            </a:r>
            <a:r>
              <a:rPr lang="ru-RU" dirty="0"/>
              <a:t>. </a:t>
            </a:r>
          </a:p>
        </p:txBody>
      </p:sp>
      <p:pic>
        <p:nvPicPr>
          <p:cNvPr id="4" name="Рисунок 3" descr="F:\SAM_35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07997"/>
            <a:ext cx="3237865" cy="25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SAM_352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552825" cy="2664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1" y="3362982"/>
            <a:ext cx="2520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Дидактические  игры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420888"/>
            <a:ext cx="5073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                                    Экологические  игры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0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SAM_35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167390"/>
            <a:ext cx="4922553" cy="3285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58847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используются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наглядно – дидактические  пособия. Они специально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как наглядные пособия для обучения детей. К таким картинам относятся серии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«Насекомые», «Ягоды», «Птицы»,  «Домашние  животные»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Предметные картины в младших группах используют для уточнения и конкретизации представлений, их закрепления. Организуя рассматривание картины, воспитатель использует детский опыт, близкий содержанию картины, задаёт короткие, ясные вопросы, обращая на характерное во внешнем виде, на формы и цвет частей растений.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рассматривание картин направлено на расширение знаний детей. Это даёт возможность вывести их за пределы непосредственного опыта. Рассматривание картин используют также для систематизации и обобщения знаний детей.</a:t>
            </a:r>
            <a:endParaRPr lang="ru-RU" sz="16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1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1376" y="-535041"/>
            <a:ext cx="9727067" cy="76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SAM_3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64364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SAM_352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600399" cy="32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32657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макетами,  ребенок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воображаемую ситуацию, играет одну или несколько ролей. Моделирует реальные ситуации или социальные отношения в игровой форме. Макеты могут иметь разную тематику, но в процессе их реализации одновременно и параллельно решается </a:t>
            </a:r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задач: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закрепление и обобщение знаний детей по той или иной теме;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активизация лексического словаря;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логического мышления, памяти,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воображения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фантазии;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общей и мелкой моторики рук;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коммуникативных навыков. </a:t>
            </a:r>
          </a:p>
        </p:txBody>
      </p:sp>
    </p:spTree>
    <p:extLst>
      <p:ext uri="{BB962C8B-B14F-4D97-AF65-F5344CB8AC3E}">
        <p14:creationId xmlns:p14="http://schemas.microsoft.com/office/powerpoint/2010/main" val="39311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Имеющаяся в уголке литература помогает закрепить у детей те знания, которые они получают на занятиях по ФЦКМ и то, что они не могут увидеть сами. В таких случаях на помощь приходит детская литература, в которой поэтапно показано в красочных иллюстрациях. Так же в уголке имеется художественная литература с красочными иллюстрациями. В свободное время дети рассматривают данную литературу. У них обязательно возникают вопросы, на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воспитатели  дадут  ответы.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ressa.zp.ua/goods/23/1337886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07" y="3212976"/>
            <a:ext cx="1614053" cy="20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gabaza.ru/images/48/94799/8c436e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1357857" cy="21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mady.ru/upload/users/0/332/all/02/1429704948.05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66645"/>
            <a:ext cx="1368152" cy="20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ginlib.org.ua/blog/wp-content/uploads/2014/09/321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366" y="3947628"/>
            <a:ext cx="1602802" cy="21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1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517"/>
            <a:ext cx="9207500" cy="67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knor.ru/shop/picturb/1017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167248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uzeibelki.ru/photo/classic/classic6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16950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erners.ru/wp-content/uploads/2015/03/03-03-2015-07-17-35-prish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15886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eate.chitai-gorod.ru/upload/iblock/98d/98da008e9d51ad909f3745369915c56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50" y="3140968"/>
            <a:ext cx="1892326" cy="27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velib.com/files/36/42/A2/3642A26516CE3BA7C9C1D99854888D32.cover_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3140969"/>
            <a:ext cx="1872209" cy="27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ostcard.lv/images/upload_orig/1599_14258961846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3140969"/>
            <a:ext cx="2016223" cy="27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6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8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организованный уголок природы в детском саду доставит детям массу приятных впечатлений. Общение с братьями нашими меньшими делает детей более контактными, общительными, стимулирует жажду творчества. Дети учатся лучше понимать окружающий мир во всем его многообразии. Внимание детей в этом возрасте еще очень неустойчиво, а яркие животные с интересным поведением, бесспорно, привлекут внимание и позволят направить его в нужное русло созидательной работы. Поэтому не следует забывать, что организация живого уголка - дело ответственное.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подобрав растения и животных, правильно организовав их проживание, можно добиться того, что они станут мощным подспорьем в нравственном, эстетическом и психологическом воспитании детей.</a:t>
            </a:r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6146" name="Picture 2" descr="http://www.allmoldova.com/uimg/bemol/bemol16061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053" y="4221088"/>
            <a:ext cx="3168352" cy="21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1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52" y="0"/>
            <a:ext cx="946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5310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6600" b="1" dirty="0" smtClean="0">
                <a:solidFill>
                  <a:schemeClr val="accent1"/>
                </a:solidFill>
              </a:rPr>
              <a:t>Спасибо   за  внимание ! 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7172" name="Picture 4" descr="http://img1.liveinternet.ru/images/attach/c/9/107/151/107151551_0_fec29_c1fe7c8d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6907"/>
            <a:ext cx="3595340" cy="30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5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9" y="-387424"/>
            <a:ext cx="9836643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6984776" cy="522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chemeClr val="accent5"/>
                </a:solidFill>
              </a:rPr>
              <a:t>Любовь  к  природе,  навыки  бережного  отношения к  ней,  забота  о  живых  существах  рождает  не только   интерес  к  природе,  но  и способствует   формированию у  детей   лучших  черт   характера,  таких  как  патриотизм,  трудолюбие,  уважение  к  труду  взрослых.</a:t>
            </a:r>
          </a:p>
          <a:p>
            <a:pPr>
              <a:lnSpc>
                <a:spcPct val="80000"/>
              </a:lnSpc>
            </a:pPr>
            <a:endParaRPr lang="ru-RU" altLang="ru-RU" sz="3200" b="1" dirty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chemeClr val="accent5"/>
                </a:solidFill>
              </a:rPr>
              <a:t>Познакомить  детей  с  природой, воспитать  любовь  к  ней  поможет  уголок  природы,  где  содержатся  комнатные  растения. </a:t>
            </a:r>
            <a:endParaRPr lang="ru-RU" altLang="ru-RU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1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74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7416824" cy="14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5"/>
                </a:solidFill>
              </a:rPr>
              <a:t>Уголок  природы  предоставляет  возможность сосредоточить внимание  детей  на небольшом  количестве  обитателей,  на  наиболее   типичных  их  признаках  и  тем  самым  обеспечить  более  глубокие  и  прочные  знания. 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5"/>
                </a:solidFill>
              </a:rPr>
              <a:t>В  уголке  природы  дети  могут  в  течение  всего    дня  подходить к  растениям,  рассматривать  их  ,  вести  за  ними  наблюдения.</a:t>
            </a:r>
            <a:endParaRPr lang="ru-RU" altLang="ru-RU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 descr="F:\фото  для  презентации\SAM_28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47260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95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asyen.ru/_ld/133/9281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" y="8772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сохраненные данные 1"/>
          <p:cNvSpPr/>
          <p:nvPr/>
        </p:nvSpPr>
        <p:spPr>
          <a:xfrm>
            <a:off x="611560" y="1476866"/>
            <a:ext cx="2304256" cy="1880696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</a:rPr>
              <a:t>Размещать  на  уровне  детей. 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 в  хорошо  освещённом  месте</a:t>
            </a:r>
          </a:p>
        </p:txBody>
      </p:sp>
      <p:sp>
        <p:nvSpPr>
          <p:cNvPr id="3" name="Блок-схема: сохраненные данные 2"/>
          <p:cNvSpPr/>
          <p:nvPr/>
        </p:nvSpPr>
        <p:spPr>
          <a:xfrm>
            <a:off x="3131840" y="2160940"/>
            <a:ext cx="2376264" cy="1911001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</a:rPr>
              <a:t>Содержаться  в  чистоте</a:t>
            </a:r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5724128" y="2895980"/>
            <a:ext cx="2808312" cy="1736172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7030A0"/>
                </a:solidFill>
              </a:rPr>
              <a:t>Не   должен  загромождать  игровую  комнату, недопустим  сквозняк,  попадание  прямых  солнечных  лучей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20688"/>
            <a:ext cx="6984776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Требования  к  размещению   и  содержанию уголка  природы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http://shkola-no25.narod.ru/sov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936769" cy="26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09" y="-322907"/>
            <a:ext cx="9641033" cy="71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247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Минимальный состав уголка природы – это наличие комнатных растений и аквариум с водными </a:t>
            </a:r>
            <a:r>
              <a:rPr lang="ru-RU" b="1" dirty="0" smtClean="0">
                <a:solidFill>
                  <a:schemeClr val="accent1"/>
                </a:solidFill>
              </a:rPr>
              <a:t>обитателями – золотые  рыбки, телескопы,  вуалехвосты.  </a:t>
            </a:r>
            <a:r>
              <a:rPr lang="ru-RU" b="1" dirty="0">
                <a:solidFill>
                  <a:schemeClr val="accent1"/>
                </a:solidFill>
              </a:rPr>
              <a:t>Видовой состав растений любой возрастной группы не имеет принципиального значения, педагогическую работу можно проводить с теми представителями флоры, которые давно находятся в группе и хорошо адаптированы к этим условиям среды. Важно не количество, а ухоженность растений, их благополучное состояние, </a:t>
            </a:r>
            <a:r>
              <a:rPr lang="ru-RU" b="1" dirty="0" smtClean="0">
                <a:solidFill>
                  <a:schemeClr val="accent1"/>
                </a:solidFill>
              </a:rPr>
              <a:t>правильное </a:t>
            </a:r>
            <a:r>
              <a:rPr lang="ru-RU" b="1" dirty="0">
                <a:solidFill>
                  <a:schemeClr val="accent1"/>
                </a:solidFill>
              </a:rPr>
              <a:t>размещение, красивое оформление. Комнатные растения – это не учебные пособия, а живые существа, которые требуют ухода, и поэтому </a:t>
            </a:r>
            <a:r>
              <a:rPr lang="ru-RU" b="1" dirty="0" smtClean="0">
                <a:solidFill>
                  <a:schemeClr val="accent1"/>
                </a:solidFill>
              </a:rPr>
              <a:t>их </a:t>
            </a:r>
            <a:r>
              <a:rPr lang="ru-RU" b="1" dirty="0">
                <a:solidFill>
                  <a:schemeClr val="accent1"/>
                </a:solidFill>
              </a:rPr>
              <a:t>не следует подменять искусственными растениями</a:t>
            </a:r>
            <a:r>
              <a:rPr lang="ru-RU" b="1" dirty="0" smtClean="0">
                <a:solidFill>
                  <a:schemeClr val="accent1"/>
                </a:solidFill>
              </a:rPr>
              <a:t>.  В  средней  группе,  воспитанники не  только   видят </a:t>
            </a:r>
            <a:r>
              <a:rPr lang="ru-RU" b="1" dirty="0">
                <a:solidFill>
                  <a:schemeClr val="accent1"/>
                </a:solidFill>
              </a:rPr>
              <a:t>многообразие </a:t>
            </a:r>
            <a:r>
              <a:rPr lang="ru-RU" b="1" dirty="0" smtClean="0">
                <a:solidFill>
                  <a:schemeClr val="accent1"/>
                </a:solidFill>
              </a:rPr>
              <a:t>  растительного  мира</a:t>
            </a:r>
            <a:r>
              <a:rPr lang="ru-RU" b="1" dirty="0">
                <a:solidFill>
                  <a:schemeClr val="accent1"/>
                </a:solidFill>
              </a:rPr>
              <a:t>, но и </a:t>
            </a:r>
            <a:r>
              <a:rPr lang="ru-RU" b="1" dirty="0" smtClean="0">
                <a:solidFill>
                  <a:schemeClr val="accent1"/>
                </a:solidFill>
              </a:rPr>
              <a:t>осваивают   </a:t>
            </a:r>
            <a:r>
              <a:rPr lang="ru-RU" b="1" dirty="0">
                <a:solidFill>
                  <a:schemeClr val="accent1"/>
                </a:solidFill>
              </a:rPr>
              <a:t>различные способы ухода </a:t>
            </a:r>
            <a:r>
              <a:rPr lang="ru-RU" b="1" dirty="0" smtClean="0">
                <a:solidFill>
                  <a:schemeClr val="accent1"/>
                </a:solidFill>
              </a:rPr>
              <a:t>за  растениями.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://animalphotos.ru/photo/13/13806db000cfa75dcf72aa01e4bed1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930549"/>
            <a:ext cx="2608361" cy="19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014/68318089.4a/0_79bff_e0301ac0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36" y="3911098"/>
            <a:ext cx="2889751" cy="19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7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syen.ru/_ld/133/9281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002" y="-45289"/>
            <a:ext cx="9334002" cy="70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327902" y="767843"/>
            <a:ext cx="2016224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Растения </a:t>
            </a:r>
          </a:p>
          <a:p>
            <a:pPr algn="ctr"/>
            <a:r>
              <a:rPr lang="ru-RU" b="1" dirty="0" smtClean="0"/>
              <a:t>рекомендуемые  </a:t>
            </a:r>
            <a:r>
              <a:rPr lang="ru-RU" b="1" dirty="0"/>
              <a:t>для  средней </a:t>
            </a:r>
            <a:r>
              <a:rPr lang="ru-RU" b="1" dirty="0" smtClean="0"/>
              <a:t>группы </a:t>
            </a:r>
            <a:endParaRPr lang="ru-RU" b="1" dirty="0"/>
          </a:p>
        </p:txBody>
      </p:sp>
      <p:pic>
        <p:nvPicPr>
          <p:cNvPr id="1026" name="Picture 2" descr="https://s-media-cache-ak0.pinimg.com/originals/7a/d7/c2/7ad7c2e75f9403bb195dfbbca5e3245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foto.mail.ru/mail/bi.ni/_answers/i-1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23498"/>
            <a:ext cx="1872208" cy="14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.pikabu.ru/images/big_size_comm/2014-11_3/141605310839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53348"/>
            <a:ext cx="1872208" cy="1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orum.ngs.ru/preview/forum/upload_files/c8a6179e32d7557166d58b3c765371d1_6fa6a3b90a1748e8208c773d9a1ec458_131159890481_800px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764704"/>
            <a:ext cx="1872209" cy="15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lowers.cveti-sadi.ru/files/2009/07/17begoniasemperflorens2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544" y="2766858"/>
            <a:ext cx="1728193" cy="14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vashsad.ua/downloads/image/6444/main_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788" y="2652482"/>
            <a:ext cx="2178337" cy="14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ygardenlife.com/uploads/2011/10/6041_4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69" y="4444663"/>
            <a:ext cx="2177956" cy="1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23950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аспарагус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6" y="2283150"/>
            <a:ext cx="186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фуксия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630932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фикус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44334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душистая герань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543" y="3244334"/>
            <a:ext cx="1728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accent1"/>
                </a:solidFill>
              </a:rPr>
              <a:t>бегония вечнозелёная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733256"/>
            <a:ext cx="13858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аспарагус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5730" y="4725145"/>
            <a:ext cx="19177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166170" y="3244334"/>
            <a:ext cx="2034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бальзамин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аспидистра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11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syen.ru/_ld/133/9281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102"/>
            <a:ext cx="9173807" cy="713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F:\SAM_306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143380"/>
            <a:ext cx="2376264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Труд  в уголке   природы – это, прежде  всего,  гуманное  отношение  ко  всему  живому,  что  окружает ребёнка,  это  понимание  благополучного  или  неблагополучного  состояния  обитателей   уголка  природы, это – сочувствие  и  жалость,   это – желание,  чтобы   им было  хорошо.  И только  во вторую  очередь   труд  в уголке  природы – это правильные  действия   и операции  с  предметами  и оборудованием.</a:t>
            </a:r>
          </a:p>
        </p:txBody>
      </p:sp>
      <p:pic>
        <p:nvPicPr>
          <p:cNvPr id="5" name="Рисунок 4" descr="F:\SAM_285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2609758" cy="19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SAM_286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25584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38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2075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64291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 уголке  природы  воспитанники  не только ухаживают  за растениями,  но  и осуществляют познавательно – исследовательскую деятельность.  Проводя  опыты  совместно  с  воспитателями,  дети  понимают  какие факторы   оказывают благоприятное  воздействие  на  рост  и  развитие  растений.</a:t>
            </a:r>
          </a:p>
        </p:txBody>
      </p:sp>
      <p:pic>
        <p:nvPicPr>
          <p:cNvPr id="4" name="Picture 2" descr="F:\SAM_3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3429024" cy="3071834"/>
          </a:xfrm>
          <a:prstGeom prst="rect">
            <a:avLst/>
          </a:prstGeom>
          <a:noFill/>
        </p:spPr>
      </p:pic>
      <p:pic>
        <p:nvPicPr>
          <p:cNvPr id="5" name="Picture 2" descr="F:\SAM_3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357190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86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easyen.ru/_ld/133/9281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422"/>
            <a:ext cx="9387012" cy="69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7167"/>
            <a:ext cx="78581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«</a:t>
            </a:r>
            <a:r>
              <a:rPr lang="ru-RU" b="1" dirty="0" smtClean="0">
                <a:solidFill>
                  <a:schemeClr val="accent1"/>
                </a:solidFill>
              </a:rPr>
              <a:t>Огород   на подоконнике</a:t>
            </a:r>
            <a:r>
              <a:rPr lang="ru-RU" sz="1600" b="1" dirty="0" smtClean="0">
                <a:solidFill>
                  <a:schemeClr val="accent1"/>
                </a:solidFill>
              </a:rPr>
              <a:t>»  -  помогает,  детям  познакомится  с  разнообразием  семян,  с  условиями  их роста,  помогает  увидеть  и  оценить   конечный результат.  Главными  задачами  являются: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учить детей пользоваться орудиями труда (грабельки, лейки,   палочки);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приучать старательно, аккуратно выполнять поручения;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познакомить детей с выращиванием растений и правилами ухода за ними,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учить  материалы и предметы, убирать их на место после работы;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воспитывать у  детей  желание участвовать в совместной трудовой  деятельности;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воспитывать любовь к труду;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создавать положительный эмоциональный фон от общения с природой;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</a:rPr>
              <a:t>закрепить знания детей о том, что для роста и развития растений необходим солнечный свет, тепло, вода, хорошая питательная земля и своевременный уход. 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F:\SAM_272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00438"/>
            <a:ext cx="2844168" cy="27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SAM_272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500438"/>
            <a:ext cx="3018636" cy="27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03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930</Words>
  <Application>Microsoft Office PowerPoint</Application>
  <PresentationFormat>Экран (4:3)</PresentationFormat>
  <Paragraphs>125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</cp:lastModifiedBy>
  <cp:revision>48</cp:revision>
  <dcterms:created xsi:type="dcterms:W3CDTF">2015-10-25T18:44:27Z</dcterms:created>
  <dcterms:modified xsi:type="dcterms:W3CDTF">2015-12-11T09:22:28Z</dcterms:modified>
</cp:coreProperties>
</file>