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502" y="1893194"/>
            <a:ext cx="8825658" cy="862885"/>
          </a:xfrm>
        </p:spPr>
        <p:txBody>
          <a:bodyPr/>
          <a:lstStyle/>
          <a:p>
            <a:pPr algn="ctr"/>
            <a:r>
              <a:rPr lang="ru-RU" sz="2400" b="1" dirty="0" smtClean="0"/>
              <a:t>Реализация образовательной области ПОЗНАНИЕ (ФЭМП) в соответствии с ФГОС ДО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756079"/>
            <a:ext cx="8825658" cy="2882721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4300" b="1" dirty="0" smtClean="0"/>
              <a:t>«ПРИКЛЮЧИНИЯ КУБИКА»</a:t>
            </a:r>
            <a:endParaRPr lang="ru-RU" sz="3500" b="1" dirty="0" smtClean="0"/>
          </a:p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МЕТОДИЧЕСКОЕ ОБЕСПЕЧЕНИЕ нод С ИСПОЛЬЗОВАНИЕМ икт</a:t>
            </a:r>
          </a:p>
          <a:p>
            <a:pPr algn="r"/>
            <a:endParaRPr lang="ru-RU" sz="2200" dirty="0" smtClean="0">
              <a:solidFill>
                <a:schemeClr val="bg1"/>
              </a:solidFill>
            </a:endParaRPr>
          </a:p>
          <a:p>
            <a:pPr algn="r"/>
            <a:r>
              <a:rPr lang="ru-RU" sz="1700" dirty="0" smtClean="0">
                <a:solidFill>
                  <a:schemeClr val="bg1"/>
                </a:solidFill>
              </a:rPr>
              <a:t>ВЫПОЛНИЛА: ВОСПИТАТЕЛЬ </a:t>
            </a:r>
          </a:p>
          <a:p>
            <a:pPr algn="r"/>
            <a:r>
              <a:rPr lang="ru-RU" sz="1700" dirty="0" smtClean="0">
                <a:solidFill>
                  <a:schemeClr val="bg1"/>
                </a:solidFill>
              </a:rPr>
              <a:t>МАЛЬЦЕВА м. в.</a:t>
            </a:r>
          </a:p>
          <a:p>
            <a:pPr algn="r"/>
            <a:r>
              <a:rPr lang="en-US" sz="1700" dirty="0" err="1" smtClean="0">
                <a:solidFill>
                  <a:schemeClr val="bg1"/>
                </a:solidFill>
              </a:rPr>
              <a:t>i</a:t>
            </a:r>
            <a:r>
              <a:rPr lang="ru-RU" sz="1700" dirty="0" err="1" smtClean="0">
                <a:solidFill>
                  <a:schemeClr val="bg1"/>
                </a:solidFill>
              </a:rPr>
              <a:t>кк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1873" y="737496"/>
            <a:ext cx="6096001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Муниципальное бюджетное дошкольное образовательное учреждение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«Центр развития ребенка –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 детский сад №58» 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50006"/>
            <a:ext cx="8761413" cy="83062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ru-RU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2253803"/>
            <a:ext cx="11178861" cy="4198512"/>
          </a:xfrm>
        </p:spPr>
        <p:txBody>
          <a:bodyPr numCol="3">
            <a:normAutofit lnSpcReduction="10000"/>
          </a:bodyPr>
          <a:lstStyle/>
          <a:p>
            <a:pPr marL="0" indent="0" algn="ctr">
              <a:buNone/>
            </a:pPr>
            <a:r>
              <a:rPr lang="ru-RU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Загадки о геометрических фигурах.</a:t>
            </a:r>
            <a:endParaRPr lang="ru-RU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похож 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колесо,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еще на букву О.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дороге катится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ромашке прячется.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Нрав его совсем не крут.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Догадались? Это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(круг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него мы строим дом.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окошко в доме том.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него в обед садимся,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час досуга веселимся.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Ему каждый в доме рад.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Кто же он? Наш друг -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(квадрат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На </a:t>
            </a:r>
            <a:r>
              <a:rPr lang="ru-RU" b="1" dirty="0"/>
              <a:t>фигуру посмотри</a:t>
            </a:r>
            <a:br>
              <a:rPr lang="ru-RU" b="1" dirty="0"/>
            </a:br>
            <a:r>
              <a:rPr lang="ru-RU" b="1" dirty="0"/>
              <a:t>И в альбоме начерти </a:t>
            </a:r>
            <a:br>
              <a:rPr lang="ru-RU" b="1" dirty="0"/>
            </a:br>
            <a:r>
              <a:rPr lang="ru-RU" b="1" dirty="0"/>
              <a:t>Три угла. Три стороны</a:t>
            </a:r>
            <a:br>
              <a:rPr lang="ru-RU" b="1" dirty="0"/>
            </a:br>
            <a:r>
              <a:rPr lang="ru-RU" b="1" dirty="0"/>
              <a:t>Меж собой соедини.</a:t>
            </a:r>
            <a:br>
              <a:rPr lang="ru-RU" b="1" dirty="0"/>
            </a:br>
            <a:r>
              <a:rPr lang="ru-RU" b="1" dirty="0"/>
              <a:t>Получился не угольник,</a:t>
            </a:r>
            <a:br>
              <a:rPr lang="ru-RU" b="1" dirty="0"/>
            </a:br>
            <a:r>
              <a:rPr lang="ru-RU" b="1" dirty="0"/>
              <a:t>А красивый…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(треугольник).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408349" y="5434882"/>
            <a:ext cx="1224000" cy="1224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0799" y="5641199"/>
            <a:ext cx="1152000" cy="115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9517488" y="5183999"/>
            <a:ext cx="1751526" cy="12683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075" y="631065"/>
            <a:ext cx="8761413" cy="93365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Д/И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«Каких 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фигур больше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8" y="2333043"/>
            <a:ext cx="11191741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Вопрос </a:t>
            </a:r>
            <a:r>
              <a:rPr lang="ru-RU" sz="2000" b="1" i="1" dirty="0">
                <a:solidFill>
                  <a:schemeClr val="tx1"/>
                </a:solidFill>
              </a:rPr>
              <a:t>1: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Назовите все красные (желтые, синие, зелёные) фигуры.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Вопрос 2: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Назовите сколько у вас треугольников (квадратов, прямоугольников).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Вопрос 3: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Какого цвета и какого размера треугольники (квадраты, круги). А как вы смогли узнать размер фигур (ответ: путем приложения друг на друга)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Вопрос 4</a:t>
            </a:r>
            <a:r>
              <a:rPr lang="ru-RU" sz="2000" i="1" dirty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> Назовите фигуры без углов.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Вопрос 5: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Назовите фигуры у которых есть углы.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1142075" y="5053884"/>
            <a:ext cx="1440000" cy="1440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16687" y="5053884"/>
            <a:ext cx="1442434" cy="14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93733" y="5036424"/>
            <a:ext cx="1575859" cy="139843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99290" y="5316684"/>
            <a:ext cx="2240924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25436" y="5709562"/>
            <a:ext cx="1429556" cy="6855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106458" y="5615009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66658" y="5615009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894203" y="5749343"/>
            <a:ext cx="720000" cy="720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798490"/>
            <a:ext cx="8761413" cy="129426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II</a:t>
            </a:r>
            <a:r>
              <a:rPr lang="ru-RU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часть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Д/И </a:t>
            </a:r>
            <a:r>
              <a:rPr lang="ru-RU" b="1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«Положи как я скажу</a:t>
            </a:r>
            <a:r>
              <a:rPr lang="ru-RU" b="1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6" y="2318197"/>
            <a:ext cx="11191740" cy="423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dirty="0" smtClean="0">
                <a:solidFill>
                  <a:schemeClr val="tx1"/>
                </a:solidFill>
              </a:rPr>
              <a:t>положить </a:t>
            </a:r>
            <a:r>
              <a:rPr lang="ru-RU" sz="2400" dirty="0">
                <a:solidFill>
                  <a:schemeClr val="tx1"/>
                </a:solidFill>
              </a:rPr>
              <a:t>на верхнюю линеечку фигуры, которые не имеют углов, а на нижнюю те фигуры у которых есть углы.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2) </a:t>
            </a:r>
            <a:r>
              <a:rPr lang="ru-RU" sz="2400" dirty="0" smtClean="0">
                <a:solidFill>
                  <a:schemeClr val="tx1"/>
                </a:solidFill>
              </a:rPr>
              <a:t>положить </a:t>
            </a:r>
            <a:r>
              <a:rPr lang="ru-RU" sz="2400" dirty="0">
                <a:solidFill>
                  <a:schemeClr val="tx1"/>
                </a:solidFill>
              </a:rPr>
              <a:t>на верхнюю линеечку любые большие фигуры, а на нижнюю любые маленькие фигуры и назовите их.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1672" y="4185634"/>
            <a:ext cx="3966693" cy="875763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1178164" y="4317515"/>
            <a:ext cx="612000" cy="61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108915" y="4394915"/>
            <a:ext cx="457200" cy="4572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000650" y="4314623"/>
            <a:ext cx="612000" cy="612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91671" y="5077217"/>
            <a:ext cx="3966693" cy="875763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178164" y="5126168"/>
            <a:ext cx="743754" cy="6559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049835" y="5288246"/>
            <a:ext cx="416761" cy="45370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54747" y="5221677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9527" y="5250315"/>
            <a:ext cx="1285807" cy="5295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82943" y="4199424"/>
            <a:ext cx="3966693" cy="875763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82942" y="5090423"/>
            <a:ext cx="3966693" cy="875763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62943" y="4366477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6952943" y="5348304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82944" y="5395991"/>
            <a:ext cx="685800" cy="312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8459067" y="5300628"/>
            <a:ext cx="457200" cy="4572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171607" y="5325017"/>
            <a:ext cx="486521" cy="40657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7656744" y="4325207"/>
            <a:ext cx="612000" cy="61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8343560" y="4281296"/>
            <a:ext cx="743754" cy="6559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225571" y="4384594"/>
            <a:ext cx="1285807" cy="5295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941" y="3968657"/>
            <a:ext cx="4353059" cy="2889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III</a:t>
            </a:r>
            <a:r>
              <a:rPr lang="ru-RU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часть</a:t>
            </a:r>
            <a:br>
              <a:rPr lang="ru-RU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Д/И </a:t>
            </a:r>
            <a:r>
              <a:rPr lang="ru-RU" b="1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«Волшебный мешочек»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40" y="2150772"/>
            <a:ext cx="11269014" cy="4365938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u="sng" dirty="0" smtClean="0">
                <a:solidFill>
                  <a:schemeClr val="tx1"/>
                </a:solidFill>
              </a:rPr>
              <a:t>Материал</a:t>
            </a:r>
            <a:r>
              <a:rPr lang="ru-RU" sz="2000" b="1" i="1" u="sng" dirty="0">
                <a:solidFill>
                  <a:schemeClr val="tx1"/>
                </a:solidFill>
              </a:rPr>
              <a:t>: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мешочек, фрукты и овощи, кубики, мячики, тарелка.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1 </a:t>
            </a:r>
            <a:r>
              <a:rPr lang="ru-RU" b="1" u="sng" dirty="0" smtClean="0">
                <a:solidFill>
                  <a:schemeClr val="tx1"/>
                </a:solidFill>
              </a:rPr>
              <a:t>вариант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Воспитатель </a:t>
            </a:r>
            <a:r>
              <a:rPr lang="ru-RU" sz="2400" dirty="0">
                <a:solidFill>
                  <a:schemeClr val="tx1"/>
                </a:solidFill>
              </a:rPr>
              <a:t>описывает предмет (форму, цвет, что из него делают или что делают им и т.д.), а дети отгадывают и называют его. Например: круглый, красный, растет на грядке, из него делают салат – помидор.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2 </a:t>
            </a:r>
            <a:r>
              <a:rPr lang="ru-RU" b="1" u="sng" dirty="0" smtClean="0">
                <a:solidFill>
                  <a:schemeClr val="tx1"/>
                </a:solidFill>
              </a:rPr>
              <a:t>вариант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endParaRPr lang="ru-RU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Предоставить </a:t>
            </a:r>
            <a:r>
              <a:rPr lang="ru-RU" sz="2400" dirty="0">
                <a:solidFill>
                  <a:schemeClr val="tx1"/>
                </a:solidFill>
              </a:rPr>
              <a:t>возможность детям, не вынимая руки из мешочка постараться описать </a:t>
            </a:r>
            <a:r>
              <a:rPr lang="ru-RU" sz="2400" dirty="0" smtClean="0">
                <a:solidFill>
                  <a:schemeClr val="tx1"/>
                </a:solidFill>
              </a:rPr>
              <a:t>попавшийся предмета. 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289" y="643944"/>
            <a:ext cx="8761413" cy="1352281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IV</a:t>
            </a:r>
            <a:r>
              <a:rPr lang="ru-RU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часть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Д/И «В гости к волшебным мышкам»</a:t>
            </a:r>
            <a:endParaRPr lang="ru-RU" sz="32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2343955"/>
            <a:ext cx="11178861" cy="4281152"/>
          </a:xfrm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Найти дверцу к домику мышки.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6658" y="3862902"/>
            <a:ext cx="1687132" cy="16356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5429" y="3862143"/>
            <a:ext cx="1687132" cy="16356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1967" y="3862143"/>
            <a:ext cx="1687132" cy="16356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static.diary.ru/userdir/4/1/0/7/4107/2773018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5" t="7978" r="13947" b="10151"/>
          <a:stretch/>
        </p:blipFill>
        <p:spPr bwMode="auto">
          <a:xfrm>
            <a:off x="5422995" y="4274801"/>
            <a:ext cx="792000" cy="810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88333" y="5636118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static.diary.ru/userdir/4/1/0/7/4107/2773018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5" t="7978" r="13947" b="10151"/>
          <a:stretch/>
        </p:blipFill>
        <p:spPr bwMode="auto">
          <a:xfrm>
            <a:off x="1492224" y="4186502"/>
            <a:ext cx="936000" cy="988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5332995" y="5650518"/>
            <a:ext cx="972000" cy="900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static.diary.ru/userdir/4/1/0/7/4107/2773018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5" t="7978" r="13947" b="10151"/>
          <a:stretch/>
        </p:blipFill>
        <p:spPr bwMode="auto">
          <a:xfrm>
            <a:off x="9254122" y="4390173"/>
            <a:ext cx="1182822" cy="579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38289" y="5717593"/>
            <a:ext cx="1182822" cy="6310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000777" y="4829577"/>
            <a:ext cx="2073499" cy="1210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6800045" y="4969722"/>
            <a:ext cx="2454077" cy="1199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03790" y="5331854"/>
            <a:ext cx="6031117" cy="888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25743"/>
            <a:ext cx="8761413" cy="123184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</a:t>
            </a:r>
            <a:r>
              <a:rPr lang="ru-RU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часть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 </a:t>
            </a:r>
            <a:b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Д/И «Волшебные шнурочки</a:t>
            </a:r>
            <a:r>
              <a:rPr lang="ru-RU" b="1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339" y="4238122"/>
            <a:ext cx="3494318" cy="2329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04" y="4237150"/>
            <a:ext cx="3495777" cy="233051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2526" y="2333043"/>
            <a:ext cx="11221643" cy="4234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 помощью шнурка сделать понравившуюся геометрическую фигуру.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8" y="4237150"/>
            <a:ext cx="3495776" cy="23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280" y="973668"/>
            <a:ext cx="9569002" cy="88089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ОБРАЗОВАТЕЛЬНАЯ ОБЛАСТЬ</a:t>
            </a:r>
            <a:b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«ПОЗНАВАТЕЛЬНОЕ РАЗВИТИЕ»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4" y="2575775"/>
            <a:ext cx="11217499" cy="37531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/>
              <a:t>Познавательное развитие 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 ( форме, цвете, размере, материале, звучании, ритме, и т.д.) о малой родине и Отечестве, представлений о социокультурных ценностях нашего народа, об отечественных традициях и  праздниках, о планете Земля как общем доме людей, об особенностях ее природы, многообразии стран и народов мира.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8859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70636"/>
            <a:ext cx="8761413" cy="122861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Основные цели и задачи: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ФЭМП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441" y="2949262"/>
            <a:ext cx="8825659" cy="35470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Формирование элементарных математических представлений;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Формирование первичных представлений об основных свойствах и отношениях объектов окружающего мира: форме, цвете, размере, количестве, числе, части и целом, пространстве и времени.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2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42849" cy="153771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Средняя группа (от 4 до 5 лет)</a:t>
            </a:r>
            <a:r>
              <a:rPr lang="ru-RU" sz="3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Количество </a:t>
            </a:r>
            <a:r>
              <a:rPr lang="ru-RU" sz="3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 счет:</a:t>
            </a:r>
            <a:br>
              <a:rPr lang="ru-RU" sz="3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4" y="2603500"/>
            <a:ext cx="11140225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Формировать представления детей о множестве;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Учить детей считать до 5;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Формировать правильное представление о порядковом счете, правильно пользоваться количественными и порядковыми числительными;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Формировать представления о равенстве и неравенстве групп на основе счета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Величина:</a:t>
            </a:r>
            <a:endParaRPr lang="ru-RU" sz="32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1" y="2577742"/>
            <a:ext cx="11178861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Совершенствовать умение сравнивать два предмета по величине (длине, ширине, высоте) и толщине путем непосредственного наложения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или приложения их </a:t>
            </a:r>
            <a:r>
              <a:rPr lang="ru-RU" sz="2600" dirty="0" err="1" smtClean="0">
                <a:solidFill>
                  <a:schemeClr val="tx1"/>
                </a:solidFill>
              </a:rPr>
              <a:t>др.к</a:t>
            </a:r>
            <a:r>
              <a:rPr lang="ru-RU" sz="2600" dirty="0" smtClean="0">
                <a:solidFill>
                  <a:schemeClr val="tx1"/>
                </a:solidFill>
              </a:rPr>
              <a:t> др.;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Учить сравнивать предметы по двум признакам величины (длиннее и шире);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Устанавливать размерные отношения между 3-5 предметами разной ширины (длины, высоты, толщины);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Ф</a:t>
            </a:r>
            <a:r>
              <a:rPr lang="ru-RU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орма:</a:t>
            </a:r>
            <a:endParaRPr lang="ru-RU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4" y="2176529"/>
            <a:ext cx="11114466" cy="441745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Развивать представления детей о геометрических фигурах: круге, квадрате, треугольнике, а также шаре и кубе.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Учить выделять особые признаки фигур с помощью зрительного и осязательно-двигательного анализатора (наличие или отсутствие углов, устойчивость, подвижность и т.д.);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Знакомить детей с прямоугольником и учить сравнивать его с кругом, квадратом и треугольником. Учить различать и называть его элементы: стороны и углы;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Формировать представления о размерах геометрических фигур;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Учить соотносить форму предметов с известными геометрическими фигурами: тарелка – круг, платок – квадрат и т.д.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Ориентировка в пространстве:</a:t>
            </a:r>
            <a:endParaRPr lang="ru-RU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550" y="2758047"/>
            <a:ext cx="11178861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Развивать умения определять пространственные направления от себя, двигаться в заданном направлении (вперед – назад, направо – налево, вверх – вниз);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Обозначать словами положения предметов по отношению к себе (передо мной стол, справа от меня стул)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Познакомить с пространственными отношениями: далеко – близко.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Ориентировка во времени:</a:t>
            </a:r>
            <a:endParaRPr lang="ru-RU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://stotysyhc.ru/wp-content/uploads/2015/08/ponyatie-vreme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478" y="3992651"/>
            <a:ext cx="5998176" cy="26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015" y="2571929"/>
            <a:ext cx="11153103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Расширять представления детей о частях суток, их характерных особенностях, последовательности (утро – день – вечер – ночь)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Дать представление о значении слов: «вчера», «сегодня», «завтра»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ПРИКЛЮЧЕНИЯ КУБИКА</a:t>
            </a:r>
            <a:endParaRPr lang="ru-RU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4" y="2215165"/>
            <a:ext cx="11165983" cy="36500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Программное содержание: </a:t>
            </a: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) совершенствовать умение сравнивать две группы предметов методом приложения. Закреплять навык </a:t>
            </a:r>
            <a:r>
              <a:rPr lang="ru-RU" sz="2000" dirty="0" smtClean="0">
                <a:solidFill>
                  <a:schemeClr val="tx1"/>
                </a:solidFill>
              </a:rPr>
              <a:t>классифицировать </a:t>
            </a:r>
            <a:r>
              <a:rPr lang="ru-RU" sz="2000" dirty="0">
                <a:solidFill>
                  <a:schemeClr val="tx1"/>
                </a:solidFill>
              </a:rPr>
              <a:t>геометрические фигуры по форме и цвету.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2) Развивать ориентировку в пространстве и на листе бумаги.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3) Воспитывать культуру поведения и партнёрские отношения.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Материал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1) демонстрационный – овал, круг, квадрат, прямо-угольник, треугольник, муляжи фруктов и овощей, книга, мяч, деревянные кубики.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2) раздаточный – числовые линейки, наборы геометрических фигур на каждого ребенка.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12934" y="686422"/>
            <a:ext cx="1548000" cy="154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8731875" y="1033499"/>
            <a:ext cx="1184491" cy="769543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355</TotalTime>
  <Words>811</Words>
  <Application>Microsoft Office PowerPoint</Application>
  <PresentationFormat>Широкоэкранный</PresentationFormat>
  <Paragraphs>91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Ион (конференц-зал)</vt:lpstr>
      <vt:lpstr>Реализация образовательной области ПОЗНАНИЕ (ФЭМП) в соответствии с ФГОС ДО</vt:lpstr>
      <vt:lpstr>ОБРАЗОВАТЕЛЬНАЯ ОБЛАСТЬ  «ПОЗНАВАТЕЛЬНОЕ РАЗВИТИЕ»</vt:lpstr>
      <vt:lpstr>Основные цели и задачи: ФЭМП</vt:lpstr>
      <vt:lpstr>Средняя группа (от 4 до 5 лет)  Количество и счет: </vt:lpstr>
      <vt:lpstr>Величина:</vt:lpstr>
      <vt:lpstr>Форма:</vt:lpstr>
      <vt:lpstr>Ориентировка в пространстве:</vt:lpstr>
      <vt:lpstr>Ориентировка во времени:</vt:lpstr>
      <vt:lpstr>ПРИКЛЮЧЕНИЯ КУБИКА</vt:lpstr>
      <vt:lpstr>I часть</vt:lpstr>
      <vt:lpstr>Д/И «Каких фигур больше»</vt:lpstr>
      <vt:lpstr>II часть  Д/И «Положи как я скажу»</vt:lpstr>
      <vt:lpstr>III часть Д/И «Волшебный мешочек»  </vt:lpstr>
      <vt:lpstr>IV часть  Д/И «В гости к волшебным мышкам»</vt:lpstr>
      <vt:lpstr>V часть   Д/И «Волшебные шнурочки»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образовательной области ПОЗНАНИЕ (ФЭМП) в соответствии с ФГОС ДО</dc:title>
  <dc:creator>Мария Мальцева</dc:creator>
  <cp:lastModifiedBy>Мария Мальцева</cp:lastModifiedBy>
  <cp:revision>27</cp:revision>
  <dcterms:created xsi:type="dcterms:W3CDTF">2015-12-08T11:26:58Z</dcterms:created>
  <dcterms:modified xsi:type="dcterms:W3CDTF">2015-12-14T13:47:46Z</dcterms:modified>
</cp:coreProperties>
</file>