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7" r:id="rId2"/>
    <p:sldId id="258" r:id="rId3"/>
    <p:sldId id="283" r:id="rId4"/>
    <p:sldId id="271" r:id="rId5"/>
    <p:sldId id="284" r:id="rId6"/>
    <p:sldId id="285" r:id="rId7"/>
    <p:sldId id="286" r:id="rId8"/>
    <p:sldId id="287" r:id="rId9"/>
    <p:sldId id="289" r:id="rId10"/>
    <p:sldId id="290" r:id="rId11"/>
    <p:sldId id="291" r:id="rId12"/>
    <p:sldId id="288" r:id="rId13"/>
    <p:sldId id="274" r:id="rId14"/>
    <p:sldId id="292" r:id="rId15"/>
    <p:sldId id="282" r:id="rId16"/>
    <p:sldId id="293" r:id="rId1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74" d="100"/>
          <a:sy n="74" d="100"/>
        </p:scale>
        <p:origin x="14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60E832-86AC-4951-8207-DC2263AD8769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A11529D-46BC-4F9A-8311-8E52070572FA}">
      <dgm:prSet/>
      <dgm:spPr/>
      <dgm:t>
        <a:bodyPr/>
        <a:lstStyle/>
        <a:p>
          <a:pPr rtl="0"/>
          <a:r>
            <a:rPr lang="ru-RU" b="1" dirty="0" smtClean="0"/>
            <a:t>Родители</a:t>
          </a:r>
          <a:endParaRPr lang="ru-RU" b="1" dirty="0"/>
        </a:p>
      </dgm:t>
    </dgm:pt>
    <dgm:pt modelId="{BA36DC82-0C32-45D2-B8AE-E903DBECF9B6}" type="parTrans" cxnId="{C29D406F-321D-4D26-9582-21A2CEA33471}">
      <dgm:prSet/>
      <dgm:spPr/>
      <dgm:t>
        <a:bodyPr/>
        <a:lstStyle/>
        <a:p>
          <a:endParaRPr lang="ru-RU"/>
        </a:p>
      </dgm:t>
    </dgm:pt>
    <dgm:pt modelId="{77BA5C9F-B3CC-475F-9399-A6C47027D9E4}" type="sibTrans" cxnId="{C29D406F-321D-4D26-9582-21A2CEA33471}">
      <dgm:prSet/>
      <dgm:spPr/>
      <dgm:t>
        <a:bodyPr/>
        <a:lstStyle/>
        <a:p>
          <a:endParaRPr lang="ru-RU"/>
        </a:p>
      </dgm:t>
    </dgm:pt>
    <dgm:pt modelId="{9D5DF690-AB58-40DA-893E-2930D0E4496E}">
      <dgm:prSet/>
      <dgm:spPr/>
      <dgm:t>
        <a:bodyPr/>
        <a:lstStyle/>
        <a:p>
          <a:pPr rtl="0"/>
          <a:r>
            <a:rPr lang="ru-RU" b="1" dirty="0" smtClean="0"/>
            <a:t>Педагоги</a:t>
          </a:r>
          <a:endParaRPr lang="ru-RU" b="1" dirty="0"/>
        </a:p>
      </dgm:t>
    </dgm:pt>
    <dgm:pt modelId="{5399062F-2BE8-45F5-9D5D-41D58408AF18}" type="parTrans" cxnId="{1261321B-6DB9-4C53-908E-DAE382587D34}">
      <dgm:prSet/>
      <dgm:spPr/>
      <dgm:t>
        <a:bodyPr/>
        <a:lstStyle/>
        <a:p>
          <a:endParaRPr lang="ru-RU"/>
        </a:p>
      </dgm:t>
    </dgm:pt>
    <dgm:pt modelId="{8B0AEDED-71E3-4748-9B04-005B9B6152A2}" type="sibTrans" cxnId="{1261321B-6DB9-4C53-908E-DAE382587D34}">
      <dgm:prSet/>
      <dgm:spPr/>
      <dgm:t>
        <a:bodyPr/>
        <a:lstStyle/>
        <a:p>
          <a:endParaRPr lang="ru-RU"/>
        </a:p>
      </dgm:t>
    </dgm:pt>
    <dgm:pt modelId="{64ECDCF2-8CE3-4AA1-A8BD-39EC7C8EF950}">
      <dgm:prSet/>
      <dgm:spPr/>
      <dgm:t>
        <a:bodyPr/>
        <a:lstStyle/>
        <a:p>
          <a:pPr rtl="0"/>
          <a:r>
            <a:rPr lang="ru-RU" b="1" dirty="0" smtClean="0"/>
            <a:t>Музыкальный руководитель</a:t>
          </a:r>
          <a:endParaRPr lang="ru-RU" b="1" dirty="0"/>
        </a:p>
      </dgm:t>
    </dgm:pt>
    <dgm:pt modelId="{E7D216BF-C935-4BC7-9234-F7D9BA998274}" type="parTrans" cxnId="{42F9DA9B-8078-40A8-B089-019830CBC608}">
      <dgm:prSet/>
      <dgm:spPr/>
      <dgm:t>
        <a:bodyPr/>
        <a:lstStyle/>
        <a:p>
          <a:endParaRPr lang="ru-RU"/>
        </a:p>
      </dgm:t>
    </dgm:pt>
    <dgm:pt modelId="{28DC86DF-E25B-427B-BE48-54A008009A94}" type="sibTrans" cxnId="{42F9DA9B-8078-40A8-B089-019830CBC608}">
      <dgm:prSet/>
      <dgm:spPr/>
      <dgm:t>
        <a:bodyPr/>
        <a:lstStyle/>
        <a:p>
          <a:endParaRPr lang="ru-RU"/>
        </a:p>
      </dgm:t>
    </dgm:pt>
    <dgm:pt modelId="{2FB5D9B9-B832-4E5D-94D6-051F2DF3600A}">
      <dgm:prSet/>
      <dgm:spPr/>
      <dgm:t>
        <a:bodyPr/>
        <a:lstStyle/>
        <a:p>
          <a:pPr rtl="0"/>
          <a:r>
            <a:rPr lang="ru-RU" b="1" dirty="0" smtClean="0"/>
            <a:t>Инструктор по физическому воспитанию</a:t>
          </a:r>
          <a:endParaRPr lang="ru-RU" b="1" dirty="0"/>
        </a:p>
      </dgm:t>
    </dgm:pt>
    <dgm:pt modelId="{31FCB870-AADB-4B16-9CC2-9AAF2479AACA}" type="parTrans" cxnId="{53C332BE-6B3B-4E2A-83B9-24FFEEB9DD59}">
      <dgm:prSet/>
      <dgm:spPr/>
      <dgm:t>
        <a:bodyPr/>
        <a:lstStyle/>
        <a:p>
          <a:endParaRPr lang="ru-RU"/>
        </a:p>
      </dgm:t>
    </dgm:pt>
    <dgm:pt modelId="{E0BC9A23-B74C-4FF9-9FDF-18DBF7D090FA}" type="sibTrans" cxnId="{53C332BE-6B3B-4E2A-83B9-24FFEEB9DD59}">
      <dgm:prSet/>
      <dgm:spPr/>
      <dgm:t>
        <a:bodyPr/>
        <a:lstStyle/>
        <a:p>
          <a:endParaRPr lang="ru-RU"/>
        </a:p>
      </dgm:t>
    </dgm:pt>
    <dgm:pt modelId="{37A1A477-5CB4-47D6-A7B0-713A0695E348}">
      <dgm:prSet/>
      <dgm:spPr/>
      <dgm:t>
        <a:bodyPr/>
        <a:lstStyle/>
        <a:p>
          <a:pPr rtl="0"/>
          <a:r>
            <a:rPr lang="ru-RU" b="1" dirty="0" smtClean="0"/>
            <a:t>Дом творчества</a:t>
          </a:r>
          <a:endParaRPr lang="ru-RU" b="1" dirty="0"/>
        </a:p>
      </dgm:t>
    </dgm:pt>
    <dgm:pt modelId="{0092E0D9-D3EF-49B1-923F-01F408F90578}" type="parTrans" cxnId="{80B39F5C-6125-4D66-9A9C-D0663209ECC1}">
      <dgm:prSet/>
      <dgm:spPr/>
      <dgm:t>
        <a:bodyPr/>
        <a:lstStyle/>
        <a:p>
          <a:endParaRPr lang="ru-RU"/>
        </a:p>
      </dgm:t>
    </dgm:pt>
    <dgm:pt modelId="{5ECA22D5-6AD9-4702-A35C-A4BBD834FEC1}" type="sibTrans" cxnId="{80B39F5C-6125-4D66-9A9C-D0663209ECC1}">
      <dgm:prSet/>
      <dgm:spPr/>
      <dgm:t>
        <a:bodyPr/>
        <a:lstStyle/>
        <a:p>
          <a:endParaRPr lang="ru-RU"/>
        </a:p>
      </dgm:t>
    </dgm:pt>
    <dgm:pt modelId="{01880FA8-91C8-4CB5-9088-65931C7FFB90}">
      <dgm:prSet/>
      <dgm:spPr/>
      <dgm:t>
        <a:bodyPr/>
        <a:lstStyle/>
        <a:p>
          <a:pPr rtl="0"/>
          <a:r>
            <a:rPr lang="ru-RU" b="1" dirty="0" smtClean="0"/>
            <a:t>Театры</a:t>
          </a:r>
          <a:endParaRPr lang="ru-RU" b="1" dirty="0"/>
        </a:p>
      </dgm:t>
    </dgm:pt>
    <dgm:pt modelId="{8D9112AF-205B-4C5B-BDF8-E8737D02AA70}" type="parTrans" cxnId="{81BA978C-A192-4AA5-96C3-87F6AF33E5E3}">
      <dgm:prSet/>
      <dgm:spPr/>
      <dgm:t>
        <a:bodyPr/>
        <a:lstStyle/>
        <a:p>
          <a:endParaRPr lang="ru-RU"/>
        </a:p>
      </dgm:t>
    </dgm:pt>
    <dgm:pt modelId="{2669DB51-8B65-4005-AA63-8B0585CFA92B}" type="sibTrans" cxnId="{81BA978C-A192-4AA5-96C3-87F6AF33E5E3}">
      <dgm:prSet/>
      <dgm:spPr/>
      <dgm:t>
        <a:bodyPr/>
        <a:lstStyle/>
        <a:p>
          <a:endParaRPr lang="ru-RU"/>
        </a:p>
      </dgm:t>
    </dgm:pt>
    <dgm:pt modelId="{5E8A74EA-0B0C-4951-BA36-B23CCD47172B}">
      <dgm:prSet/>
      <dgm:spPr/>
      <dgm:t>
        <a:bodyPr/>
        <a:lstStyle/>
        <a:p>
          <a:pPr rtl="0"/>
          <a:r>
            <a:rPr lang="ru-RU" b="1" dirty="0" smtClean="0"/>
            <a:t>Педагог-психолог</a:t>
          </a:r>
          <a:endParaRPr lang="ru-RU" b="1" dirty="0"/>
        </a:p>
      </dgm:t>
    </dgm:pt>
    <dgm:pt modelId="{725B5B6A-1709-48DD-9BE4-CA5B0DB4E154}" type="parTrans" cxnId="{BEF1EFE3-922C-48B6-B299-E5FEB90CC2DD}">
      <dgm:prSet/>
      <dgm:spPr/>
      <dgm:t>
        <a:bodyPr/>
        <a:lstStyle/>
        <a:p>
          <a:endParaRPr lang="ru-RU"/>
        </a:p>
      </dgm:t>
    </dgm:pt>
    <dgm:pt modelId="{98DC908D-84AC-4243-9879-A963179B098F}" type="sibTrans" cxnId="{BEF1EFE3-922C-48B6-B299-E5FEB90CC2DD}">
      <dgm:prSet/>
      <dgm:spPr/>
      <dgm:t>
        <a:bodyPr/>
        <a:lstStyle/>
        <a:p>
          <a:endParaRPr lang="ru-RU"/>
        </a:p>
      </dgm:t>
    </dgm:pt>
    <dgm:pt modelId="{77982F22-CE1D-423B-9119-2877E3DB5397}">
      <dgm:prSet/>
      <dgm:spPr/>
      <dgm:t>
        <a:bodyPr/>
        <a:lstStyle/>
        <a:p>
          <a:pPr rtl="0"/>
          <a:r>
            <a:rPr lang="ru-RU" b="1" dirty="0" smtClean="0"/>
            <a:t>Дети старшего дошкольного возраста</a:t>
          </a:r>
          <a:endParaRPr lang="ru-RU" b="1" dirty="0"/>
        </a:p>
      </dgm:t>
    </dgm:pt>
    <dgm:pt modelId="{8864B7C3-95E9-4C25-9A41-32264D9E917C}" type="parTrans" cxnId="{981BD10B-D88C-4068-8BF0-0414FEB467D1}">
      <dgm:prSet/>
      <dgm:spPr/>
      <dgm:t>
        <a:bodyPr/>
        <a:lstStyle/>
        <a:p>
          <a:endParaRPr lang="ru-RU"/>
        </a:p>
      </dgm:t>
    </dgm:pt>
    <dgm:pt modelId="{ECC1FC50-5021-442A-A681-ACB357B464D7}" type="sibTrans" cxnId="{981BD10B-D88C-4068-8BF0-0414FEB467D1}">
      <dgm:prSet/>
      <dgm:spPr/>
      <dgm:t>
        <a:bodyPr/>
        <a:lstStyle/>
        <a:p>
          <a:endParaRPr lang="ru-RU"/>
        </a:p>
      </dgm:t>
    </dgm:pt>
    <dgm:pt modelId="{AC322595-A46C-4B4B-B167-B939074C24DE}">
      <dgm:prSet/>
      <dgm:spPr/>
      <dgm:t>
        <a:bodyPr/>
        <a:lstStyle/>
        <a:p>
          <a:pPr rtl="0"/>
          <a:r>
            <a:rPr lang="ru-RU" b="1" dirty="0" smtClean="0"/>
            <a:t>Школьный театральный кружок</a:t>
          </a:r>
          <a:endParaRPr lang="ru-RU" b="1" dirty="0"/>
        </a:p>
      </dgm:t>
    </dgm:pt>
    <dgm:pt modelId="{5E98371D-7AA5-43EC-A5C8-C2A8BE62A040}" type="parTrans" cxnId="{AFBD6846-9687-49BC-818A-0D153847A95F}">
      <dgm:prSet/>
      <dgm:spPr/>
      <dgm:t>
        <a:bodyPr/>
        <a:lstStyle/>
        <a:p>
          <a:endParaRPr lang="ru-RU"/>
        </a:p>
      </dgm:t>
    </dgm:pt>
    <dgm:pt modelId="{AD48AFDC-AA7E-4EBB-A0EE-4DF88FB285ED}" type="sibTrans" cxnId="{AFBD6846-9687-49BC-818A-0D153847A95F}">
      <dgm:prSet/>
      <dgm:spPr/>
      <dgm:t>
        <a:bodyPr/>
        <a:lstStyle/>
        <a:p>
          <a:endParaRPr lang="ru-RU"/>
        </a:p>
      </dgm:t>
    </dgm:pt>
    <dgm:pt modelId="{E2382A76-2ACA-48A4-A073-1C0808589670}" type="pres">
      <dgm:prSet presAssocID="{7B60E832-86AC-4951-8207-DC2263AD8769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A879FD4C-A636-4D6C-80DB-CD84BA9700DC}" type="pres">
      <dgm:prSet presAssocID="{7B60E832-86AC-4951-8207-DC2263AD8769}" presName="pyramid" presStyleLbl="node1" presStyleIdx="0" presStyleCnt="1"/>
      <dgm:spPr/>
    </dgm:pt>
    <dgm:pt modelId="{2032A6A0-A35B-4249-8430-9E8E92DA9CD5}" type="pres">
      <dgm:prSet presAssocID="{7B60E832-86AC-4951-8207-DC2263AD8769}" presName="theList" presStyleCnt="0"/>
      <dgm:spPr/>
    </dgm:pt>
    <dgm:pt modelId="{DC15E59A-D677-49A7-B060-4A3F10F6C6F7}" type="pres">
      <dgm:prSet presAssocID="{AA11529D-46BC-4F9A-8311-8E52070572FA}" presName="aNode" presStyleLbl="fgAcc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F23EB7-E1AE-4260-90CF-175223A31795}" type="pres">
      <dgm:prSet presAssocID="{AA11529D-46BC-4F9A-8311-8E52070572FA}" presName="aSpace" presStyleCnt="0"/>
      <dgm:spPr/>
    </dgm:pt>
    <dgm:pt modelId="{5C0E677F-8A57-46A3-B589-5C1C4F8DCFEF}" type="pres">
      <dgm:prSet presAssocID="{9D5DF690-AB58-40DA-893E-2930D0E4496E}" presName="aNode" presStyleLbl="fgAcc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FA9F55-7392-429E-A009-8C7715741171}" type="pres">
      <dgm:prSet presAssocID="{9D5DF690-AB58-40DA-893E-2930D0E4496E}" presName="aSpace" presStyleCnt="0"/>
      <dgm:spPr/>
    </dgm:pt>
    <dgm:pt modelId="{42EA798C-AF2C-430C-8334-4D87DA38E09B}" type="pres">
      <dgm:prSet presAssocID="{64ECDCF2-8CE3-4AA1-A8BD-39EC7C8EF950}" presName="aNode" presStyleLbl="fgAcc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69F385-A5FA-4D6A-9C24-4DCF6561EE26}" type="pres">
      <dgm:prSet presAssocID="{64ECDCF2-8CE3-4AA1-A8BD-39EC7C8EF950}" presName="aSpace" presStyleCnt="0"/>
      <dgm:spPr/>
    </dgm:pt>
    <dgm:pt modelId="{F6CEE418-0EB8-43EF-B1B0-D544DCA4886D}" type="pres">
      <dgm:prSet presAssocID="{2FB5D9B9-B832-4E5D-94D6-051F2DF3600A}" presName="aNode" presStyleLbl="fgAcc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0F9330-E842-4D7F-A7ED-4F9F4C6E9B48}" type="pres">
      <dgm:prSet presAssocID="{2FB5D9B9-B832-4E5D-94D6-051F2DF3600A}" presName="aSpace" presStyleCnt="0"/>
      <dgm:spPr/>
    </dgm:pt>
    <dgm:pt modelId="{0040BDCD-086E-4A89-86D1-6B6C774A3BB3}" type="pres">
      <dgm:prSet presAssocID="{37A1A477-5CB4-47D6-A7B0-713A0695E348}" presName="aNode" presStyleLbl="fgAcc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95D37B-5055-409D-A54E-2B7938609A01}" type="pres">
      <dgm:prSet presAssocID="{37A1A477-5CB4-47D6-A7B0-713A0695E348}" presName="aSpace" presStyleCnt="0"/>
      <dgm:spPr/>
    </dgm:pt>
    <dgm:pt modelId="{217A24B7-B270-4D36-B9B1-CFCAAFC13A96}" type="pres">
      <dgm:prSet presAssocID="{01880FA8-91C8-4CB5-9088-65931C7FFB90}" presName="aNode" presStyleLbl="fgAcc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9ABA69-2632-48BE-9EED-3BB380CB84AB}" type="pres">
      <dgm:prSet presAssocID="{01880FA8-91C8-4CB5-9088-65931C7FFB90}" presName="aSpace" presStyleCnt="0"/>
      <dgm:spPr/>
    </dgm:pt>
    <dgm:pt modelId="{425DD4DE-078B-4829-B94C-7D3486418277}" type="pres">
      <dgm:prSet presAssocID="{5E8A74EA-0B0C-4951-BA36-B23CCD47172B}" presName="aNode" presStyleLbl="fgAcc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0028A0-5AE8-45FF-9806-186E6ADAEB99}" type="pres">
      <dgm:prSet presAssocID="{5E8A74EA-0B0C-4951-BA36-B23CCD47172B}" presName="aSpace" presStyleCnt="0"/>
      <dgm:spPr/>
    </dgm:pt>
    <dgm:pt modelId="{1BC92894-01E7-41D1-9E74-F3903A6B7C8D}" type="pres">
      <dgm:prSet presAssocID="{77982F22-CE1D-423B-9119-2877E3DB5397}" presName="aNode" presStyleLbl="fgAcc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838771-1FA1-4323-B01B-8EEAD7A95CAB}" type="pres">
      <dgm:prSet presAssocID="{77982F22-CE1D-423B-9119-2877E3DB5397}" presName="aSpace" presStyleCnt="0"/>
      <dgm:spPr/>
    </dgm:pt>
    <dgm:pt modelId="{F2D4F89D-DFEE-4F03-AE24-7163F984BCCE}" type="pres">
      <dgm:prSet presAssocID="{AC322595-A46C-4B4B-B167-B939074C24DE}" presName="aNode" presStyleLbl="fgAcc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0A5B05-B02D-48CA-AF1F-4671FD63C701}" type="pres">
      <dgm:prSet presAssocID="{AC322595-A46C-4B4B-B167-B939074C24DE}" presName="aSpace" presStyleCnt="0"/>
      <dgm:spPr/>
    </dgm:pt>
  </dgm:ptLst>
  <dgm:cxnLst>
    <dgm:cxn modelId="{59F7E015-ACC8-477A-A533-1D09E87CD3EE}" type="presOf" srcId="{37A1A477-5CB4-47D6-A7B0-713A0695E348}" destId="{0040BDCD-086E-4A89-86D1-6B6C774A3BB3}" srcOrd="0" destOrd="0" presId="urn:microsoft.com/office/officeart/2005/8/layout/pyramid2"/>
    <dgm:cxn modelId="{B3DF4E50-4C35-4E3D-A421-D86675AC835D}" type="presOf" srcId="{9D5DF690-AB58-40DA-893E-2930D0E4496E}" destId="{5C0E677F-8A57-46A3-B589-5C1C4F8DCFEF}" srcOrd="0" destOrd="0" presId="urn:microsoft.com/office/officeart/2005/8/layout/pyramid2"/>
    <dgm:cxn modelId="{81BA978C-A192-4AA5-96C3-87F6AF33E5E3}" srcId="{7B60E832-86AC-4951-8207-DC2263AD8769}" destId="{01880FA8-91C8-4CB5-9088-65931C7FFB90}" srcOrd="5" destOrd="0" parTransId="{8D9112AF-205B-4C5B-BDF8-E8737D02AA70}" sibTransId="{2669DB51-8B65-4005-AA63-8B0585CFA92B}"/>
    <dgm:cxn modelId="{190B33AA-2457-4B8D-8E46-60C226567C45}" type="presOf" srcId="{2FB5D9B9-B832-4E5D-94D6-051F2DF3600A}" destId="{F6CEE418-0EB8-43EF-B1B0-D544DCA4886D}" srcOrd="0" destOrd="0" presId="urn:microsoft.com/office/officeart/2005/8/layout/pyramid2"/>
    <dgm:cxn modelId="{D4B9B59C-6907-4B84-8FA7-CA0A83533C8B}" type="presOf" srcId="{AA11529D-46BC-4F9A-8311-8E52070572FA}" destId="{DC15E59A-D677-49A7-B060-4A3F10F6C6F7}" srcOrd="0" destOrd="0" presId="urn:microsoft.com/office/officeart/2005/8/layout/pyramid2"/>
    <dgm:cxn modelId="{1261321B-6DB9-4C53-908E-DAE382587D34}" srcId="{7B60E832-86AC-4951-8207-DC2263AD8769}" destId="{9D5DF690-AB58-40DA-893E-2930D0E4496E}" srcOrd="1" destOrd="0" parTransId="{5399062F-2BE8-45F5-9D5D-41D58408AF18}" sibTransId="{8B0AEDED-71E3-4748-9B04-005B9B6152A2}"/>
    <dgm:cxn modelId="{54CBDFF2-ABCC-4409-9C75-60415E650380}" type="presOf" srcId="{AC322595-A46C-4B4B-B167-B939074C24DE}" destId="{F2D4F89D-DFEE-4F03-AE24-7163F984BCCE}" srcOrd="0" destOrd="0" presId="urn:microsoft.com/office/officeart/2005/8/layout/pyramid2"/>
    <dgm:cxn modelId="{E1B775ED-7F36-418B-B76F-5C5CC04D722F}" type="presOf" srcId="{5E8A74EA-0B0C-4951-BA36-B23CCD47172B}" destId="{425DD4DE-078B-4829-B94C-7D3486418277}" srcOrd="0" destOrd="0" presId="urn:microsoft.com/office/officeart/2005/8/layout/pyramid2"/>
    <dgm:cxn modelId="{78D86525-9F7E-43F3-A7F5-4915CB33EAB3}" type="presOf" srcId="{77982F22-CE1D-423B-9119-2877E3DB5397}" destId="{1BC92894-01E7-41D1-9E74-F3903A6B7C8D}" srcOrd="0" destOrd="0" presId="urn:microsoft.com/office/officeart/2005/8/layout/pyramid2"/>
    <dgm:cxn modelId="{42F9DA9B-8078-40A8-B089-019830CBC608}" srcId="{7B60E832-86AC-4951-8207-DC2263AD8769}" destId="{64ECDCF2-8CE3-4AA1-A8BD-39EC7C8EF950}" srcOrd="2" destOrd="0" parTransId="{E7D216BF-C935-4BC7-9234-F7D9BA998274}" sibTransId="{28DC86DF-E25B-427B-BE48-54A008009A94}"/>
    <dgm:cxn modelId="{AFBD6846-9687-49BC-818A-0D153847A95F}" srcId="{7B60E832-86AC-4951-8207-DC2263AD8769}" destId="{AC322595-A46C-4B4B-B167-B939074C24DE}" srcOrd="8" destOrd="0" parTransId="{5E98371D-7AA5-43EC-A5C8-C2A8BE62A040}" sibTransId="{AD48AFDC-AA7E-4EBB-A0EE-4DF88FB285ED}"/>
    <dgm:cxn modelId="{A6B104AC-01F1-4D4F-A1FB-E24D999BA483}" type="presOf" srcId="{01880FA8-91C8-4CB5-9088-65931C7FFB90}" destId="{217A24B7-B270-4D36-B9B1-CFCAAFC13A96}" srcOrd="0" destOrd="0" presId="urn:microsoft.com/office/officeart/2005/8/layout/pyramid2"/>
    <dgm:cxn modelId="{80B39F5C-6125-4D66-9A9C-D0663209ECC1}" srcId="{7B60E832-86AC-4951-8207-DC2263AD8769}" destId="{37A1A477-5CB4-47D6-A7B0-713A0695E348}" srcOrd="4" destOrd="0" parTransId="{0092E0D9-D3EF-49B1-923F-01F408F90578}" sibTransId="{5ECA22D5-6AD9-4702-A35C-A4BBD834FEC1}"/>
    <dgm:cxn modelId="{E86BB794-166E-495D-A0F7-9C7534491FD7}" type="presOf" srcId="{7B60E832-86AC-4951-8207-DC2263AD8769}" destId="{E2382A76-2ACA-48A4-A073-1C0808589670}" srcOrd="0" destOrd="0" presId="urn:microsoft.com/office/officeart/2005/8/layout/pyramid2"/>
    <dgm:cxn modelId="{53C332BE-6B3B-4E2A-83B9-24FFEEB9DD59}" srcId="{7B60E832-86AC-4951-8207-DC2263AD8769}" destId="{2FB5D9B9-B832-4E5D-94D6-051F2DF3600A}" srcOrd="3" destOrd="0" parTransId="{31FCB870-AADB-4B16-9CC2-9AAF2479AACA}" sibTransId="{E0BC9A23-B74C-4FF9-9FDF-18DBF7D090FA}"/>
    <dgm:cxn modelId="{981BD10B-D88C-4068-8BF0-0414FEB467D1}" srcId="{7B60E832-86AC-4951-8207-DC2263AD8769}" destId="{77982F22-CE1D-423B-9119-2877E3DB5397}" srcOrd="7" destOrd="0" parTransId="{8864B7C3-95E9-4C25-9A41-32264D9E917C}" sibTransId="{ECC1FC50-5021-442A-A681-ACB357B464D7}"/>
    <dgm:cxn modelId="{C29D406F-321D-4D26-9582-21A2CEA33471}" srcId="{7B60E832-86AC-4951-8207-DC2263AD8769}" destId="{AA11529D-46BC-4F9A-8311-8E52070572FA}" srcOrd="0" destOrd="0" parTransId="{BA36DC82-0C32-45D2-B8AE-E903DBECF9B6}" sibTransId="{77BA5C9F-B3CC-475F-9399-A6C47027D9E4}"/>
    <dgm:cxn modelId="{D75712F7-1CF7-47B8-B02D-29F6F601BF7D}" type="presOf" srcId="{64ECDCF2-8CE3-4AA1-A8BD-39EC7C8EF950}" destId="{42EA798C-AF2C-430C-8334-4D87DA38E09B}" srcOrd="0" destOrd="0" presId="urn:microsoft.com/office/officeart/2005/8/layout/pyramid2"/>
    <dgm:cxn modelId="{BEF1EFE3-922C-48B6-B299-E5FEB90CC2DD}" srcId="{7B60E832-86AC-4951-8207-DC2263AD8769}" destId="{5E8A74EA-0B0C-4951-BA36-B23CCD47172B}" srcOrd="6" destOrd="0" parTransId="{725B5B6A-1709-48DD-9BE4-CA5B0DB4E154}" sibTransId="{98DC908D-84AC-4243-9879-A963179B098F}"/>
    <dgm:cxn modelId="{D8D605E0-2888-4720-B3B3-C9EDCA1B46E6}" type="presParOf" srcId="{E2382A76-2ACA-48A4-A073-1C0808589670}" destId="{A879FD4C-A636-4D6C-80DB-CD84BA9700DC}" srcOrd="0" destOrd="0" presId="urn:microsoft.com/office/officeart/2005/8/layout/pyramid2"/>
    <dgm:cxn modelId="{58CB566A-D7F1-4366-A2E6-8CC173662A69}" type="presParOf" srcId="{E2382A76-2ACA-48A4-A073-1C0808589670}" destId="{2032A6A0-A35B-4249-8430-9E8E92DA9CD5}" srcOrd="1" destOrd="0" presId="urn:microsoft.com/office/officeart/2005/8/layout/pyramid2"/>
    <dgm:cxn modelId="{1B8511D4-3595-4BAE-9D70-10332F842E8F}" type="presParOf" srcId="{2032A6A0-A35B-4249-8430-9E8E92DA9CD5}" destId="{DC15E59A-D677-49A7-B060-4A3F10F6C6F7}" srcOrd="0" destOrd="0" presId="urn:microsoft.com/office/officeart/2005/8/layout/pyramid2"/>
    <dgm:cxn modelId="{F2EEA381-B2BA-4DDC-9BD0-6DDC42701386}" type="presParOf" srcId="{2032A6A0-A35B-4249-8430-9E8E92DA9CD5}" destId="{68F23EB7-E1AE-4260-90CF-175223A31795}" srcOrd="1" destOrd="0" presId="urn:microsoft.com/office/officeart/2005/8/layout/pyramid2"/>
    <dgm:cxn modelId="{5D1ACCC4-5087-4CC4-8441-9711072769F1}" type="presParOf" srcId="{2032A6A0-A35B-4249-8430-9E8E92DA9CD5}" destId="{5C0E677F-8A57-46A3-B589-5C1C4F8DCFEF}" srcOrd="2" destOrd="0" presId="urn:microsoft.com/office/officeart/2005/8/layout/pyramid2"/>
    <dgm:cxn modelId="{4289B817-AE66-46FD-93C9-D6DF8A0FC32C}" type="presParOf" srcId="{2032A6A0-A35B-4249-8430-9E8E92DA9CD5}" destId="{70FA9F55-7392-429E-A009-8C7715741171}" srcOrd="3" destOrd="0" presId="urn:microsoft.com/office/officeart/2005/8/layout/pyramid2"/>
    <dgm:cxn modelId="{03879ECB-D001-4A4A-B49B-AF4DD63F8747}" type="presParOf" srcId="{2032A6A0-A35B-4249-8430-9E8E92DA9CD5}" destId="{42EA798C-AF2C-430C-8334-4D87DA38E09B}" srcOrd="4" destOrd="0" presId="urn:microsoft.com/office/officeart/2005/8/layout/pyramid2"/>
    <dgm:cxn modelId="{127E8452-4948-4D5E-BB19-DF0D8EA01B61}" type="presParOf" srcId="{2032A6A0-A35B-4249-8430-9E8E92DA9CD5}" destId="{9969F385-A5FA-4D6A-9C24-4DCF6561EE26}" srcOrd="5" destOrd="0" presId="urn:microsoft.com/office/officeart/2005/8/layout/pyramid2"/>
    <dgm:cxn modelId="{D9F9F878-029F-4E1C-84BB-E97EF565F535}" type="presParOf" srcId="{2032A6A0-A35B-4249-8430-9E8E92DA9CD5}" destId="{F6CEE418-0EB8-43EF-B1B0-D544DCA4886D}" srcOrd="6" destOrd="0" presId="urn:microsoft.com/office/officeart/2005/8/layout/pyramid2"/>
    <dgm:cxn modelId="{C31B7A31-1CE1-4483-87C7-AEB804B7E290}" type="presParOf" srcId="{2032A6A0-A35B-4249-8430-9E8E92DA9CD5}" destId="{060F9330-E842-4D7F-A7ED-4F9F4C6E9B48}" srcOrd="7" destOrd="0" presId="urn:microsoft.com/office/officeart/2005/8/layout/pyramid2"/>
    <dgm:cxn modelId="{34BE5D92-15B3-47AF-B772-678F4784BF58}" type="presParOf" srcId="{2032A6A0-A35B-4249-8430-9E8E92DA9CD5}" destId="{0040BDCD-086E-4A89-86D1-6B6C774A3BB3}" srcOrd="8" destOrd="0" presId="urn:microsoft.com/office/officeart/2005/8/layout/pyramid2"/>
    <dgm:cxn modelId="{845992E1-B4DB-4F34-BDF2-AFF84F259411}" type="presParOf" srcId="{2032A6A0-A35B-4249-8430-9E8E92DA9CD5}" destId="{9695D37B-5055-409D-A54E-2B7938609A01}" srcOrd="9" destOrd="0" presId="urn:microsoft.com/office/officeart/2005/8/layout/pyramid2"/>
    <dgm:cxn modelId="{C37DBCBC-4FF2-456C-9348-51111B162960}" type="presParOf" srcId="{2032A6A0-A35B-4249-8430-9E8E92DA9CD5}" destId="{217A24B7-B270-4D36-B9B1-CFCAAFC13A96}" srcOrd="10" destOrd="0" presId="urn:microsoft.com/office/officeart/2005/8/layout/pyramid2"/>
    <dgm:cxn modelId="{A06B131D-8091-4D9D-977E-4A51D6171543}" type="presParOf" srcId="{2032A6A0-A35B-4249-8430-9E8E92DA9CD5}" destId="{729ABA69-2632-48BE-9EED-3BB380CB84AB}" srcOrd="11" destOrd="0" presId="urn:microsoft.com/office/officeart/2005/8/layout/pyramid2"/>
    <dgm:cxn modelId="{E147B3B7-03B6-40B1-AEF9-B038A84786F6}" type="presParOf" srcId="{2032A6A0-A35B-4249-8430-9E8E92DA9CD5}" destId="{425DD4DE-078B-4829-B94C-7D3486418277}" srcOrd="12" destOrd="0" presId="urn:microsoft.com/office/officeart/2005/8/layout/pyramid2"/>
    <dgm:cxn modelId="{FEDFDD75-DF94-40C0-9F46-3F46FB5A5647}" type="presParOf" srcId="{2032A6A0-A35B-4249-8430-9E8E92DA9CD5}" destId="{A60028A0-5AE8-45FF-9806-186E6ADAEB99}" srcOrd="13" destOrd="0" presId="urn:microsoft.com/office/officeart/2005/8/layout/pyramid2"/>
    <dgm:cxn modelId="{C2AC95AB-1621-48C1-A0CA-94D54211186E}" type="presParOf" srcId="{2032A6A0-A35B-4249-8430-9E8E92DA9CD5}" destId="{1BC92894-01E7-41D1-9E74-F3903A6B7C8D}" srcOrd="14" destOrd="0" presId="urn:microsoft.com/office/officeart/2005/8/layout/pyramid2"/>
    <dgm:cxn modelId="{06B0F03E-A191-4CB4-84D8-8E4E7CD5B282}" type="presParOf" srcId="{2032A6A0-A35B-4249-8430-9E8E92DA9CD5}" destId="{1D838771-1FA1-4323-B01B-8EEAD7A95CAB}" srcOrd="15" destOrd="0" presId="urn:microsoft.com/office/officeart/2005/8/layout/pyramid2"/>
    <dgm:cxn modelId="{DBA4C939-4E88-421D-9B90-C7D821932770}" type="presParOf" srcId="{2032A6A0-A35B-4249-8430-9E8E92DA9CD5}" destId="{F2D4F89D-DFEE-4F03-AE24-7163F984BCCE}" srcOrd="16" destOrd="0" presId="urn:microsoft.com/office/officeart/2005/8/layout/pyramid2"/>
    <dgm:cxn modelId="{F281437D-0C40-469E-99E0-E70C4B45BAA7}" type="presParOf" srcId="{2032A6A0-A35B-4249-8430-9E8E92DA9CD5}" destId="{E90A5B05-B02D-48CA-AF1F-4671FD63C701}" srcOrd="1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79FD4C-A636-4D6C-80DB-CD84BA9700DC}">
      <dsp:nvSpPr>
        <dsp:cNvPr id="0" name=""/>
        <dsp:cNvSpPr/>
      </dsp:nvSpPr>
      <dsp:spPr>
        <a:xfrm>
          <a:off x="1041208" y="0"/>
          <a:ext cx="5643602" cy="564360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5E59A-D677-49A7-B060-4A3F10F6C6F7}">
      <dsp:nvSpPr>
        <dsp:cNvPr id="0" name=""/>
        <dsp:cNvSpPr/>
      </dsp:nvSpPr>
      <dsp:spPr>
        <a:xfrm>
          <a:off x="3863009" y="564601"/>
          <a:ext cx="3668341" cy="4458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Родители</a:t>
          </a:r>
          <a:endParaRPr lang="ru-RU" sz="1300" b="1" kern="1200" dirty="0"/>
        </a:p>
      </dsp:txBody>
      <dsp:txXfrm>
        <a:off x="3884774" y="586366"/>
        <a:ext cx="3624811" cy="402336"/>
      </dsp:txXfrm>
    </dsp:sp>
    <dsp:sp modelId="{5C0E677F-8A57-46A3-B589-5C1C4F8DCFEF}">
      <dsp:nvSpPr>
        <dsp:cNvPr id="0" name=""/>
        <dsp:cNvSpPr/>
      </dsp:nvSpPr>
      <dsp:spPr>
        <a:xfrm>
          <a:off x="3863009" y="1066201"/>
          <a:ext cx="3668341" cy="4458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Педагоги</a:t>
          </a:r>
          <a:endParaRPr lang="ru-RU" sz="1300" b="1" kern="1200" dirty="0"/>
        </a:p>
      </dsp:txBody>
      <dsp:txXfrm>
        <a:off x="3884774" y="1087966"/>
        <a:ext cx="3624811" cy="402336"/>
      </dsp:txXfrm>
    </dsp:sp>
    <dsp:sp modelId="{42EA798C-AF2C-430C-8334-4D87DA38E09B}">
      <dsp:nvSpPr>
        <dsp:cNvPr id="0" name=""/>
        <dsp:cNvSpPr/>
      </dsp:nvSpPr>
      <dsp:spPr>
        <a:xfrm>
          <a:off x="3863009" y="1567801"/>
          <a:ext cx="3668341" cy="4458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Музыкальный руководитель</a:t>
          </a:r>
          <a:endParaRPr lang="ru-RU" sz="1300" b="1" kern="1200" dirty="0"/>
        </a:p>
      </dsp:txBody>
      <dsp:txXfrm>
        <a:off x="3884774" y="1589566"/>
        <a:ext cx="3624811" cy="402336"/>
      </dsp:txXfrm>
    </dsp:sp>
    <dsp:sp modelId="{F6CEE418-0EB8-43EF-B1B0-D544DCA4886D}">
      <dsp:nvSpPr>
        <dsp:cNvPr id="0" name=""/>
        <dsp:cNvSpPr/>
      </dsp:nvSpPr>
      <dsp:spPr>
        <a:xfrm>
          <a:off x="3863009" y="2069401"/>
          <a:ext cx="3668341" cy="4458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Инструктор по физическому воспитанию</a:t>
          </a:r>
          <a:endParaRPr lang="ru-RU" sz="1300" b="1" kern="1200" dirty="0"/>
        </a:p>
      </dsp:txBody>
      <dsp:txXfrm>
        <a:off x="3884774" y="2091166"/>
        <a:ext cx="3624811" cy="402336"/>
      </dsp:txXfrm>
    </dsp:sp>
    <dsp:sp modelId="{0040BDCD-086E-4A89-86D1-6B6C774A3BB3}">
      <dsp:nvSpPr>
        <dsp:cNvPr id="0" name=""/>
        <dsp:cNvSpPr/>
      </dsp:nvSpPr>
      <dsp:spPr>
        <a:xfrm>
          <a:off x="3863009" y="2571001"/>
          <a:ext cx="3668341" cy="4458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Дом творчества</a:t>
          </a:r>
          <a:endParaRPr lang="ru-RU" sz="1300" b="1" kern="1200" dirty="0"/>
        </a:p>
      </dsp:txBody>
      <dsp:txXfrm>
        <a:off x="3884774" y="2592766"/>
        <a:ext cx="3624811" cy="402336"/>
      </dsp:txXfrm>
    </dsp:sp>
    <dsp:sp modelId="{217A24B7-B270-4D36-B9B1-CFCAAFC13A96}">
      <dsp:nvSpPr>
        <dsp:cNvPr id="0" name=""/>
        <dsp:cNvSpPr/>
      </dsp:nvSpPr>
      <dsp:spPr>
        <a:xfrm>
          <a:off x="3863009" y="3072600"/>
          <a:ext cx="3668341" cy="4458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Театры</a:t>
          </a:r>
          <a:endParaRPr lang="ru-RU" sz="1300" b="1" kern="1200" dirty="0"/>
        </a:p>
      </dsp:txBody>
      <dsp:txXfrm>
        <a:off x="3884774" y="3094365"/>
        <a:ext cx="3624811" cy="402336"/>
      </dsp:txXfrm>
    </dsp:sp>
    <dsp:sp modelId="{425DD4DE-078B-4829-B94C-7D3486418277}">
      <dsp:nvSpPr>
        <dsp:cNvPr id="0" name=""/>
        <dsp:cNvSpPr/>
      </dsp:nvSpPr>
      <dsp:spPr>
        <a:xfrm>
          <a:off x="3863009" y="3574200"/>
          <a:ext cx="3668341" cy="4458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Педагог-психолог</a:t>
          </a:r>
          <a:endParaRPr lang="ru-RU" sz="1300" b="1" kern="1200" dirty="0"/>
        </a:p>
      </dsp:txBody>
      <dsp:txXfrm>
        <a:off x="3884774" y="3595965"/>
        <a:ext cx="3624811" cy="402336"/>
      </dsp:txXfrm>
    </dsp:sp>
    <dsp:sp modelId="{1BC92894-01E7-41D1-9E74-F3903A6B7C8D}">
      <dsp:nvSpPr>
        <dsp:cNvPr id="0" name=""/>
        <dsp:cNvSpPr/>
      </dsp:nvSpPr>
      <dsp:spPr>
        <a:xfrm>
          <a:off x="3863009" y="4075800"/>
          <a:ext cx="3668341" cy="4458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Дети старшего дошкольного возраста</a:t>
          </a:r>
          <a:endParaRPr lang="ru-RU" sz="1300" b="1" kern="1200" dirty="0"/>
        </a:p>
      </dsp:txBody>
      <dsp:txXfrm>
        <a:off x="3884774" y="4097565"/>
        <a:ext cx="3624811" cy="402336"/>
      </dsp:txXfrm>
    </dsp:sp>
    <dsp:sp modelId="{F2D4F89D-DFEE-4F03-AE24-7163F984BCCE}">
      <dsp:nvSpPr>
        <dsp:cNvPr id="0" name=""/>
        <dsp:cNvSpPr/>
      </dsp:nvSpPr>
      <dsp:spPr>
        <a:xfrm>
          <a:off x="3863009" y="4577400"/>
          <a:ext cx="3668341" cy="4458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Школьный театральный кружок</a:t>
          </a:r>
          <a:endParaRPr lang="ru-RU" sz="1300" b="1" kern="1200" dirty="0"/>
        </a:p>
      </dsp:txBody>
      <dsp:txXfrm>
        <a:off x="3884774" y="4599165"/>
        <a:ext cx="3624811" cy="4023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5F45DB1-CF64-4B44-90BF-E71003ED5D4F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3A54BE-8982-443D-95BD-0F61BCDFB2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1047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A8341-23EF-4D4C-B1FD-A333EACC3EAF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027C5-22AF-437F-A2AB-BEECC4D2E3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8737595"/>
      </p:ext>
    </p:extLst>
  </p:cSld>
  <p:clrMapOvr>
    <a:masterClrMapping/>
  </p:clrMapOvr>
  <p:transition spd="slow" advClick="0"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75124-A2DA-459F-A343-E916033F091D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60C65-4EF5-4758-98AA-F1FBA0FDC9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4535323"/>
      </p:ext>
    </p:extLst>
  </p:cSld>
  <p:clrMapOvr>
    <a:masterClrMapping/>
  </p:clrMapOvr>
  <p:transition spd="slow" advClick="0"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F07BC-6C8D-4FAF-87F7-1B3FAFC357BE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8EC35-460D-4329-8945-9760FEA809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6632650"/>
      </p:ext>
    </p:extLst>
  </p:cSld>
  <p:clrMapOvr>
    <a:masterClrMapping/>
  </p:clrMapOvr>
  <p:transition spd="slow" advClick="0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34132-0F76-469A-89A5-755241474C40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60D5-427C-4CA5-997E-BC9C7CC2E5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8915056"/>
      </p:ext>
    </p:extLst>
  </p:cSld>
  <p:clrMapOvr>
    <a:masterClrMapping/>
  </p:clrMapOvr>
  <p:transition spd="slow" advClick="0"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8EA1C-8DBC-4022-A663-AFA48A2786FA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BF38E-32BB-40D4-811B-9D167670752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7709049"/>
      </p:ext>
    </p:extLst>
  </p:cSld>
  <p:clrMapOvr>
    <a:masterClrMapping/>
  </p:clrMapOvr>
  <p:transition spd="slow" advClick="0"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D2073-112B-4C98-8113-5507C023281B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FFCB8-1BF3-4066-AFBE-A21B92EFF2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4964105"/>
      </p:ext>
    </p:extLst>
  </p:cSld>
  <p:clrMapOvr>
    <a:masterClrMapping/>
  </p:clrMapOvr>
  <p:transition spd="slow" advClick="0"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A010D-7D18-41A9-94CD-9A51BD9188CF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87672-622E-439C-940D-33BD8325765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5763139"/>
      </p:ext>
    </p:extLst>
  </p:cSld>
  <p:clrMapOvr>
    <a:masterClrMapping/>
  </p:clrMapOvr>
  <p:transition spd="slow" advClick="0"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1FE21-DA06-41E9-8E63-E94A0711794F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88C0D-3947-4A31-8A1C-07C19ED7AC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0108675"/>
      </p:ext>
    </p:extLst>
  </p:cSld>
  <p:clrMapOvr>
    <a:masterClrMapping/>
  </p:clrMapOvr>
  <p:transition spd="slow" advClick="0"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90B34-782C-47FA-AD73-15C82C7AF782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D85EA-D393-4916-89AA-47AD380D41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5306026"/>
      </p:ext>
    </p:extLst>
  </p:cSld>
  <p:clrMapOvr>
    <a:masterClrMapping/>
  </p:clrMapOvr>
  <p:transition spd="slow" advClick="0"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BCAB5-7BB4-45DF-8E52-CBD56CBBB60F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DF06B-27D6-471D-A528-C237724F61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8862363"/>
      </p:ext>
    </p:extLst>
  </p:cSld>
  <p:clrMapOvr>
    <a:masterClrMapping/>
  </p:clrMapOvr>
  <p:transition spd="slow" advClick="0"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03900-F262-48FB-8DAD-AB791A90E842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22A38-3B02-492D-8CF2-16D0873794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6071599"/>
      </p:ext>
    </p:extLst>
  </p:cSld>
  <p:clrMapOvr>
    <a:masterClrMapping/>
  </p:clrMapOvr>
  <p:transition spd="slow" advClick="0"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EE57E9-586F-41A3-8291-A8AA4249A740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404924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6BB5C386-6F24-44FA-911A-E7C91E5068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9" r:id="rId9"/>
    <p:sldLayoutId id="2147483777" r:id="rId10"/>
    <p:sldLayoutId id="2147483778" r:id="rId11"/>
  </p:sldLayoutIdLst>
  <p:transition spd="slow" advClick="0" advTm="1000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E7BC2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E7BC2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D092A7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mail.yandex.ru/message_part/s20323830.jpg?hid=1.5&amp;ids=2040000001880319068&amp;no_disposition=y&amp;name=s20323830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mail.yandex.ru/message_part/s20323830.jpg?hid=1.5&amp;ids=2040000001880319068&amp;no_disposition=y&amp;name=s20323830.jpg&amp;thumb=y">
            <a:hlinkClick r:id="rId2" tooltip="s20323830.jpg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714620"/>
            <a:ext cx="2000263" cy="1941457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371600"/>
            <a:ext cx="8001056" cy="3271846"/>
          </a:xfrm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freezing" dir="t">
              <a:rot lat="0" lon="0" rev="5640000"/>
            </a:lightRig>
          </a:scene3d>
          <a:sp3d>
            <a:bevelT prst="relaxedInset"/>
          </a:sp3d>
          <a:extLst/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>
                <a:solidFill>
                  <a:schemeClr val="accent3"/>
                </a:solidFill>
              </a:rPr>
              <a:t>«Театрализованная деятельность – как средство развития речи детей раннего возраста»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10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38" y="4643438"/>
            <a:ext cx="7745412" cy="1500187"/>
          </a:xfrm>
        </p:spPr>
        <p:txBody>
          <a:bodyPr/>
          <a:lstStyle/>
          <a:p>
            <a:pPr marR="0" algn="ctr" eaLnBrk="1" hangingPunct="1"/>
            <a:endParaRPr lang="ru-RU" altLang="ru-RU" smtClean="0"/>
          </a:p>
          <a:p>
            <a:pPr marR="0" algn="ctr" eaLnBrk="1" hangingPunct="1"/>
            <a:endParaRPr lang="ru-RU" altLang="ru-RU" smtClean="0"/>
          </a:p>
        </p:txBody>
      </p:sp>
    </p:spTree>
  </p:cSld>
  <p:clrMapOvr>
    <a:masterClrMapping/>
  </p:clrMapOvr>
  <p:transition spd="slow" advClick="0" advTm="1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C:\Users\Юля\Desktop\фото с Морозовой\100_274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642918"/>
            <a:ext cx="3571900" cy="2503886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41987" name="Picture 3" descr="C:\Users\Юля\Desktop\фото с Морозовой\100_274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86446" y="3571876"/>
            <a:ext cx="2143140" cy="285752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41988" name="Picture 4" descr="C:\Users\Юля\Desktop\фото с Морозовой\100_273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6314" y="571480"/>
            <a:ext cx="3571899" cy="253604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5" name="Picture 8" descr="C:\Users\Юля\Desktop\DSC00227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3714752"/>
            <a:ext cx="3643338" cy="254254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3318" name="TextBox 6"/>
          <p:cNvSpPr txBox="1">
            <a:spLocks noChangeArrowheads="1"/>
          </p:cNvSpPr>
          <p:nvPr/>
        </p:nvSpPr>
        <p:spPr bwMode="auto">
          <a:xfrm>
            <a:off x="1500188" y="3571875"/>
            <a:ext cx="1857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onstantia" panose="02030602050306030303" pitchFamily="18" charset="0"/>
            </a:endParaRPr>
          </a:p>
        </p:txBody>
      </p:sp>
      <p:sp>
        <p:nvSpPr>
          <p:cNvPr id="13319" name="TextBox 7"/>
          <p:cNvSpPr txBox="1">
            <a:spLocks noChangeArrowheads="1"/>
          </p:cNvSpPr>
          <p:nvPr/>
        </p:nvSpPr>
        <p:spPr bwMode="auto">
          <a:xfrm>
            <a:off x="1428750" y="3286125"/>
            <a:ext cx="1857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latin typeface="Constantia" panose="02030602050306030303" pitchFamily="18" charset="0"/>
              </a:rPr>
              <a:t>бибабо</a:t>
            </a:r>
          </a:p>
        </p:txBody>
      </p:sp>
      <p:sp>
        <p:nvSpPr>
          <p:cNvPr id="13320" name="TextBox 8"/>
          <p:cNvSpPr txBox="1">
            <a:spLocks noChangeArrowheads="1"/>
          </p:cNvSpPr>
          <p:nvPr/>
        </p:nvSpPr>
        <p:spPr bwMode="auto">
          <a:xfrm>
            <a:off x="5786438" y="3214688"/>
            <a:ext cx="18573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latin typeface="Constantia" panose="02030602050306030303" pitchFamily="18" charset="0"/>
              </a:rPr>
              <a:t>шапочки-маски</a:t>
            </a:r>
          </a:p>
        </p:txBody>
      </p:sp>
      <p:sp>
        <p:nvSpPr>
          <p:cNvPr id="13321" name="TextBox 9"/>
          <p:cNvSpPr txBox="1">
            <a:spLocks noChangeArrowheads="1"/>
          </p:cNvSpPr>
          <p:nvPr/>
        </p:nvSpPr>
        <p:spPr bwMode="auto">
          <a:xfrm>
            <a:off x="1428750" y="6429375"/>
            <a:ext cx="1857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latin typeface="Constantia" panose="02030602050306030303" pitchFamily="18" charset="0"/>
              </a:rPr>
              <a:t>ложковый</a:t>
            </a:r>
          </a:p>
        </p:txBody>
      </p:sp>
      <p:sp>
        <p:nvSpPr>
          <p:cNvPr id="13322" name="TextBox 10"/>
          <p:cNvSpPr txBox="1">
            <a:spLocks noChangeArrowheads="1"/>
          </p:cNvSpPr>
          <p:nvPr/>
        </p:nvSpPr>
        <p:spPr bwMode="auto">
          <a:xfrm>
            <a:off x="6000750" y="6519863"/>
            <a:ext cx="18573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latin typeface="Constantia" panose="02030602050306030303" pitchFamily="18" charset="0"/>
              </a:rPr>
              <a:t>коробковый</a:t>
            </a:r>
          </a:p>
        </p:txBody>
      </p:sp>
    </p:spTree>
  </p:cSld>
  <p:clrMapOvr>
    <a:masterClrMapping/>
  </p:clrMapOvr>
  <p:transition spd="slow"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C:\Users\Юля\Desktop\DSC0023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2" y="500042"/>
            <a:ext cx="3929090" cy="2622317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4" name="Picture 6" descr="C:\Users\Юля\Desktop\DSC0022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2" y="3643314"/>
            <a:ext cx="3916370" cy="2613827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5" name="Picture 7" descr="1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85786" y="1785926"/>
            <a:ext cx="2694708" cy="3592528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1214438" y="5715000"/>
            <a:ext cx="1857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latin typeface="Constantia" panose="02030602050306030303" pitchFamily="18" charset="0"/>
              </a:rPr>
              <a:t>бибабо</a:t>
            </a:r>
          </a:p>
        </p:txBody>
      </p:sp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5643563" y="3143250"/>
            <a:ext cx="1857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latin typeface="Constantia" panose="02030602050306030303" pitchFamily="18" charset="0"/>
              </a:rPr>
              <a:t>пальчиковый</a:t>
            </a:r>
          </a:p>
        </p:txBody>
      </p:sp>
      <p:sp>
        <p:nvSpPr>
          <p:cNvPr id="14343" name="TextBox 7"/>
          <p:cNvSpPr txBox="1">
            <a:spLocks noChangeArrowheads="1"/>
          </p:cNvSpPr>
          <p:nvPr/>
        </p:nvSpPr>
        <p:spPr bwMode="auto">
          <a:xfrm>
            <a:off x="5786438" y="6357938"/>
            <a:ext cx="18573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latin typeface="Constantia" panose="02030602050306030303" pitchFamily="18" charset="0"/>
              </a:rPr>
              <a:t>баночный</a:t>
            </a:r>
          </a:p>
        </p:txBody>
      </p:sp>
    </p:spTree>
  </p:cSld>
  <p:clrMapOvr>
    <a:masterClrMapping/>
  </p:clrMapOvr>
  <p:transition spd="slow"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305800" cy="653210"/>
          </a:xfrm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/>
              <a:t>Взаимосвязь с другими видами деятельности</a:t>
            </a:r>
            <a:endParaRPr lang="ru-RU" sz="2400" b="1" dirty="0"/>
          </a:p>
        </p:txBody>
      </p:sp>
      <p:sp>
        <p:nvSpPr>
          <p:cNvPr id="5" name="Овал 4"/>
          <p:cNvSpPr/>
          <p:nvPr/>
        </p:nvSpPr>
        <p:spPr>
          <a:xfrm>
            <a:off x="3714750" y="3071813"/>
            <a:ext cx="2000250" cy="142875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Театрализованные игры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286500" y="2143125"/>
            <a:ext cx="2643188" cy="1285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Ознакомление с окружающим, общественными явлениями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643688" y="4357688"/>
            <a:ext cx="2214562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Художественно-творческая деятельность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643313" y="1500188"/>
            <a:ext cx="2000250" cy="571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речи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71500" y="2500313"/>
            <a:ext cx="2286000" cy="10001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Физическое развитие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14375" y="4286250"/>
            <a:ext cx="2143125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Формирование элементарных математических представлений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714750" y="5572125"/>
            <a:ext cx="2000250" cy="571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Музыкальное развитие</a:t>
            </a:r>
          </a:p>
        </p:txBody>
      </p:sp>
      <p:sp>
        <p:nvSpPr>
          <p:cNvPr id="15" name="Двойная стрелка влево/вправо 14"/>
          <p:cNvSpPr/>
          <p:nvPr/>
        </p:nvSpPr>
        <p:spPr>
          <a:xfrm rot="5400000">
            <a:off x="4214810" y="2428868"/>
            <a:ext cx="785818" cy="214314"/>
          </a:xfrm>
          <a:prstGeom prst="leftRightArrow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5429256" y="2928934"/>
            <a:ext cx="785818" cy="214314"/>
          </a:xfrm>
          <a:prstGeom prst="leftRightArrow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Двойная стрелка влево/вправо 17"/>
          <p:cNvSpPr/>
          <p:nvPr/>
        </p:nvSpPr>
        <p:spPr>
          <a:xfrm rot="5400000">
            <a:off x="4357686" y="5000636"/>
            <a:ext cx="785818" cy="214314"/>
          </a:xfrm>
          <a:prstGeom prst="leftRightArrow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Двойная стрелка влево/вправо 18"/>
          <p:cNvSpPr/>
          <p:nvPr/>
        </p:nvSpPr>
        <p:spPr>
          <a:xfrm>
            <a:off x="3071802" y="4357694"/>
            <a:ext cx="785818" cy="214314"/>
          </a:xfrm>
          <a:prstGeom prst="leftRightArrow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Двойная стрелка влево/вправо 19"/>
          <p:cNvSpPr/>
          <p:nvPr/>
        </p:nvSpPr>
        <p:spPr>
          <a:xfrm>
            <a:off x="3071802" y="2928934"/>
            <a:ext cx="785818" cy="214314"/>
          </a:xfrm>
          <a:prstGeom prst="leftRightArrow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Двойная стрелка влево/вправо 20"/>
          <p:cNvSpPr/>
          <p:nvPr/>
        </p:nvSpPr>
        <p:spPr>
          <a:xfrm>
            <a:off x="5643570" y="4357694"/>
            <a:ext cx="785818" cy="214314"/>
          </a:xfrm>
          <a:prstGeom prst="leftRightArrow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 advTm="1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857250"/>
          </a:xfrm>
        </p:spPr>
        <p:txBody>
          <a:bodyPr/>
          <a:lstStyle/>
          <a:p>
            <a:pPr algn="ctr" eaLnBrk="1" hangingPunct="1"/>
            <a:r>
              <a:rPr lang="ru-RU" altLang="ru-RU" sz="3000" b="1" smtClean="0"/>
              <a:t>Взаимосвязь детей и взрослых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85720" y="1071546"/>
          <a:ext cx="857256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 advTm="10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57938" y="3286125"/>
            <a:ext cx="2500312" cy="319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1" name="Picture 3" descr="C:\Users\Юля\Desktop\DSC0024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50" y="714375"/>
            <a:ext cx="3775075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2" name="Picture 4" descr="C:\Users\Юля\Desktop\DSC0023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7375" y="1357313"/>
            <a:ext cx="3810000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5" descr="C:\Users\Юля\Desktop\DSC0023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25" y="2357438"/>
            <a:ext cx="3843338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8625" y="5072063"/>
            <a:ext cx="5429250" cy="14779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Театр даёт взрослым возможность подарить ребёнку мир прекрасного, обогатить его жизнь  добрыми впечатлениями,  а себе при этом вернуть детское, первозданное открытие этого мира</a:t>
            </a:r>
          </a:p>
        </p:txBody>
      </p:sp>
    </p:spTree>
  </p:cSld>
  <p:clrMapOvr>
    <a:masterClrMapping/>
  </p:clrMapOvr>
  <p:transition spd="slow"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857250"/>
          </a:xfrm>
        </p:spPr>
        <p:txBody>
          <a:bodyPr/>
          <a:lstStyle/>
          <a:p>
            <a:pPr algn="ctr" eaLnBrk="1" hangingPunct="1"/>
            <a:r>
              <a:rPr lang="ru-RU" altLang="ru-RU" smtClean="0"/>
              <a:t>Литература: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285875"/>
            <a:ext cx="8229600" cy="4786313"/>
          </a:xfrm>
        </p:spPr>
        <p:txBody>
          <a:bodyPr>
            <a:normAutofit fontScale="62500" lnSpcReduction="20000"/>
          </a:bodyPr>
          <a:lstStyle/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Н.Сорокина,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Л.Миланович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«Театр – творчество- дети»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Н.Сорокина,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Л.Миланович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«Кукольный театр для самых маленьких»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Е.А.Антипина «Кукольный театр в детском саду»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Е.А.Антипина «Театрализованная деятельность в детском саду»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rabicPeriod"/>
              <a:defRPr/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С.Альхимович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«Театр Петрушки в гостях у малышей»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rabicPeriod"/>
              <a:defRPr/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М.Д.Маханёва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«Театрализованные занятия в детском саду»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rabicPeriod"/>
              <a:defRPr/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М.Ю.Картушина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«Праздники в детском саду»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rabicPeriod"/>
              <a:defRPr/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Н.В.Додонина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«Семейный театр в детском саду»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rabicPeriod"/>
              <a:defRPr/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Е.Косипова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«Артикуляционная гимнастика»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И.А.Ермакова «Развиваем мелкую моторику»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Н.В.Рыжова «Развитие речи в детском саду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В.С.Володина альбом по развитию речи «Говорим правильно»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rabicPeriod"/>
              <a:defRPr/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Д.Н.Колдина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«Игровые занятия с детьми 2-3 лет»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Е.С.Дёмина «Развитие и обучение детей раннего возраста в ДОУ»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Е.В.Полозова «Продуктивная деятельность с детьми младшего возраста»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Г.Я.Затулина «Конспекты занятий по развитию речи»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ертикальный свиток 3"/>
          <p:cNvSpPr/>
          <p:nvPr/>
        </p:nvSpPr>
        <p:spPr>
          <a:xfrm>
            <a:off x="2071670" y="1000108"/>
            <a:ext cx="5357850" cy="5072098"/>
          </a:xfrm>
          <a:prstGeom prst="verticalScroll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bliqueTopRigh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Душа ребенка - чистая слеза, в ней и тепло, и свет, и откровение, а искренность, доверенность в глазах!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И ожиданье доброго общения!</a:t>
            </a:r>
          </a:p>
        </p:txBody>
      </p:sp>
    </p:spTree>
  </p:cSld>
  <p:clrMapOvr>
    <a:masterClrMapping/>
  </p:clrMapOvr>
  <p:transition spd="slow"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285884"/>
          </a:xfr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  <a:extLst/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/>
              <a:t>При организации театрализованной игры в дошкольных учреждениях  прослеживается наличие двух противоречащих друг другу тенденций</a:t>
            </a:r>
            <a:endParaRPr lang="ru-RU" sz="2400" b="1" dirty="0"/>
          </a:p>
        </p:txBody>
      </p:sp>
      <p:pic>
        <p:nvPicPr>
          <p:cNvPr id="24577" name="Picture 1" descr="C:\Documents and Settings\Admin\Рабочий стол\i[9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1928813"/>
            <a:ext cx="1428750" cy="1947862"/>
          </a:xfrm>
        </p:spPr>
      </p:pic>
      <p:pic>
        <p:nvPicPr>
          <p:cNvPr id="24578" name="Picture 2" descr="C:\Documents and Settings\Admin\Рабочий стол\iCAZHELC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75" y="2643188"/>
            <a:ext cx="2000250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Picture 3" descr="C:\Documents and Settings\Admin\Рабочий стол\moskva-prazdnik_v_detskom_sadu_2368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38" y="3429000"/>
            <a:ext cx="2500312" cy="187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4" descr="C:\Documents and Settings\Admin\Рабочий стол\p28_p1010377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7375" y="4643438"/>
            <a:ext cx="2571750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6" descr="C:\Documents and Settings\Admin\Рабочий стол\DSC00238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6413" y="2000250"/>
            <a:ext cx="2287587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Documents and Settings\Admin\Рабочий стол\фото с Ириной флэшки\100_2849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13" y="3071813"/>
            <a:ext cx="1857375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Documents and Settings\Admin\Рабочий стол\фото с Ириной флэшки\100_2848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4875" y="4643438"/>
            <a:ext cx="2500313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09588"/>
          </a:xfrm>
        </p:spPr>
        <p:txBody>
          <a:bodyPr/>
          <a:lstStyle/>
          <a:p>
            <a:pPr algn="ctr" eaLnBrk="1" hangingPunct="1"/>
            <a:r>
              <a:rPr lang="ru-RU" altLang="ru-RU" sz="2800" b="1" smtClean="0"/>
              <a:t>Основные направления развития </a:t>
            </a:r>
            <a:br>
              <a:rPr lang="ru-RU" altLang="ru-RU" sz="2800" b="1" smtClean="0"/>
            </a:br>
            <a:r>
              <a:rPr lang="ru-RU" altLang="ru-RU" sz="2800" b="1" smtClean="0"/>
              <a:t>театрализованной игры 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000364" y="3643314"/>
            <a:ext cx="2928958" cy="2857520"/>
          </a:xfr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0" dirty="0" smtClean="0">
                <a:solidFill>
                  <a:schemeClr val="tx1"/>
                </a:solidFill>
              </a:rPr>
              <a:t>От имитации действий фольклорных и литературных персонажей к имитации действий в сочетании с передачей основных эмоций героя</a:t>
            </a:r>
            <a:endParaRPr lang="ru-RU" sz="2000" b="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57158" y="3643314"/>
            <a:ext cx="2357454" cy="2857520"/>
          </a:xfrm>
          <a:scene3d>
            <a:camera prst="perspectiveRight"/>
            <a:lightRig rig="threePt" dir="t"/>
          </a:scene3d>
          <a:sp3d>
            <a:bevelT w="139700" prst="cross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dirty="0" smtClean="0"/>
              <a:t>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dirty="0" smtClean="0"/>
              <a:t>    </a:t>
            </a:r>
            <a:r>
              <a:rPr lang="ru-RU" sz="2000" dirty="0" smtClean="0">
                <a:solidFill>
                  <a:schemeClr val="tx1"/>
                </a:solidFill>
              </a:rPr>
              <a:t>От наблюдения театрализованной постановки взрослого к самостоятельной игровой деятельности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15074" y="3643314"/>
            <a:ext cx="2643206" cy="2857520"/>
          </a:xfrm>
          <a:scene3d>
            <a:camera prst="perspectiveLeft"/>
            <a:lightRig rig="threePt" dir="t"/>
          </a:scene3d>
          <a:sp3d>
            <a:bevelT w="139700" prst="cross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</a:t>
            </a:r>
            <a:r>
              <a:rPr lang="ru-RU" sz="2000" dirty="0" smtClean="0"/>
              <a:t>От индивидуальной игры и «игры рядом» к игре в группе из трёх-пяти сверстников</a:t>
            </a:r>
            <a:endParaRPr lang="ru-RU" sz="20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1428750" y="1428750"/>
            <a:ext cx="714375" cy="19288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071938" y="1428750"/>
            <a:ext cx="714375" cy="19288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572250" y="1428750"/>
            <a:ext cx="714375" cy="19288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6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23900"/>
          </a:xfrm>
        </p:spPr>
        <p:txBody>
          <a:bodyPr/>
          <a:lstStyle/>
          <a:p>
            <a:pPr algn="ctr" eaLnBrk="1" hangingPunct="1"/>
            <a:r>
              <a:rPr lang="ru-RU" altLang="ru-RU" sz="2400" b="1" smtClean="0"/>
              <a:t>При организации театрализованной деятельности решаются следующие задачи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scene3d>
            <a:camera prst="perspectiveRigh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i="1" dirty="0" err="1" smtClean="0"/>
              <a:t>Воспитательнообразовательные</a:t>
            </a:r>
            <a:endParaRPr lang="ru-RU" b="1" i="1" dirty="0" smtClean="0"/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/>
              <a:t>Развитие интереса к литературе и театру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/>
              <a:t>Развитие психических процессов (памяти, внимания, речи, мышления)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/>
              <a:t>Развитие таких качеств личности, как самостоятельность, инициатива, воображение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/>
              <a:t>Формирование норм поведения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/>
              <a:t>Воспитание </a:t>
            </a:r>
            <a:r>
              <a:rPr lang="ru-RU" sz="2000" dirty="0" err="1" smtClean="0"/>
              <a:t>моральноволевых</a:t>
            </a:r>
            <a:r>
              <a:rPr lang="ru-RU" sz="2000" dirty="0" smtClean="0"/>
              <a:t> качеств личности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20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scene3d>
            <a:camera prst="perspectiveLef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i="1" dirty="0" smtClean="0"/>
              <a:t>Задачи по развитию речи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200" dirty="0" smtClean="0"/>
              <a:t>Закрепление навыков правильной речи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200" dirty="0" smtClean="0"/>
              <a:t>Усвоение богатства родного языка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200" dirty="0" smtClean="0"/>
              <a:t>Усвоение элементов речевого общения (жестов, мимики, интонации)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200" dirty="0" smtClean="0"/>
              <a:t>Активизация и пополнение словаря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200" dirty="0" smtClean="0"/>
              <a:t>Совершенствование грамматического строя речи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200" dirty="0" smtClean="0"/>
              <a:t>Развитие тонкой моторики рук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 spd="slow"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42875" y="1714500"/>
            <a:ext cx="1857375" cy="17145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>
                <a:solidFill>
                  <a:schemeClr val="tx1"/>
                </a:solidFill>
              </a:rPr>
              <a:t>Инсценирование</a:t>
            </a:r>
            <a:r>
              <a:rPr lang="ru-RU" sz="1400" dirty="0">
                <a:solidFill>
                  <a:schemeClr val="tx1"/>
                </a:solidFill>
              </a:rPr>
              <a:t> фрагментов сказок и животных</a:t>
            </a:r>
          </a:p>
        </p:txBody>
      </p:sp>
      <p:sp>
        <p:nvSpPr>
          <p:cNvPr id="5" name="Овал 4"/>
          <p:cNvSpPr/>
          <p:nvPr/>
        </p:nvSpPr>
        <p:spPr>
          <a:xfrm>
            <a:off x="214313" y="3929063"/>
            <a:ext cx="1643062" cy="157162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Ролевой диалог героев сказок</a:t>
            </a:r>
          </a:p>
        </p:txBody>
      </p:sp>
      <p:sp>
        <p:nvSpPr>
          <p:cNvPr id="6" name="Овал 5"/>
          <p:cNvSpPr/>
          <p:nvPr/>
        </p:nvSpPr>
        <p:spPr>
          <a:xfrm>
            <a:off x="1857375" y="5286375"/>
            <a:ext cx="1643063" cy="157162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Игра импровизация по текстам коротких сказок и стихов</a:t>
            </a:r>
          </a:p>
        </p:txBody>
      </p:sp>
      <p:sp>
        <p:nvSpPr>
          <p:cNvPr id="7" name="Овал 6"/>
          <p:cNvSpPr/>
          <p:nvPr/>
        </p:nvSpPr>
        <p:spPr>
          <a:xfrm>
            <a:off x="4357688" y="5286375"/>
            <a:ext cx="1643062" cy="157162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Бессловесная игра импровизация</a:t>
            </a:r>
          </a:p>
        </p:txBody>
      </p:sp>
      <p:sp>
        <p:nvSpPr>
          <p:cNvPr id="8" name="Овал 7"/>
          <p:cNvSpPr/>
          <p:nvPr/>
        </p:nvSpPr>
        <p:spPr>
          <a:xfrm>
            <a:off x="6500813" y="5286375"/>
            <a:ext cx="1714500" cy="15001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Игра импровизация под музыку</a:t>
            </a:r>
          </a:p>
        </p:txBody>
      </p:sp>
      <p:sp>
        <p:nvSpPr>
          <p:cNvPr id="9" name="Овал 8"/>
          <p:cNvSpPr/>
          <p:nvPr/>
        </p:nvSpPr>
        <p:spPr>
          <a:xfrm>
            <a:off x="7500938" y="3571875"/>
            <a:ext cx="1571625" cy="157162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anchor="ctr">
            <a:normAutofit fontScale="92500" lnSpcReduction="2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Игра-имитация образов хорошо знакомых сказочных персонажей</a:t>
            </a:r>
          </a:p>
        </p:txBody>
      </p:sp>
      <p:sp>
        <p:nvSpPr>
          <p:cNvPr id="11" name="Овал 10"/>
          <p:cNvSpPr/>
          <p:nvPr/>
        </p:nvSpPr>
        <p:spPr>
          <a:xfrm>
            <a:off x="7215188" y="1428750"/>
            <a:ext cx="1785937" cy="17145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Игра-имитация цепочки последовательных действий в сочетании с передачей основных эмоций героя</a:t>
            </a:r>
          </a:p>
        </p:txBody>
      </p:sp>
      <p:sp>
        <p:nvSpPr>
          <p:cNvPr id="10" name="Овал 9"/>
          <p:cNvSpPr/>
          <p:nvPr/>
        </p:nvSpPr>
        <p:spPr>
          <a:xfrm>
            <a:off x="5357813" y="142875"/>
            <a:ext cx="1643062" cy="157162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>
                <a:solidFill>
                  <a:schemeClr val="tx1"/>
                </a:solidFill>
              </a:rPr>
              <a:t>Играи-имитация</a:t>
            </a:r>
            <a:r>
              <a:rPr lang="ru-RU" sz="1400" dirty="0">
                <a:solidFill>
                  <a:schemeClr val="tx1"/>
                </a:solidFill>
              </a:rPr>
              <a:t> отдельных действий человека, животных и птиц</a:t>
            </a:r>
          </a:p>
        </p:txBody>
      </p:sp>
      <p:sp>
        <p:nvSpPr>
          <p:cNvPr id="13" name="Овал 12"/>
          <p:cNvSpPr/>
          <p:nvPr/>
        </p:nvSpPr>
        <p:spPr>
          <a:xfrm>
            <a:off x="2143125" y="142875"/>
            <a:ext cx="1714500" cy="157162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Игра драматизация с несколькими персонажами по народным сказкам</a:t>
            </a:r>
          </a:p>
        </p:txBody>
      </p:sp>
      <p:pic>
        <p:nvPicPr>
          <p:cNvPr id="8203" name="Picture 2" descr="C:\Users\Юля\Desktop\116098387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71813" y="1785938"/>
            <a:ext cx="3214687" cy="321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Овал 1"/>
          <p:cNvSpPr/>
          <p:nvPr/>
        </p:nvSpPr>
        <p:spPr>
          <a:xfrm>
            <a:off x="3929058" y="2714620"/>
            <a:ext cx="1571636" cy="142876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Ступени работы</a:t>
            </a:r>
          </a:p>
        </p:txBody>
      </p:sp>
      <p:sp>
        <p:nvSpPr>
          <p:cNvPr id="16" name="Стрелка вправо 15"/>
          <p:cNvSpPr/>
          <p:nvPr/>
        </p:nvSpPr>
        <p:spPr>
          <a:xfrm rot="18762469">
            <a:off x="5358607" y="1785143"/>
            <a:ext cx="571500" cy="214313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21130674">
            <a:off x="6091238" y="2644775"/>
            <a:ext cx="571500" cy="214313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945838">
            <a:off x="6224588" y="3675063"/>
            <a:ext cx="571500" cy="21431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rot="2576500">
            <a:off x="5783263" y="4452938"/>
            <a:ext cx="571500" cy="21431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4316416">
            <a:off x="4715669" y="5022057"/>
            <a:ext cx="501650" cy="21431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7498111">
            <a:off x="3180557" y="4688681"/>
            <a:ext cx="571500" cy="214313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9436282">
            <a:off x="2662238" y="3816350"/>
            <a:ext cx="571500" cy="214313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 rot="11176851">
            <a:off x="2652713" y="2816225"/>
            <a:ext cx="571500" cy="214313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14043789">
            <a:off x="3469482" y="1686718"/>
            <a:ext cx="571500" cy="214313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0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305800" cy="1143000"/>
          </a:xfrm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b="1" dirty="0" smtClean="0"/>
              <a:t>С чего же начать?..</a:t>
            </a:r>
            <a:endParaRPr lang="ru-RU" sz="4800" b="1" dirty="0"/>
          </a:p>
        </p:txBody>
      </p:sp>
      <p:pic>
        <p:nvPicPr>
          <p:cNvPr id="39938" name="Picture 2" descr="C:\Users\Юля\Desktop\фото с Морозовой\100_276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1285860"/>
            <a:ext cx="3409952" cy="2557464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39939" name="Picture 3" descr="C:\Users\Юля\Desktop\фото с Морозовой\100_276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3504" y="1285860"/>
            <a:ext cx="3695704" cy="2771778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39943" name="Picture 7" descr="C:\Users\Юля\Desktop\DSC0026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4214818"/>
            <a:ext cx="3500462" cy="2336246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9" name="Picture 16" descr="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14942" y="4286256"/>
            <a:ext cx="3571900" cy="2375314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10" name="Picture 8" descr="P1030584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3174" y="2643182"/>
            <a:ext cx="3752848" cy="2813758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P103058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4876" y="857232"/>
            <a:ext cx="4097056" cy="3071834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5" name="Picture 9" descr="P103057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5720" y="857232"/>
            <a:ext cx="4100522" cy="3076363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6" name="Picture 7" descr="100_1718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57488" y="4071942"/>
            <a:ext cx="3429024" cy="2572562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214313" y="142875"/>
            <a:ext cx="2857500" cy="1357313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Музыкальные сказки с элементами драматизации</a:t>
            </a:r>
          </a:p>
        </p:txBody>
      </p:sp>
      <p:sp>
        <p:nvSpPr>
          <p:cNvPr id="11267" name="Текст 2"/>
          <p:cNvSpPr>
            <a:spLocks noGrp="1"/>
          </p:cNvSpPr>
          <p:nvPr>
            <p:ph type="body" sz="half" idx="2"/>
          </p:nvPr>
        </p:nvSpPr>
        <p:spPr>
          <a:xfrm>
            <a:off x="142875" y="1500188"/>
            <a:ext cx="3000375" cy="5000625"/>
          </a:xfrm>
        </p:spPr>
        <p:txBody>
          <a:bodyPr/>
          <a:lstStyle/>
          <a:p>
            <a:pPr eaLnBrk="1" hangingPunct="1"/>
            <a:endParaRPr lang="ru-RU" altLang="ru-RU" smtClean="0"/>
          </a:p>
          <a:p>
            <a:pPr eaLnBrk="1" hangingPunct="1"/>
            <a:r>
              <a:rPr lang="ru-RU" altLang="ru-RU" sz="1600" smtClean="0"/>
              <a:t>          </a:t>
            </a:r>
            <a:r>
              <a:rPr lang="ru-RU" altLang="ru-RU" sz="1600" b="1" i="1" smtClean="0">
                <a:solidFill>
                  <a:srgbClr val="C00000"/>
                </a:solidFill>
              </a:rPr>
              <a:t>использование хорошо знакомых детям коротких произведений: песенки, пестушки, потешки, попевки, сказки</a:t>
            </a:r>
          </a:p>
          <a:p>
            <a:pPr eaLnBrk="1" hangingPunct="1"/>
            <a:endParaRPr lang="ru-RU" altLang="ru-RU" sz="1600" b="1" smtClean="0">
              <a:solidFill>
                <a:srgbClr val="C00000"/>
              </a:solidFill>
            </a:endParaRPr>
          </a:p>
          <a:p>
            <a:pPr eaLnBrk="1" hangingPunct="1"/>
            <a:r>
              <a:rPr lang="ru-RU" altLang="ru-RU" sz="1600" b="1" smtClean="0">
                <a:solidFill>
                  <a:srgbClr val="C00000"/>
                </a:solidFill>
              </a:rPr>
              <a:t>             работа над единой   сюжетной линией</a:t>
            </a:r>
          </a:p>
          <a:p>
            <a:pPr eaLnBrk="1" hangingPunct="1"/>
            <a:endParaRPr lang="ru-RU" altLang="ru-RU" sz="1600" b="1" smtClean="0">
              <a:solidFill>
                <a:srgbClr val="C00000"/>
              </a:solidFill>
            </a:endParaRPr>
          </a:p>
          <a:p>
            <a:pPr eaLnBrk="1" hangingPunct="1"/>
            <a:endParaRPr lang="ru-RU" altLang="ru-RU" sz="1600" b="1" smtClean="0">
              <a:solidFill>
                <a:srgbClr val="C00000"/>
              </a:solidFill>
            </a:endParaRPr>
          </a:p>
          <a:p>
            <a:pPr eaLnBrk="1" hangingPunct="1"/>
            <a:r>
              <a:rPr lang="ru-RU" altLang="ru-RU" sz="1600" b="1" smtClean="0">
                <a:solidFill>
                  <a:srgbClr val="C00000"/>
                </a:solidFill>
              </a:rPr>
              <a:t>           подбор музыки</a:t>
            </a:r>
          </a:p>
          <a:p>
            <a:pPr eaLnBrk="1" hangingPunct="1"/>
            <a:endParaRPr lang="ru-RU" altLang="ru-RU" sz="1600" b="1" smtClean="0">
              <a:solidFill>
                <a:srgbClr val="C00000"/>
              </a:solidFill>
            </a:endParaRPr>
          </a:p>
          <a:p>
            <a:pPr eaLnBrk="1" hangingPunct="1"/>
            <a:endParaRPr lang="ru-RU" altLang="ru-RU" sz="1600" b="1" smtClean="0">
              <a:solidFill>
                <a:srgbClr val="C00000"/>
              </a:solidFill>
            </a:endParaRPr>
          </a:p>
          <a:p>
            <a:pPr eaLnBrk="1" hangingPunct="1"/>
            <a:r>
              <a:rPr lang="ru-RU" altLang="ru-RU" sz="1600" b="1" smtClean="0">
                <a:solidFill>
                  <a:srgbClr val="C00000"/>
                </a:solidFill>
              </a:rPr>
              <a:t>            работа над        произведением</a:t>
            </a:r>
          </a:p>
          <a:p>
            <a:pPr eaLnBrk="1" hangingPunct="1"/>
            <a:endParaRPr lang="ru-RU" altLang="ru-RU" smtClean="0"/>
          </a:p>
        </p:txBody>
      </p:sp>
      <p:sp>
        <p:nvSpPr>
          <p:cNvPr id="11268" name="Рисунок 3"/>
          <p:cNvSpPr>
            <a:spLocks noGrp="1" noTextEdit="1"/>
          </p:cNvSpPr>
          <p:nvPr>
            <p:ph type="pic" idx="1"/>
          </p:nvPr>
        </p:nvSpPr>
        <p:spPr>
          <a:xfrm rot="420000">
            <a:off x="3486150" y="1200150"/>
            <a:ext cx="4618038" cy="3930650"/>
          </a:xfrm>
          <a:ln>
            <a:headEnd/>
            <a:tailEnd/>
          </a:ln>
        </p:spPr>
      </p:sp>
      <p:sp>
        <p:nvSpPr>
          <p:cNvPr id="8" name="Нашивка 7"/>
          <p:cNvSpPr/>
          <p:nvPr/>
        </p:nvSpPr>
        <p:spPr>
          <a:xfrm>
            <a:off x="214282" y="1785926"/>
            <a:ext cx="214314" cy="214314"/>
          </a:xfrm>
          <a:prstGeom prst="chevron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214282" y="3357562"/>
            <a:ext cx="214314" cy="214314"/>
          </a:xfrm>
          <a:prstGeom prst="chevron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214282" y="4429132"/>
            <a:ext cx="214314" cy="214314"/>
          </a:xfrm>
          <a:prstGeom prst="chevron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214282" y="5286388"/>
            <a:ext cx="214314" cy="214314"/>
          </a:xfrm>
          <a:prstGeom prst="chevron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40962" name="Picture 2" descr="C:\Users\Юля\Desktop\фото с Морозовой\100_275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11579">
            <a:off x="3703085" y="1287065"/>
            <a:ext cx="3673321" cy="3756821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 advClick="0" advTm="1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571500" y="214313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altLang="ru-RU" smtClean="0"/>
              <a:t>Виды театров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88" y="1428750"/>
            <a:ext cx="4040187" cy="65881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Игры драматизации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3438" y="1428750"/>
            <a:ext cx="4041775" cy="6540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Режиссёрские игры (в соответствии с разнообразием театров, используемых в детском саду)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scene3d>
            <a:camera prst="perspectiveRigh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Игры имитации образов животных, людей, литературных персонажей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Ролевые диалоги на основе текста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Инсценировки произведений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Постановки спектаклей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Игры импровизации с разыгрыванием сюжета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scene3d>
            <a:camera prst="perspectiveLef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Настольный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Плоскостной и объёмный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Кукольный (бибабо, пальчиковый, марионеток и т.д.)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Катушечный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/>
              <a:t>Ложковый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Баночный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Кулачковый и т.д.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 spd="slow"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1659</TotalTime>
  <Words>545</Words>
  <Application>Microsoft Office PowerPoint</Application>
  <PresentationFormat>Экран (4:3)</PresentationFormat>
  <Paragraphs>104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Constantia</vt:lpstr>
      <vt:lpstr>Wingdings 2</vt:lpstr>
      <vt:lpstr>Wingdings</vt:lpstr>
      <vt:lpstr>Поток</vt:lpstr>
      <vt:lpstr>  «Театрализованная деятельность – как средство развития речи детей раннего возраста» </vt:lpstr>
      <vt:lpstr>При организации театрализованной игры в дошкольных учреждениях  прослеживается наличие двух противоречащих друг другу тенденций</vt:lpstr>
      <vt:lpstr>Основные направления развития  театрализованной игры </vt:lpstr>
      <vt:lpstr>При организации театрализованной деятельности решаются следующие задачи</vt:lpstr>
      <vt:lpstr>Презентация PowerPoint</vt:lpstr>
      <vt:lpstr>С чего же начать?..</vt:lpstr>
      <vt:lpstr>Презентация PowerPoint</vt:lpstr>
      <vt:lpstr>Музыкальные сказки с элементами драматизации</vt:lpstr>
      <vt:lpstr>Виды театров</vt:lpstr>
      <vt:lpstr>Презентация PowerPoint</vt:lpstr>
      <vt:lpstr>Презентация PowerPoint</vt:lpstr>
      <vt:lpstr>Взаимосвязь с другими видами деятельности</vt:lpstr>
      <vt:lpstr>Взаимосвязь детей и взрослых</vt:lpstr>
      <vt:lpstr>Презентация PowerPoint</vt:lpstr>
      <vt:lpstr>Литература:</vt:lpstr>
      <vt:lpstr>Презентация PowerPoint</vt:lpstr>
    </vt:vector>
  </TitlesOfParts>
  <Company>Дом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st2-7</cp:lastModifiedBy>
  <cp:revision>158</cp:revision>
  <dcterms:created xsi:type="dcterms:W3CDTF">2002-12-31T22:02:21Z</dcterms:created>
  <dcterms:modified xsi:type="dcterms:W3CDTF">2015-12-08T08:33:31Z</dcterms:modified>
</cp:coreProperties>
</file>