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78" r:id="rId4"/>
    <p:sldId id="280" r:id="rId5"/>
    <p:sldId id="279" r:id="rId6"/>
    <p:sldId id="346" r:id="rId7"/>
    <p:sldId id="347" r:id="rId8"/>
    <p:sldId id="348" r:id="rId9"/>
    <p:sldId id="349" r:id="rId10"/>
    <p:sldId id="351" r:id="rId11"/>
    <p:sldId id="352" r:id="rId12"/>
    <p:sldId id="350" r:id="rId13"/>
    <p:sldId id="311" r:id="rId14"/>
    <p:sldId id="312" r:id="rId15"/>
    <p:sldId id="290" r:id="rId16"/>
    <p:sldId id="313" r:id="rId17"/>
    <p:sldId id="314" r:id="rId18"/>
    <p:sldId id="315" r:id="rId19"/>
    <p:sldId id="319" r:id="rId20"/>
    <p:sldId id="318" r:id="rId21"/>
    <p:sldId id="316" r:id="rId22"/>
    <p:sldId id="317" r:id="rId23"/>
    <p:sldId id="342" r:id="rId24"/>
    <p:sldId id="272" r:id="rId25"/>
    <p:sldId id="344" r:id="rId26"/>
    <p:sldId id="345" r:id="rId27"/>
    <p:sldId id="307" r:id="rId28"/>
    <p:sldId id="299" r:id="rId29"/>
    <p:sldId id="300" r:id="rId30"/>
    <p:sldId id="341" r:id="rId31"/>
    <p:sldId id="301" r:id="rId32"/>
    <p:sldId id="302" r:id="rId33"/>
    <p:sldId id="305" r:id="rId34"/>
    <p:sldId id="303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50D"/>
    <a:srgbClr val="FC9EDA"/>
    <a:srgbClr val="29E0E9"/>
    <a:srgbClr val="159CF7"/>
    <a:srgbClr val="091093"/>
    <a:srgbClr val="B239D3"/>
    <a:srgbClr val="FA6EC8"/>
    <a:srgbClr val="F715A6"/>
    <a:srgbClr val="11C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3380" autoAdjust="0"/>
  </p:normalViewPr>
  <p:slideViewPr>
    <p:cSldViewPr>
      <p:cViewPr>
        <p:scale>
          <a:sx n="87" d="100"/>
          <a:sy n="87" d="100"/>
        </p:scale>
        <p:origin x="-1330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34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E956-9069-4B92-A267-79D559DCDB5A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CF7E-4BD0-4CF1-BC9D-F78F2A6CD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A32F-E88E-4957-878F-B39182C7A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pics.livejournal.com/mirastory/pic/00003px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142984"/>
            <a:ext cx="8062912" cy="15716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39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Мандала</a:t>
            </a:r>
            <a:r>
              <a:rPr lang="ru-RU" sz="3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и </a:t>
            </a:r>
            <a:r>
              <a:rPr lang="ru-RU" sz="39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мандалотерапия</a:t>
            </a:r>
            <a:r>
              <a:rPr lang="ru-RU" sz="3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br>
              <a:rPr lang="ru-RU" sz="3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3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Создание </a:t>
            </a:r>
            <a:r>
              <a:rPr lang="ru-RU" sz="39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мандалы</a:t>
            </a:r>
            <a:r>
              <a:rPr lang="ru-RU" sz="3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по дате рождения.</a:t>
            </a:r>
            <a:endParaRPr lang="ru-RU" sz="3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000372"/>
            <a:ext cx="8062912" cy="30917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b="1" dirty="0" smtClean="0"/>
              <a:t>Подготовила  </a:t>
            </a:r>
          </a:p>
          <a:p>
            <a:r>
              <a:rPr lang="ru-RU" sz="2800" b="1" dirty="0" smtClean="0"/>
              <a:t>педагог-психолог </a:t>
            </a:r>
          </a:p>
          <a:p>
            <a:r>
              <a:rPr lang="ru-RU" sz="2800" b="1" dirty="0" smtClean="0"/>
              <a:t>МБДОУ № 5</a:t>
            </a:r>
          </a:p>
          <a:p>
            <a:r>
              <a:rPr lang="ru-RU" sz="2800" b="1" dirty="0" err="1" smtClean="0"/>
              <a:t>г.Кирово-Чепецка</a:t>
            </a:r>
            <a:endParaRPr lang="ru-RU" sz="2800" b="1" dirty="0" smtClean="0"/>
          </a:p>
          <a:p>
            <a:r>
              <a:rPr lang="ru-RU" sz="2800" b="1" dirty="0" err="1" smtClean="0"/>
              <a:t>Окишева</a:t>
            </a:r>
            <a:r>
              <a:rPr lang="ru-RU" sz="2800" b="1" dirty="0" smtClean="0"/>
              <a:t> Татьяна Владимировна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71480"/>
            <a:ext cx="8176992" cy="60007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Индии существует РАНГОЛИ – это традиционное домашнее искусство создания цветных </a:t>
            </a:r>
            <a:r>
              <a:rPr lang="ru-RU" b="1" dirty="0" err="1" smtClean="0"/>
              <a:t>мандал</a:t>
            </a:r>
            <a:r>
              <a:rPr lang="ru-RU" b="1" dirty="0" smtClean="0"/>
              <a:t>  для защиты от несчастий и привлечения процветания для живущих в этом доме. Это искусство сухой живописи, когда цветной порошок пропускают между пальцев и рисуют тончайшие узоры, чередуя цвета, сохраняя правильную геометрическую форму.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Ранголи</a:t>
            </a:r>
            <a:r>
              <a:rPr lang="ru-RU" b="1" dirty="0" smtClean="0"/>
              <a:t> – это своего рода </a:t>
            </a:r>
            <a:r>
              <a:rPr lang="ru-RU" b="1" dirty="0" err="1" smtClean="0"/>
              <a:t>мандала-оберег</a:t>
            </a:r>
            <a:r>
              <a:rPr lang="ru-RU" b="1" dirty="0" smtClean="0"/>
              <a:t>, который наносит женщина рано утром, перед входом в дом, пока семья спит.</a:t>
            </a:r>
          </a:p>
          <a:p>
            <a:pPr>
              <a:buNone/>
            </a:pPr>
            <a:r>
              <a:rPr lang="ru-RU" b="1" dirty="0" smtClean="0"/>
              <a:t>    Женщина на полу перед входом в дом, цветными мелками или красками  рисует мандолу, для защиты дома от несчастий и привлечения процветания  в дом.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D:\работа мандалы\YtkCgjNMG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143248"/>
            <a:ext cx="4580566" cy="3527036"/>
          </a:xfrm>
          <a:prstGeom prst="rect">
            <a:avLst/>
          </a:prstGeom>
          <a:noFill/>
        </p:spPr>
      </p:pic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968" r="3968"/>
          <a:stretch>
            <a:fillRect/>
          </a:stretch>
        </p:blipFill>
        <p:spPr>
          <a:xfrm>
            <a:off x="357158" y="357166"/>
            <a:ext cx="467948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708" name="Picture 4" descr="D:\работа мандалы\JwWkNw8UEJ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28"/>
            <a:ext cx="180225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1643074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 err="1" smtClean="0"/>
              <a:t>Мандала</a:t>
            </a:r>
            <a:r>
              <a:rPr lang="ru-RU" sz="3200" b="1" dirty="0" smtClean="0"/>
              <a:t> встречается в каждой культуре, у каждого народа. </a:t>
            </a:r>
            <a:r>
              <a:rPr lang="ru-RU" sz="3200" b="1" dirty="0" err="1" smtClean="0"/>
              <a:t>Мандала</a:t>
            </a:r>
            <a:r>
              <a:rPr lang="ru-RU" sz="3200" b="1" dirty="0" smtClean="0"/>
              <a:t> говорит нам, что мы едины, что мы все дети Бога, что между нами по большому счету больше общего, чем различий.</a:t>
            </a:r>
            <a:endParaRPr lang="ru-RU" dirty="0"/>
          </a:p>
        </p:txBody>
      </p:sp>
      <p:pic>
        <p:nvPicPr>
          <p:cNvPr id="76802" name="Picture 2" descr="D:\работа мандалы\новое\Мандалы\r9Ik-0S5Nd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6184900" cy="435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Мандалотерапия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357298"/>
            <a:ext cx="5372080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8000" dirty="0" smtClean="0"/>
              <a:t>– </a:t>
            </a:r>
            <a:r>
              <a:rPr lang="ru-RU" sz="8000" b="1" dirty="0" smtClean="0"/>
              <a:t>одно из направлений </a:t>
            </a:r>
            <a:r>
              <a:rPr lang="ru-RU" sz="8000" b="1" dirty="0" err="1" smtClean="0"/>
              <a:t>арт-терапии</a:t>
            </a:r>
            <a:r>
              <a:rPr lang="ru-RU" sz="8000" b="1" dirty="0" smtClean="0"/>
              <a:t> (исцеление искусством). Это один из инструментов для оздоровления и исцеления психики, естественный и радостный способ улучшения эмоционального состояния, снятия напряжения, выражения чувств, который способствует развитию творчества, художественному и духовному самовыражению детей и взрослых.</a:t>
            </a:r>
          </a:p>
          <a:p>
            <a:pPr>
              <a:buNone/>
            </a:pPr>
            <a:r>
              <a:rPr lang="ru-RU" sz="8000" b="1" dirty="0" smtClean="0"/>
              <a:t>	</a:t>
            </a:r>
            <a:r>
              <a:rPr lang="ru-RU" sz="8000" b="1" dirty="0" err="1" smtClean="0"/>
              <a:t>Мандалотерапия</a:t>
            </a:r>
            <a:r>
              <a:rPr lang="ru-RU" sz="8000" b="1" dirty="0" smtClean="0"/>
              <a:t> не имеет ограничений ни в возрасте, ни в состоянии здоровья. Это очень просто – взять в руки мелки или краски и начать рисовать. Поэтому эта техника может быть использована без ограничений детьми и взрослыми.</a:t>
            </a:r>
          </a:p>
          <a:p>
            <a:pPr>
              <a:buNone/>
            </a:pPr>
            <a:r>
              <a:rPr lang="ru-RU" sz="8000" b="1" dirty="0" smtClean="0"/>
              <a:t>	 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endParaRPr lang="ru-RU" sz="8000" dirty="0" smtClean="0"/>
          </a:p>
          <a:p>
            <a:endParaRPr lang="ru-RU" sz="7400" dirty="0" smtClean="0"/>
          </a:p>
          <a:p>
            <a:endParaRPr lang="ru-RU" sz="74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Мандалы для саморегуляц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оздание мандал с деть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3357585" cy="264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Мандалотерапия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/>
              <a:t>Созерцание </a:t>
            </a:r>
            <a:r>
              <a:rPr lang="ru-RU" sz="4000" b="1" dirty="0" err="1" smtClean="0"/>
              <a:t>мандал</a:t>
            </a:r>
            <a:r>
              <a:rPr lang="ru-RU" sz="4000" b="1" dirty="0" smtClean="0"/>
              <a:t> .</a:t>
            </a:r>
          </a:p>
          <a:p>
            <a:pPr>
              <a:buNone/>
            </a:pPr>
            <a:r>
              <a:rPr lang="ru-RU" sz="4000" b="1" dirty="0" smtClean="0"/>
              <a:t>	</a:t>
            </a:r>
            <a:r>
              <a:rPr lang="ru-RU" sz="3200" b="1" dirty="0" smtClean="0"/>
              <a:t>Только при систематическом созерцании </a:t>
            </a:r>
            <a:r>
              <a:rPr lang="ru-RU" sz="3200" b="1" dirty="0" err="1" smtClean="0"/>
              <a:t>мандал</a:t>
            </a:r>
            <a:r>
              <a:rPr lang="ru-RU" sz="3200" b="1" dirty="0" smtClean="0"/>
              <a:t> можно говорить о переменах. Систематических – это как минимум каждый день по 15-20 минут 30 дней подряд.</a:t>
            </a:r>
          </a:p>
          <a:p>
            <a:pPr>
              <a:buNone/>
            </a:pPr>
            <a:endParaRPr lang="ru-RU" sz="3200" b="1" dirty="0" smtClean="0"/>
          </a:p>
          <a:p>
            <a:r>
              <a:rPr lang="ru-RU" sz="4000" b="1" dirty="0" smtClean="0"/>
              <a:t>Раскрашивание готовых </a:t>
            </a:r>
            <a:r>
              <a:rPr lang="ru-RU" sz="4000" b="1" dirty="0" err="1" smtClean="0"/>
              <a:t>мандал</a:t>
            </a:r>
            <a:r>
              <a:rPr lang="ru-RU" sz="4000" b="1" dirty="0" smtClean="0"/>
              <a:t> (начиная от простых узоров, заканчивая более сложными).</a:t>
            </a:r>
            <a:r>
              <a:rPr lang="ru-RU" sz="3200" b="1" dirty="0" smtClean="0"/>
              <a:t>Одну и ту же </a:t>
            </a:r>
            <a:r>
              <a:rPr lang="ru-RU" sz="3200" b="1" dirty="0" err="1" smtClean="0"/>
              <a:t>мандалу</a:t>
            </a:r>
            <a:r>
              <a:rPr lang="ru-RU" sz="3200" b="1" dirty="0" smtClean="0"/>
              <a:t> можно раскрасить по-всякому, много раз, и выглядеть они будут совершенно по-разному.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Рисование и создание собственных </a:t>
            </a:r>
            <a:r>
              <a:rPr lang="ru-RU" sz="4000" b="1" dirty="0" err="1" smtClean="0"/>
              <a:t>мандал</a:t>
            </a:r>
            <a:r>
              <a:rPr lang="ru-RU" sz="4000" b="1" dirty="0" smtClean="0"/>
              <a:t> из ниток, цветного песка, декоративных мелких камней, природного материала и т.д.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392909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Давно известно, что цвет и форма оказывают сильное воздействие на эмоциональное, физическое и духовное состояние человека. Это традиционно использовалось в целительских практиках различных культур и народов. Терапевтический эффект </a:t>
            </a:r>
            <a:r>
              <a:rPr lang="ru-RU" sz="1800" b="1" dirty="0" err="1" smtClean="0"/>
              <a:t>мандалы</a:t>
            </a:r>
            <a:r>
              <a:rPr lang="ru-RU" sz="1800" b="1" dirty="0" smtClean="0"/>
              <a:t> может быть использован как средство самопомощи при стрессе, соматическом заболевании, эмоциональном расстройстве, как взрослого, так и ребенка.</a:t>
            </a:r>
            <a:br>
              <a:rPr lang="ru-RU" sz="1800" b="1" dirty="0" smtClean="0"/>
            </a:br>
            <a:endParaRPr lang="ru-RU" sz="1800" b="1" dirty="0" smtClean="0"/>
          </a:p>
          <a:p>
            <a:r>
              <a:rPr lang="ru-RU" sz="1800" b="1" dirty="0" err="1" smtClean="0"/>
              <a:t>Мандалы</a:t>
            </a:r>
            <a:r>
              <a:rPr lang="ru-RU" sz="1800" b="1" dirty="0" smtClean="0"/>
              <a:t> прекрасно чистят и излечивают душу и ум человека, могут восстанавливать зрение, просветлять ум, давать ясность мыслей и чувств, возбуждать или успокаивать как одного человека, так и массовые потоки людей.</a:t>
            </a:r>
          </a:p>
          <a:p>
            <a:pPr>
              <a:buNone/>
            </a:pPr>
            <a:endParaRPr lang="ru-RU" sz="1800" b="1" dirty="0" smtClean="0"/>
          </a:p>
          <a:p>
            <a:r>
              <a:rPr lang="ru-RU" sz="1800" b="1" dirty="0" smtClean="0"/>
              <a:t>Есть специальные </a:t>
            </a:r>
            <a:r>
              <a:rPr lang="ru-RU" sz="1800" b="1" dirty="0" err="1" smtClean="0"/>
              <a:t>мандалы</a:t>
            </a:r>
            <a:r>
              <a:rPr lang="ru-RU" sz="1800" b="1" dirty="0" smtClean="0"/>
              <a:t>, способные влиять на организм человека и такие органы, как сердце, почки, желудок, матка, яичники, селезенка, суставы, печень, кости, обмен веществ, регулировка смены настроения, выработка гормонов и красных кровяных телец.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err="1" smtClean="0"/>
              <a:t>Мандалы</a:t>
            </a:r>
            <a:r>
              <a:rPr lang="ru-RU" sz="2800" b="1" dirty="0" smtClean="0"/>
              <a:t> могут влиять на растения и животных. Цветы могут активнее цвести, деревья плодоносить, животные не болеть, а вредные насекомые могут покинуть место своей дислокации. При помощи </a:t>
            </a:r>
            <a:r>
              <a:rPr lang="ru-RU" sz="2800" b="1" dirty="0" err="1" smtClean="0"/>
              <a:t>мандалы</a:t>
            </a:r>
            <a:r>
              <a:rPr lang="ru-RU" sz="2800" b="1" dirty="0" smtClean="0"/>
              <a:t> можно объединиться с душой любого минерала, растения, животного или человека.</a:t>
            </a:r>
          </a:p>
          <a:p>
            <a:r>
              <a:rPr lang="ru-RU" sz="2800" b="1" dirty="0" err="1" smtClean="0"/>
              <a:t>Мандалы</a:t>
            </a:r>
            <a:r>
              <a:rPr lang="ru-RU" sz="2800" b="1" dirty="0" smtClean="0"/>
              <a:t> помогают осознать прошлое и смоделировать будущее. Привести в порядок и гармонию настоящее человека и помочь позитивнее воспринимать происходящие </a:t>
            </a:r>
            <a:r>
              <a:rPr lang="ru-RU" sz="2800" b="1" dirty="0" err="1" smtClean="0"/>
              <a:t>события,услышать</a:t>
            </a:r>
            <a:r>
              <a:rPr lang="ru-RU" sz="2800" b="1" dirty="0" smtClean="0"/>
              <a:t> мелодию собственной души, расшифровать голос сознания и подсознания.</a:t>
            </a:r>
          </a:p>
          <a:p>
            <a:r>
              <a:rPr lang="ru-RU" sz="2800" b="1" dirty="0" smtClean="0"/>
              <a:t>Практически все виды </a:t>
            </a:r>
            <a:r>
              <a:rPr lang="ru-RU" sz="2800" b="1" dirty="0" err="1" smtClean="0"/>
              <a:t>мандал</a:t>
            </a:r>
            <a:r>
              <a:rPr lang="ru-RU" sz="2800" b="1" dirty="0" smtClean="0"/>
              <a:t> можно использовать как для себя лично, для своих задач, целей и желаний, так и для работы с окружающим пространством.</a:t>
            </a:r>
          </a:p>
          <a:p>
            <a:r>
              <a:rPr lang="ru-RU" sz="2800" b="1" dirty="0" smtClean="0"/>
              <a:t> Также все виды </a:t>
            </a:r>
            <a:r>
              <a:rPr lang="ru-RU" sz="2800" b="1" dirty="0" err="1" smtClean="0"/>
              <a:t>мандал</a:t>
            </a:r>
            <a:r>
              <a:rPr lang="ru-RU" sz="2800" b="1" dirty="0" smtClean="0"/>
              <a:t> можно срисовывать с уже имеющегося образца, раскрашивать готовые шаблоны или придумывать и рисовать </a:t>
            </a:r>
            <a:r>
              <a:rPr lang="ru-RU" sz="2800" b="1" dirty="0" err="1" smtClean="0"/>
              <a:t>мандалы</a:t>
            </a:r>
            <a:r>
              <a:rPr lang="ru-RU" sz="2800" b="1" dirty="0" smtClean="0"/>
              <a:t> самостоятельно.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Мандалы</a:t>
            </a:r>
            <a:r>
              <a:rPr lang="ru-RU" b="1" dirty="0" smtClean="0"/>
              <a:t> не являются источниками энергии, они только ее проводят, притягивают из единого энергоинформационного пространства;</a:t>
            </a:r>
          </a:p>
          <a:p>
            <a:r>
              <a:rPr lang="ru-RU" b="1" dirty="0" smtClean="0"/>
              <a:t>их энергия мгновенно распространяется на любые расстояния, пронизывая все препятствия; взаимодействие человека с ними происходит непрерывно, и интенсивность этого обмена постоянно увеличивается;</a:t>
            </a:r>
          </a:p>
          <a:p>
            <a:r>
              <a:rPr lang="ru-RU" b="1" dirty="0" smtClean="0"/>
              <a:t>пользоваться ими можно в любое время суток;</a:t>
            </a:r>
          </a:p>
          <a:p>
            <a:r>
              <a:rPr lang="ru-RU" b="1" dirty="0" smtClean="0"/>
              <a:t>их можно класть, ставить так, как вы захотите - действие от этого не ослабнет;</a:t>
            </a:r>
          </a:p>
          <a:p>
            <a:r>
              <a:rPr lang="ru-RU" b="1" dirty="0" smtClean="0"/>
              <a:t>одновременно можно использовать до 3-4 изображений;</a:t>
            </a:r>
          </a:p>
          <a:p>
            <a:r>
              <a:rPr lang="ru-RU" b="1" dirty="0" smtClean="0"/>
              <a:t>не следует их передавать другому лицу, их нельзя уничтожать - лучше закопать в землю, когда они обветшают;</a:t>
            </a:r>
          </a:p>
          <a:p>
            <a:r>
              <a:rPr lang="ru-RU" b="1" dirty="0" smtClean="0"/>
              <a:t>нежелательно обертывать их полиэтиленовой пленкой, целлофаном или чем-нибудь еще: они должны взаимодействовать со средой;</a:t>
            </a:r>
          </a:p>
          <a:p>
            <a:r>
              <a:rPr lang="ru-RU" b="1" dirty="0" smtClean="0"/>
              <a:t>работать с ними можно ежедневно 15-30 минут, делая перерыв на каждый седьмой день.</a:t>
            </a:r>
          </a:p>
          <a:p>
            <a:r>
              <a:rPr lang="ru-RU" b="1" dirty="0" smtClean="0"/>
              <a:t>Через 5-6 месяцев занятия можно проводить уже через 1-2 дня, спустя год сделать их еще реже и заниматься сознательно только тогда, когда для этого появляется внутренняя потребность.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1.Созерцание 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Для использования </a:t>
            </a:r>
            <a:r>
              <a:rPr lang="ru-RU" b="1" dirty="0" err="1" smtClean="0"/>
              <a:t>мандалу</a:t>
            </a:r>
            <a:r>
              <a:rPr lang="ru-RU" b="1" dirty="0" smtClean="0"/>
              <a:t> нужно скачать и распечатать в реальном цвете.</a:t>
            </a:r>
          </a:p>
          <a:p>
            <a:r>
              <a:rPr lang="ru-RU" b="1" dirty="0" smtClean="0"/>
              <a:t>Работа с </a:t>
            </a:r>
            <a:r>
              <a:rPr lang="ru-RU" b="1" dirty="0" err="1" smtClean="0"/>
              <a:t>мандалой</a:t>
            </a:r>
            <a:r>
              <a:rPr lang="ru-RU" b="1" dirty="0" smtClean="0"/>
              <a:t> имеет свой особый ритм, необходимо рассматривать ее медленно, двигаясь взглядом от краев к центру по часовой стрелке.</a:t>
            </a:r>
          </a:p>
          <a:p>
            <a:r>
              <a:rPr lang="ru-RU" b="1" dirty="0" smtClean="0"/>
              <a:t>Дойдя до центра, остановите взгляд, но не фокусируйте его.</a:t>
            </a:r>
          </a:p>
          <a:p>
            <a:r>
              <a:rPr lang="ru-RU" b="1" dirty="0" smtClean="0"/>
              <a:t>Прислушайтесь к своим ощущениям, не пытайтесь их оценивать или анализировать, просто сосредоточьте внимание на них, чтобы усилить эффект до максимума, и продолжайте наблюдать за своим внутренним миром, как бы погружаясь в него всё глубже.</a:t>
            </a:r>
          </a:p>
          <a:p>
            <a:r>
              <a:rPr lang="ru-RU" b="1" dirty="0" smtClean="0"/>
              <a:t>Время концентрации определяется индивидуально и зависит от тренировки (от 5 минут до часа и более).</a:t>
            </a:r>
          </a:p>
          <a:p>
            <a:r>
              <a:rPr lang="ru-RU" b="1" dirty="0" smtClean="0"/>
              <a:t>Можете прекращать, как только почувствуете, что устали, и никаких изменений в вашем состоянии больше не происходит.</a:t>
            </a:r>
          </a:p>
          <a:p>
            <a:r>
              <a:rPr lang="ru-RU" b="1" dirty="0" smtClean="0"/>
              <a:t>Продолжайте работать с </a:t>
            </a:r>
            <a:r>
              <a:rPr lang="ru-RU" b="1" dirty="0" err="1" smtClean="0"/>
              <a:t>мандалой</a:t>
            </a:r>
            <a:r>
              <a:rPr lang="ru-RU" b="1" dirty="0" smtClean="0"/>
              <a:t> ежедневно до получения результата.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 Раскрашивание готовых </a:t>
            </a:r>
            <a:r>
              <a:rPr lang="ru-RU" sz="4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 1. Предлагается несколько  </a:t>
            </a:r>
            <a:r>
              <a:rPr lang="ru-RU" sz="1600" b="1" dirty="0" err="1" smtClean="0"/>
              <a:t>мандал</a:t>
            </a:r>
            <a:r>
              <a:rPr lang="ru-RU" sz="1600" b="1" dirty="0" smtClean="0"/>
              <a:t> на выбор (то, что  ближе по настроению).</a:t>
            </a:r>
            <a:r>
              <a:rPr lang="ru-RU" sz="1600" dirty="0" smtClean="0"/>
              <a:t> </a:t>
            </a:r>
            <a:r>
              <a:rPr lang="ru-RU" sz="1600" b="1" dirty="0" smtClean="0"/>
              <a:t>Ребёнку даётся четкую инструкцию о том, что нужно выбрать только один «волшебный круг».</a:t>
            </a:r>
          </a:p>
          <a:p>
            <a:r>
              <a:rPr lang="ru-RU" sz="1600" b="1" dirty="0" smtClean="0"/>
              <a:t> 2. Он самостоятельно выбирает материалы для работы и цветовую гамму.</a:t>
            </a:r>
          </a:p>
          <a:p>
            <a:r>
              <a:rPr lang="ru-RU" sz="1600" b="1" dirty="0" smtClean="0"/>
              <a:t> 3. На одном занятии  предлагается только одна </a:t>
            </a:r>
            <a:r>
              <a:rPr lang="ru-RU" sz="1600" b="1" dirty="0" err="1" smtClean="0"/>
              <a:t>мандала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 4. Практикуется использование музыкального сопровождения.</a:t>
            </a:r>
          </a:p>
          <a:p>
            <a:r>
              <a:rPr lang="ru-RU" sz="1600" b="1" dirty="0" smtClean="0"/>
              <a:t> 5. Педагог   не вмешивается в работу ребенка, без его согласия.</a:t>
            </a:r>
          </a:p>
          <a:p>
            <a:r>
              <a:rPr lang="ru-RU" sz="1600" b="1" dirty="0" smtClean="0"/>
              <a:t> 6.Следит за состоянием напряжения/расслабленности в процессе работы.</a:t>
            </a:r>
          </a:p>
          <a:p>
            <a:r>
              <a:rPr lang="ru-RU" sz="1600" b="1" dirty="0" smtClean="0"/>
              <a:t> 7. Не высказываются оценочные комментарии по поводу работы.</a:t>
            </a:r>
          </a:p>
          <a:p>
            <a:r>
              <a:rPr lang="ru-RU" sz="1600" b="1" dirty="0" smtClean="0"/>
              <a:t> 8. После работы  предлагается дать название </a:t>
            </a:r>
            <a:r>
              <a:rPr lang="ru-RU" sz="1600" b="1" dirty="0" err="1" smtClean="0"/>
              <a:t>мандале</a:t>
            </a:r>
            <a:r>
              <a:rPr lang="ru-RU" sz="1600" b="1" dirty="0" smtClean="0"/>
              <a:t>,  проводится беседа по поводу работы, анализ его деятельности (допускаются корректные наводящие вопросы). Важно дать возможность проговорить о своих чувствах и переживаниях</a:t>
            </a:r>
            <a:r>
              <a:rPr lang="ru-RU" sz="1600" dirty="0" smtClean="0"/>
              <a:t>.</a:t>
            </a:r>
            <a:endParaRPr lang="ru-RU" sz="1600" b="1" dirty="0" smtClean="0"/>
          </a:p>
          <a:p>
            <a:endParaRPr lang="ru-RU" sz="1600" b="1" dirty="0" smtClean="0"/>
          </a:p>
          <a:p>
            <a:pPr>
              <a:buNone/>
            </a:pPr>
            <a:r>
              <a:rPr lang="ru-RU" sz="1600" b="1" i="1" dirty="0" smtClean="0"/>
              <a:t>Разрисовывание </a:t>
            </a:r>
            <a:r>
              <a:rPr lang="ru-RU" sz="1600" b="1" i="1" dirty="0" err="1" smtClean="0"/>
              <a:t>мандалы</a:t>
            </a:r>
            <a:r>
              <a:rPr lang="ru-RU" sz="1600" b="1" i="1" dirty="0" smtClean="0"/>
              <a:t> должно приносить радость. Главное правило: ребенок должен работать без принуждения</a:t>
            </a:r>
            <a:r>
              <a:rPr lang="ru-RU" sz="1600" b="1" dirty="0" smtClean="0"/>
              <a:t>.</a:t>
            </a:r>
          </a:p>
          <a:p>
            <a:pPr>
              <a:buNone/>
            </a:pP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536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Мандала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40254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3200" b="1" i="1" dirty="0" smtClean="0"/>
              <a:t>«</a:t>
            </a:r>
            <a:r>
              <a:rPr lang="ru-RU" sz="3200" b="1" i="1" dirty="0" err="1" smtClean="0"/>
              <a:t>Мандала</a:t>
            </a:r>
            <a:r>
              <a:rPr lang="ru-RU" sz="3200" b="1" i="1" dirty="0" smtClean="0"/>
              <a:t> — точно капля человеческой крови, живая клетка, анализируя которую, можно сказать, в каком состоянии находится здоровье ее создателя». 						J. </a:t>
            </a:r>
            <a:r>
              <a:rPr lang="ru-RU" sz="3200" b="1" i="1" dirty="0" err="1" smtClean="0"/>
              <a:t>Kellogg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3.Рисование и создание собственных </a:t>
            </a:r>
            <a:r>
              <a:rPr lang="ru-RU" sz="3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</a:t>
            </a: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4614866" cy="557214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Для рисования раздаются белые круги, выбираются необходимые материалы (</a:t>
            </a:r>
            <a:r>
              <a:rPr lang="ru-RU" sz="1600" b="1" dirty="0" err="1" smtClean="0"/>
              <a:t>краски,карандаши,мелки,фломастеры</a:t>
            </a:r>
            <a:r>
              <a:rPr lang="ru-RU" sz="1600" b="1" dirty="0" smtClean="0"/>
              <a:t>).Можно использовать наборы цветного  песка, крашеные крупы, макаронные </a:t>
            </a:r>
            <a:r>
              <a:rPr lang="ru-RU" sz="1600" b="1" dirty="0" err="1" smtClean="0"/>
              <a:t>изделия,соль,камушки,кристаллы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 При желании дети украшают изображение стразами, бусинками. После окончания работы можно предложить детям дать название своим «волшебным кругам», рассказать о проделанной работе. Таким образом, работа с </a:t>
            </a:r>
            <a:r>
              <a:rPr lang="ru-RU" sz="1600" b="1" dirty="0" err="1" smtClean="0"/>
              <a:t>мандалами</a:t>
            </a:r>
            <a:r>
              <a:rPr lang="ru-RU" sz="1600" b="1" dirty="0" smtClean="0"/>
              <a:t> оказывает не только коррекционное воздействие на личность ребенка, а еще способствует развитию речи детей дошкольного возраста.</a:t>
            </a:r>
          </a:p>
          <a:p>
            <a:r>
              <a:rPr lang="ru-RU" sz="1800" b="1" dirty="0" smtClean="0"/>
              <a:t> </a:t>
            </a:r>
          </a:p>
          <a:p>
            <a:endParaRPr lang="ru-RU" sz="1800" dirty="0"/>
          </a:p>
        </p:txBody>
      </p:sp>
      <p:pic>
        <p:nvPicPr>
          <p:cNvPr id="4" name="Рисунок 3" descr="Мандалы в до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4270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0694" y="4429132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Данный вид деятельности положительно влияет на детей с </a:t>
            </a:r>
            <a:r>
              <a:rPr lang="ru-RU" sz="1400" b="1" i="1" dirty="0" err="1" smtClean="0"/>
              <a:t>гиперактивностью</a:t>
            </a:r>
            <a:r>
              <a:rPr lang="ru-RU" sz="1400" b="1" i="1" dirty="0" smtClean="0"/>
              <a:t>, снижает уровень тревожности, повышает концентрацию внимания, способствует развитию творческих </a:t>
            </a:r>
            <a:r>
              <a:rPr lang="ru-RU" sz="1400" b="1" i="1" dirty="0" err="1" smtClean="0"/>
              <a:t>способностей,развивает</a:t>
            </a:r>
            <a:r>
              <a:rPr lang="ru-RU" sz="1400" b="1" i="1" dirty="0" smtClean="0"/>
              <a:t>  детскую </a:t>
            </a:r>
            <a:r>
              <a:rPr lang="ru-RU" sz="1400" b="1" i="1" dirty="0" err="1" smtClean="0"/>
              <a:t>фантазию,мелкую</a:t>
            </a:r>
            <a:r>
              <a:rPr lang="ru-RU" sz="1400" b="1" i="1" dirty="0" smtClean="0"/>
              <a:t> моторику.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Применение </a:t>
            </a:r>
            <a:r>
              <a:rPr lang="ru-RU" sz="2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психокоррекционной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развивающей работе с детьми, подростками и взрослыми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i="1" dirty="0" smtClean="0"/>
              <a:t>в целях коррекции эмоционального состояния, нормализации поведения </a:t>
            </a:r>
            <a:r>
              <a:rPr lang="ru-RU" b="1" dirty="0" smtClean="0"/>
              <a:t>(раскрашивание готовых </a:t>
            </a:r>
            <a:r>
              <a:rPr lang="ru-RU" b="1" dirty="0" err="1" smtClean="0"/>
              <a:t>мандал-раскрасок</a:t>
            </a:r>
            <a:r>
              <a:rPr lang="ru-RU" b="1" dirty="0" smtClean="0"/>
              <a:t>)</a:t>
            </a:r>
          </a:p>
          <a:p>
            <a:pPr lvl="0"/>
            <a:endParaRPr lang="ru-RU" b="1" dirty="0" smtClean="0"/>
          </a:p>
          <a:p>
            <a:pPr lvl="0"/>
            <a:r>
              <a:rPr lang="ru-RU" b="1" i="1" dirty="0" smtClean="0"/>
              <a:t>в целях диагностики актуального настроения</a:t>
            </a:r>
            <a:r>
              <a:rPr lang="ru-RU" b="1" dirty="0" smtClean="0"/>
              <a:t> (раскрашивание белого круга)</a:t>
            </a:r>
          </a:p>
          <a:p>
            <a:pPr lvl="0"/>
            <a:endParaRPr lang="ru-RU" b="1" dirty="0" smtClean="0"/>
          </a:p>
          <a:p>
            <a:pPr lvl="0"/>
            <a:r>
              <a:rPr lang="ru-RU" b="1" i="1" dirty="0" smtClean="0"/>
              <a:t>в целях изучения групповых взаимоотношений</a:t>
            </a:r>
            <a:r>
              <a:rPr lang="ru-RU" b="1" dirty="0" smtClean="0"/>
              <a:t> (создание индивидуальных </a:t>
            </a:r>
            <a:r>
              <a:rPr lang="ru-RU" b="1" dirty="0" err="1" smtClean="0"/>
              <a:t>мандал</a:t>
            </a:r>
            <a:r>
              <a:rPr lang="ru-RU" b="1" dirty="0" smtClean="0"/>
              <a:t> в группе с последующим созданием коллективной композиции)</a:t>
            </a:r>
          </a:p>
          <a:p>
            <a:pPr lvl="0">
              <a:buNone/>
            </a:pPr>
            <a:endParaRPr lang="ru-RU" b="1" dirty="0" smtClean="0"/>
          </a:p>
          <a:p>
            <a:pPr lvl="0"/>
            <a:r>
              <a:rPr lang="ru-RU" b="1" i="1" dirty="0" smtClean="0"/>
              <a:t>с целью диагностики и коррекции конкретной проблемы</a:t>
            </a:r>
            <a:r>
              <a:rPr lang="ru-RU" b="1" dirty="0" smtClean="0"/>
              <a:t> (раскрасить круг символизирующий школу, семью, образ «Я», дружбу, любовь, гнев и пр.)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67494"/>
            <a:ext cx="5143536" cy="375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 также: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50085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При проблемах самооценки</a:t>
            </a:r>
          </a:p>
          <a:p>
            <a:pPr lvl="0"/>
            <a:r>
              <a:rPr lang="ru-RU" b="1" dirty="0" smtClean="0"/>
              <a:t>При ощущении внутреннего дисбаланса</a:t>
            </a:r>
          </a:p>
          <a:p>
            <a:pPr lvl="0"/>
            <a:r>
              <a:rPr lang="ru-RU" b="1" dirty="0" smtClean="0"/>
              <a:t>Активизация ресурсных состояний личности</a:t>
            </a:r>
          </a:p>
          <a:p>
            <a:pPr lvl="0"/>
            <a:r>
              <a:rPr lang="ru-RU" b="1" dirty="0" smtClean="0"/>
              <a:t>При страхе потерять контроль над собой</a:t>
            </a:r>
          </a:p>
          <a:p>
            <a:pPr lvl="0"/>
            <a:r>
              <a:rPr lang="ru-RU" b="1" dirty="0" smtClean="0"/>
              <a:t>При пессимизме и депрессии</a:t>
            </a:r>
          </a:p>
          <a:p>
            <a:pPr lvl="0"/>
            <a:r>
              <a:rPr lang="ru-RU" b="1" dirty="0" smtClean="0"/>
              <a:t>При </a:t>
            </a:r>
            <a:r>
              <a:rPr lang="ru-RU" b="1" dirty="0" err="1" smtClean="0"/>
              <a:t>психокоррекции</a:t>
            </a:r>
            <a:r>
              <a:rPr lang="ru-RU" b="1" dirty="0" smtClean="0"/>
              <a:t> накопившегося раздражения и агрессии</a:t>
            </a:r>
          </a:p>
          <a:p>
            <a:pPr lvl="0"/>
            <a:r>
              <a:rPr lang="ru-RU" b="1" dirty="0" err="1" smtClean="0"/>
              <a:t>Психокоррекция</a:t>
            </a:r>
            <a:r>
              <a:rPr lang="ru-RU" b="1" dirty="0" smtClean="0"/>
              <a:t> эмоциональной гиперчувствительности или напротив, </a:t>
            </a:r>
            <a:r>
              <a:rPr lang="ru-RU" b="1" dirty="0" err="1" smtClean="0"/>
              <a:t>алекситимии</a:t>
            </a:r>
            <a:r>
              <a:rPr lang="ru-RU" b="1" dirty="0" smtClean="0"/>
              <a:t> (сложность в </a:t>
            </a:r>
            <a:r>
              <a:rPr lang="ru-RU" b="1" dirty="0" err="1" smtClean="0"/>
              <a:t>отреагировании</a:t>
            </a:r>
            <a:r>
              <a:rPr lang="ru-RU" b="1" dirty="0" smtClean="0"/>
              <a:t> чувств, эмоций).</a:t>
            </a:r>
          </a:p>
          <a:p>
            <a:pPr lvl="0"/>
            <a:r>
              <a:rPr lang="ru-RU" b="1" dirty="0" smtClean="0"/>
              <a:t>При ощущение жизненного тупика</a:t>
            </a:r>
          </a:p>
          <a:p>
            <a:pPr lvl="0"/>
            <a:r>
              <a:rPr lang="ru-RU" b="1" dirty="0" err="1" smtClean="0"/>
              <a:t>Психокоррекция</a:t>
            </a:r>
            <a:r>
              <a:rPr lang="ru-RU" b="1" dirty="0" smtClean="0"/>
              <a:t> страхов и тревог</a:t>
            </a:r>
          </a:p>
          <a:p>
            <a:pPr lvl="0"/>
            <a:r>
              <a:rPr lang="ru-RU" b="1" dirty="0" smtClean="0"/>
              <a:t>Преодоление кризиса в развитии (возрастные, личностные)</a:t>
            </a:r>
          </a:p>
          <a:p>
            <a:pPr lvl="0"/>
            <a:r>
              <a:rPr lang="ru-RU" b="1" dirty="0" smtClean="0"/>
              <a:t>Сопровождение адаптации</a:t>
            </a:r>
          </a:p>
          <a:p>
            <a:pPr lvl="0"/>
            <a:r>
              <a:rPr lang="ru-RU" b="1" dirty="0" smtClean="0"/>
              <a:t>Семейные ситуации</a:t>
            </a:r>
          </a:p>
          <a:p>
            <a:pPr lvl="0"/>
            <a:r>
              <a:rPr lang="ru-RU" b="1" dirty="0" smtClean="0"/>
              <a:t>Психосоматические проблемы</a:t>
            </a:r>
          </a:p>
          <a:p>
            <a:pPr lvl="0"/>
            <a:r>
              <a:rPr lang="ru-RU" b="1" dirty="0" smtClean="0"/>
              <a:t>Сплочение группы на основе духовного сближения, коллективного творчества</a:t>
            </a:r>
          </a:p>
          <a:p>
            <a:pPr lvl="0"/>
            <a:r>
              <a:rPr lang="ru-RU" b="1" dirty="0" smtClean="0"/>
              <a:t>Повышение концентрации и внутреннего равновесия (например, у </a:t>
            </a:r>
            <a:r>
              <a:rPr lang="ru-RU" b="1" dirty="0" err="1" smtClean="0"/>
              <a:t>гиперактивных</a:t>
            </a:r>
            <a:r>
              <a:rPr lang="ru-RU" b="1" dirty="0" smtClean="0"/>
              <a:t> детей)</a:t>
            </a:r>
          </a:p>
          <a:p>
            <a:pPr lvl="0"/>
            <a:r>
              <a:rPr lang="ru-RU" b="1" dirty="0" smtClean="0"/>
              <a:t>Коррекция расстройств мелкой моторики и нервного напряжения</a:t>
            </a:r>
          </a:p>
          <a:p>
            <a:pPr lvl="0"/>
            <a:r>
              <a:rPr lang="ru-RU" b="1" dirty="0" smtClean="0"/>
              <a:t>Воспитание терпеливости и аккуратности</a:t>
            </a:r>
          </a:p>
          <a:p>
            <a:pPr lvl="0"/>
            <a:r>
              <a:rPr lang="ru-RU" b="1" dirty="0" smtClean="0"/>
              <a:t>Формирование самоуверенности на основе спокойствия и стимуляции творческого потенциала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Создание  своей  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мандалы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 дате рождения</a:t>
            </a:r>
            <a:endParaRPr lang="ru-RU" dirty="0"/>
          </a:p>
        </p:txBody>
      </p:sp>
      <p:pic>
        <p:nvPicPr>
          <p:cNvPr id="77827" name="Picture 3" descr="D:\работа мандалы\новое2\733428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Создание  своей  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мандалы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 дате рождения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Наверное, многим будет интересно просчитать и раскрасить </a:t>
            </a:r>
            <a:r>
              <a:rPr lang="ru-RU" b="1" dirty="0" err="1" smtClean="0"/>
              <a:t>Мандалу</a:t>
            </a:r>
            <a:r>
              <a:rPr lang="ru-RU" b="1" dirty="0" smtClean="0"/>
              <a:t> даты своего дня рождения.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 ручном расчете </a:t>
            </a:r>
            <a:r>
              <a:rPr lang="ru-RU" b="1" dirty="0" err="1" smtClean="0"/>
              <a:t>мандалы</a:t>
            </a:r>
            <a:r>
              <a:rPr lang="ru-RU" b="1" dirty="0" smtClean="0"/>
              <a:t>, Вы вкладываете в нее свою энергетику. Как в подписи - в ней остается ваш энергетический след. Вы взаимодействуете с цветами и цифрами достаточное количество времени и при этом включаются определенные процессы.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Эффект действия </a:t>
            </a:r>
            <a:r>
              <a:rPr lang="ru-RU" b="1" dirty="0" err="1" smtClean="0"/>
              <a:t>мандалы</a:t>
            </a:r>
            <a:r>
              <a:rPr lang="ru-RU" b="1" dirty="0" smtClean="0"/>
              <a:t> в огромной степени зависит от силы концентрации на ней. </a:t>
            </a:r>
            <a:br>
              <a:rPr lang="ru-RU" b="1" dirty="0" smtClean="0"/>
            </a:br>
            <a:r>
              <a:rPr lang="ru-RU" b="1" dirty="0" smtClean="0"/>
              <a:t>Каждому числу соответствует свой цвет.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Ни число, ни цвет не содержат в себе эмоции, они есть то, что есть и абсолютно чисты по своей природе и представляют собой чистую энергию.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Мандала</a:t>
            </a:r>
            <a:r>
              <a:rPr lang="ru-RU" b="1" dirty="0" smtClean="0"/>
              <a:t> Вашего дня рождения - это восстановление Божественного порядка.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 smtClean="0"/>
              <a:t>Сеть Световых </a:t>
            </a:r>
            <a:r>
              <a:rPr lang="ru-RU" sz="2600" b="1" dirty="0" err="1" smtClean="0"/>
              <a:t>Мандал</a:t>
            </a:r>
            <a:r>
              <a:rPr lang="ru-RU" sz="2600" b="1" dirty="0" smtClean="0"/>
              <a:t> - Восстановление Божественного Порядка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Autofit/>
          </a:bodyPr>
          <a:lstStyle/>
          <a:p>
            <a:r>
              <a:rPr lang="ru-RU" sz="1300" b="1" dirty="0" smtClean="0"/>
              <a:t>«Сети Света» вокруг Земли - это планы эфирных структур вокруг нашей планеты. Они существуют на уровнях различных измерений и проявляются в разных геометрических формах.</a:t>
            </a:r>
            <a:br>
              <a:rPr lang="ru-RU" sz="1300" b="1" dirty="0" smtClean="0"/>
            </a:br>
            <a:r>
              <a:rPr lang="ru-RU" sz="1300" b="1" dirty="0" smtClean="0"/>
              <a:t>Нам были даны через Урсулу </a:t>
            </a:r>
            <a:r>
              <a:rPr lang="ru-RU" sz="1300" b="1" dirty="0" err="1" smtClean="0"/>
              <a:t>Ирганг</a:t>
            </a:r>
            <a:r>
              <a:rPr lang="ru-RU" sz="1300" b="1" dirty="0" smtClean="0"/>
              <a:t>- ученого и удивительного целителя из Австрии- паттерны излучения или резонанса для активации Духовного кода в нашей ДНК и восстановления Божественного плана на Земле. Сети Света - это язык Света, поэтому они одновременно несут в себе и передают информацию. Они есть мост между эфирным планом Высших измерений и эфирным телом третьего измерения.</a:t>
            </a:r>
            <a:br>
              <a:rPr lang="ru-RU" sz="1300" b="1" dirty="0" smtClean="0"/>
            </a:br>
            <a:r>
              <a:rPr lang="ru-RU" sz="1300" b="1" dirty="0" smtClean="0"/>
              <a:t>Они создают поток спиралей, несущих в себе световой код, которые закрепляются (</a:t>
            </a:r>
            <a:r>
              <a:rPr lang="ru-RU" sz="1300" b="1" dirty="0" err="1" smtClean="0"/>
              <a:t>заякориваются</a:t>
            </a:r>
            <a:r>
              <a:rPr lang="ru-RU" sz="1300" b="1" dirty="0" smtClean="0"/>
              <a:t>) в человеческом теле, что обеспечивает поступление информации в сознание человека.</a:t>
            </a:r>
          </a:p>
          <a:p>
            <a:r>
              <a:rPr lang="ru-RU" sz="1300" b="1" dirty="0" smtClean="0"/>
              <a:t>Основой Сети Световых </a:t>
            </a:r>
            <a:r>
              <a:rPr lang="ru-RU" sz="1300" b="1" dirty="0" err="1" smtClean="0"/>
              <a:t>Мандал</a:t>
            </a:r>
            <a:r>
              <a:rPr lang="ru-RU" sz="1300" b="1" dirty="0" smtClean="0"/>
              <a:t> являются первые девять цифр Творения, которые являются базой для всех других чисел.</a:t>
            </a:r>
            <a:br>
              <a:rPr lang="ru-RU" sz="1300" b="1" dirty="0" smtClean="0"/>
            </a:br>
            <a:r>
              <a:rPr lang="ru-RU" sz="1300" b="1" dirty="0" smtClean="0"/>
              <a:t>Каждому числу соответствует буква и цвет. Используя различные методы обсчета, которые всегда основаны на ряде Фибоначчи, вводят эти </a:t>
            </a:r>
            <a:r>
              <a:rPr lang="ru-RU" sz="1300" b="1" dirty="0" err="1" smtClean="0"/>
              <a:t>мандалы</a:t>
            </a:r>
            <a:r>
              <a:rPr lang="ru-RU" sz="1300" b="1" dirty="0" smtClean="0"/>
              <a:t> в существование.</a:t>
            </a:r>
            <a:br>
              <a:rPr lang="ru-RU" sz="1300" b="1" dirty="0" smtClean="0"/>
            </a:br>
            <a:r>
              <a:rPr lang="ru-RU" sz="1300" b="1" dirty="0" smtClean="0"/>
              <a:t>9 цифр и 9 цветов различной частоты раскрывают матрицу и являются </a:t>
            </a:r>
            <a:r>
              <a:rPr lang="ru-RU" sz="1300" b="1" dirty="0" err="1" smtClean="0"/>
              <a:t>холистической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космограммой</a:t>
            </a:r>
            <a:r>
              <a:rPr lang="ru-RU" sz="1300" b="1" dirty="0" smtClean="0"/>
              <a:t>. Они содержат биофизические длины волны всех 10 планет. Это можно выразить следующим образом: Сети Световых </a:t>
            </a:r>
            <a:r>
              <a:rPr lang="ru-RU" sz="1300" b="1" dirty="0" err="1" smtClean="0"/>
              <a:t>Мандал</a:t>
            </a:r>
            <a:r>
              <a:rPr lang="ru-RU" sz="1300" b="1" dirty="0" smtClean="0"/>
              <a:t> визуально проявляются через различные </a:t>
            </a:r>
            <a:r>
              <a:rPr lang="ru-RU" sz="1300" b="1" dirty="0" err="1" smtClean="0"/>
              <a:t>мыслеформы</a:t>
            </a:r>
            <a:r>
              <a:rPr lang="ru-RU" sz="1300" b="1" dirty="0" smtClean="0"/>
              <a:t>, которые представляют себя как чистую энергию. Ни число ни цвет не содержит в себе эмоции, они есть то, что есть и абсолютно чисты по своей природе.</a:t>
            </a:r>
          </a:p>
          <a:p>
            <a:r>
              <a:rPr lang="ru-RU" sz="1300" b="1" dirty="0" smtClean="0"/>
              <a:t> Высокие вибрации реагируют на эфирное поле ауры и активируют кодированные спирали ДНК. В этих спиралях содержится информация Исходной матрицы. В тех случаях, когда имеются блоки, возникающие из негативных </a:t>
            </a:r>
            <a:r>
              <a:rPr lang="ru-RU" sz="1300" b="1" dirty="0" err="1" smtClean="0"/>
              <a:t>мыслеформ</a:t>
            </a:r>
            <a:r>
              <a:rPr lang="ru-RU" sz="1300" b="1" dirty="0" smtClean="0"/>
              <a:t> и эмоций, которые не поддаются удалению, Сеть Световых </a:t>
            </a:r>
            <a:r>
              <a:rPr lang="ru-RU" sz="1300" b="1" dirty="0" err="1" smtClean="0"/>
              <a:t>Мандал</a:t>
            </a:r>
            <a:r>
              <a:rPr lang="ru-RU" sz="1300" b="1" dirty="0" smtClean="0"/>
              <a:t> может возвратить их на уровень сознания и убрать их.</a:t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endParaRPr lang="ru-RU" sz="13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200" b="1" dirty="0" smtClean="0"/>
              <a:t> Точно также могут быть компенсированы болезни, которые еще не проявились на физическом уровне, но информация о них уже существует в эфирном теле. И это окажет позитивный эффект на все системы человеческого организма. Поэтому Сеть Световых </a:t>
            </a:r>
            <a:r>
              <a:rPr lang="ru-RU" sz="5200" b="1" dirty="0" err="1" smtClean="0"/>
              <a:t>Мандал</a:t>
            </a:r>
            <a:r>
              <a:rPr lang="ru-RU" sz="5200" b="1" dirty="0" smtClean="0"/>
              <a:t> поддерживает процесс исцеления тела, души и ума. </a:t>
            </a:r>
          </a:p>
          <a:p>
            <a:pPr>
              <a:buNone/>
            </a:pPr>
            <a:endParaRPr lang="ru-RU" sz="5200" b="1" dirty="0" smtClean="0"/>
          </a:p>
          <a:p>
            <a:pPr>
              <a:buNone/>
            </a:pPr>
            <a:r>
              <a:rPr lang="ru-RU" sz="5200" b="1" dirty="0" smtClean="0"/>
              <a:t>	Все </a:t>
            </a:r>
            <a:r>
              <a:rPr lang="ru-RU" sz="5200" b="1" dirty="0" err="1" smtClean="0"/>
              <a:t>мандалы</a:t>
            </a:r>
            <a:r>
              <a:rPr lang="ru-RU" sz="5200" b="1" dirty="0" smtClean="0"/>
              <a:t> Света интегрируют полярности </a:t>
            </a:r>
            <a:r>
              <a:rPr lang="ru-RU" sz="5200" b="1" dirty="0" err="1" smtClean="0"/>
              <a:t>Инь</a:t>
            </a:r>
            <a:r>
              <a:rPr lang="ru-RU" sz="5200" b="1" dirty="0" smtClean="0"/>
              <a:t> и Ян и создают равновесие. Они удаляют блоки и негативную информацию, хранящуюся в тонких телах.</a:t>
            </a:r>
            <a:br>
              <a:rPr lang="ru-RU" sz="5200" b="1" dirty="0" smtClean="0"/>
            </a:br>
            <a:r>
              <a:rPr lang="ru-RU" sz="5200" b="1" dirty="0" smtClean="0"/>
              <a:t>Что же происходит с энергиями?</a:t>
            </a:r>
            <a:br>
              <a:rPr lang="ru-RU" sz="5200" b="1" dirty="0" smtClean="0"/>
            </a:br>
            <a:r>
              <a:rPr lang="ru-RU" sz="5200" b="1" dirty="0" smtClean="0"/>
              <a:t>Когда Вы начинаете смотреть на </a:t>
            </a:r>
            <a:r>
              <a:rPr lang="ru-RU" sz="5200" b="1" dirty="0" err="1" smtClean="0"/>
              <a:t>мандалы</a:t>
            </a:r>
            <a:r>
              <a:rPr lang="ru-RU" sz="5200" b="1" dirty="0" smtClean="0"/>
              <a:t> или просто находитесь рядом, мозг начинает интегрировать Свет. Это приводит левое полушарие и правое полушарие в равновесие. Это позволяет адекватно воспринимать информацию.</a:t>
            </a:r>
            <a:br>
              <a:rPr lang="ru-RU" sz="5200" b="1" dirty="0" smtClean="0"/>
            </a:br>
            <a:r>
              <a:rPr lang="ru-RU" sz="5200" b="1" dirty="0" smtClean="0"/>
              <a:t>Чистый свет </a:t>
            </a:r>
            <a:r>
              <a:rPr lang="ru-RU" sz="5200" b="1" dirty="0" err="1" smtClean="0"/>
              <a:t>мандал</a:t>
            </a:r>
            <a:r>
              <a:rPr lang="ru-RU" sz="5200" b="1" dirty="0" smtClean="0"/>
              <a:t> активирует тонкие поля в высших измерениях, и они начинают вибрировать.</a:t>
            </a:r>
            <a:br>
              <a:rPr lang="ru-RU" sz="5200" b="1" dirty="0" smtClean="0"/>
            </a:br>
            <a:r>
              <a:rPr lang="ru-RU" sz="5200" b="1" dirty="0" smtClean="0"/>
              <a:t>Кодированные Светом хромосомы становятся подвижными и передают информацию в сознание при условии, что вы открыты этим энергиям и находитесь в состоянии любви. Эти энергии восстанавливают «порядок», удаляя блоки из организма.</a:t>
            </a:r>
            <a:br>
              <a:rPr lang="ru-RU" sz="5200" b="1" dirty="0" smtClean="0"/>
            </a:br>
            <a:r>
              <a:rPr lang="ru-RU" sz="5200" b="1" dirty="0" smtClean="0"/>
              <a:t>Световая Сеть </a:t>
            </a:r>
            <a:r>
              <a:rPr lang="ru-RU" sz="5200" b="1" dirty="0" err="1" smtClean="0"/>
              <a:t>мандал</a:t>
            </a:r>
            <a:r>
              <a:rPr lang="ru-RU" sz="5200" b="1" dirty="0" smtClean="0"/>
              <a:t> заполняет всю систему нашего организма и тем самым оказывает очищающий и гармонизирующий эффект на тело, душу и разум.</a:t>
            </a:r>
          </a:p>
          <a:p>
            <a:pPr>
              <a:buNone/>
            </a:pPr>
            <a:endParaRPr lang="ru-RU" sz="5200" b="1" dirty="0" smtClean="0"/>
          </a:p>
          <a:p>
            <a:pPr>
              <a:buNone/>
            </a:pPr>
            <a:r>
              <a:rPr lang="ru-RU" sz="5200" b="1" dirty="0" smtClean="0"/>
              <a:t>	Метод Урсулы уже на протяжении нескольких лет успешно применяется в больницах и госпиталях Австрии и Германии. Спонсирует ее исследования знаменитая фирма «</a:t>
            </a:r>
            <a:r>
              <a:rPr lang="ru-RU" sz="5200" b="1" dirty="0" err="1" smtClean="0"/>
              <a:t>Сваровски</a:t>
            </a:r>
            <a:r>
              <a:rPr lang="ru-RU" sz="5200" b="1" dirty="0" smtClean="0"/>
              <a:t>».</a:t>
            </a:r>
            <a:br>
              <a:rPr lang="ru-RU" sz="5200" b="1" dirty="0" smtClean="0"/>
            </a:br>
            <a:r>
              <a:rPr lang="ru-RU" sz="5200" b="1" dirty="0" smtClean="0"/>
              <a:t>Урсулой </a:t>
            </a:r>
            <a:r>
              <a:rPr lang="ru-RU" sz="5200" b="1" dirty="0" err="1" smtClean="0"/>
              <a:t>Ирганг</a:t>
            </a:r>
            <a:r>
              <a:rPr lang="ru-RU" sz="5200" b="1" dirty="0" smtClean="0"/>
              <a:t> были экспериментально получены </a:t>
            </a:r>
            <a:r>
              <a:rPr lang="ru-RU" sz="5200" b="1" dirty="0" err="1" smtClean="0"/>
              <a:t>мандалы</a:t>
            </a:r>
            <a:r>
              <a:rPr lang="ru-RU" sz="5200" b="1" dirty="0" smtClean="0"/>
              <a:t> для исцеления многих болезней, таких как псориаз, диабет II стадии, мочекаменная болезнь, мигрень, улучшение работы сердечнососудистых систем организма, восстановление зрения и многое другое.</a:t>
            </a:r>
            <a:br>
              <a:rPr lang="ru-RU" sz="5200" b="1" dirty="0" smtClean="0"/>
            </a:br>
            <a:r>
              <a:rPr lang="ru-RU" sz="5200" b="1" dirty="0" smtClean="0"/>
              <a:t>Для исцеления применяется определенный алгоритм и компьютерная программа, которая рассчитывает </a:t>
            </a:r>
            <a:r>
              <a:rPr lang="ru-RU" sz="5200" b="1" dirty="0" err="1" smtClean="0"/>
              <a:t>мандалы</a:t>
            </a:r>
            <a:r>
              <a:rPr lang="ru-RU" sz="5200" b="1" dirty="0" smtClean="0"/>
              <a:t> Света.</a:t>
            </a:r>
          </a:p>
          <a:p>
            <a:pPr>
              <a:buNone/>
            </a:pPr>
            <a:endParaRPr lang="ru-RU" sz="5200" b="1" dirty="0" smtClean="0"/>
          </a:p>
          <a:p>
            <a:pPr>
              <a:buNone/>
            </a:pPr>
            <a:r>
              <a:rPr lang="ru-RU" sz="5200" b="1" dirty="0" smtClean="0"/>
              <a:t>	 Любая </a:t>
            </a:r>
            <a:r>
              <a:rPr lang="ru-RU" sz="5200" b="1" dirty="0" err="1" smtClean="0"/>
              <a:t>мандала</a:t>
            </a:r>
            <a:r>
              <a:rPr lang="ru-RU" sz="5200" b="1" dirty="0" smtClean="0"/>
              <a:t> (не только персональная), поскольку она является порталом, транслирующим Свет и Любовь, благотворно отражается и на помещении, в котором она расположена, и на людях, которые находятся в её целительном вибрационном поле. </a:t>
            </a:r>
            <a:r>
              <a:rPr lang="ru-RU" sz="5200" b="1" dirty="0" err="1" smtClean="0"/>
              <a:t>Мандала</a:t>
            </a:r>
            <a:r>
              <a:rPr lang="ru-RU" sz="5200" b="1" dirty="0" smtClean="0"/>
              <a:t> - это напоминание человеку о его Божественности</a:t>
            </a:r>
            <a:r>
              <a:rPr lang="ru-RU" sz="5200" dirty="0" smtClean="0"/>
              <a:t>.</a:t>
            </a:r>
            <a:r>
              <a:rPr lang="ru-RU" sz="5600" dirty="0" smtClean="0"/>
              <a:t> </a:t>
            </a:r>
            <a:endParaRPr lang="ru-RU" sz="5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14290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Исцеление </a:t>
            </a:r>
            <a:r>
              <a:rPr lang="ru-RU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Мандалами</a:t>
            </a:r>
            <a:r>
              <a:rPr lang="ru-RU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Света</a:t>
            </a:r>
            <a:endParaRPr lang="ru-RU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Копируем шаблон чистой </a:t>
            </a:r>
            <a:r>
              <a:rPr lang="ru-RU" sz="2800" b="1" dirty="0" err="1" smtClean="0">
                <a:solidFill>
                  <a:schemeClr val="tx1"/>
                </a:solidFill>
              </a:rPr>
              <a:t>мандалы</a:t>
            </a:r>
            <a:r>
              <a:rPr lang="ru-RU" sz="2800" b="1" dirty="0" smtClean="0">
                <a:solidFill>
                  <a:schemeClr val="tx1"/>
                </a:solidFill>
              </a:rPr>
              <a:t> (на принтере</a:t>
            </a:r>
            <a:r>
              <a:rPr lang="ru-RU" sz="2800" b="1" dirty="0" smtClean="0"/>
              <a:t>).</a:t>
            </a:r>
            <a:endParaRPr lang="ru-RU" sz="2800" dirty="0"/>
          </a:p>
        </p:txBody>
      </p:sp>
      <p:pic>
        <p:nvPicPr>
          <p:cNvPr id="1026" name="Picture 2" descr="D:\компьютер\работа мандалы\мандала шестиугольник чистый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214842" cy="4000528"/>
          </a:xfrm>
          <a:prstGeom prst="rect">
            <a:avLst/>
          </a:prstGeom>
          <a:noFill/>
        </p:spPr>
      </p:pic>
      <p:pic>
        <p:nvPicPr>
          <p:cNvPr id="5" name="Содержимое 3" descr="1039_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4143404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Как производится расчет? 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5000" b="1" dirty="0" smtClean="0"/>
              <a:t/>
            </a:r>
            <a:br>
              <a:rPr lang="ru-RU" sz="5000" b="1" dirty="0" smtClean="0"/>
            </a:b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2. </a:t>
            </a:r>
            <a:r>
              <a:rPr lang="ru-RU" sz="5000" b="1" dirty="0" err="1" smtClean="0"/>
              <a:t>Расчитываем</a:t>
            </a:r>
            <a:r>
              <a:rPr lang="ru-RU" sz="5000" b="1" dirty="0" smtClean="0"/>
              <a:t> дату своего рождения </a:t>
            </a:r>
          </a:p>
          <a:p>
            <a:pPr>
              <a:buNone/>
            </a:pPr>
            <a:r>
              <a:rPr lang="ru-RU" sz="5000" b="1" dirty="0" smtClean="0"/>
              <a:t/>
            </a:r>
            <a:br>
              <a:rPr lang="ru-RU" sz="5000" b="1" dirty="0" smtClean="0"/>
            </a:br>
            <a:r>
              <a:rPr lang="ru-RU" sz="5000" b="1" dirty="0" smtClean="0"/>
              <a:t> По периметру от вершины к вершине 16 клеток, вписываем дату рождения полностью - это 8 клеток и в других 8 клетках </a:t>
            </a:r>
            <a:r>
              <a:rPr lang="ru-RU" sz="5000" b="1" dirty="0" err="1" smtClean="0"/>
              <a:t>отзеркаливаем</a:t>
            </a:r>
            <a:r>
              <a:rPr lang="ru-RU" sz="5000" b="1" dirty="0" smtClean="0"/>
              <a:t>. </a:t>
            </a:r>
            <a:br>
              <a:rPr lang="ru-RU" sz="5000" b="1" dirty="0" smtClean="0"/>
            </a:br>
            <a:r>
              <a:rPr lang="ru-RU" sz="5000" b="1" i="1" dirty="0" smtClean="0"/>
              <a:t>Например: дата рождения 12031945 будет выглядеть так</a:t>
            </a:r>
            <a:r>
              <a:rPr lang="ru-RU" sz="5000" b="1" dirty="0" smtClean="0"/>
              <a:t>: </a:t>
            </a:r>
            <a:br>
              <a:rPr lang="ru-RU" sz="5000" b="1" dirty="0" smtClean="0"/>
            </a:br>
            <a:r>
              <a:rPr lang="ru-RU" sz="5000" b="1" dirty="0" smtClean="0"/>
              <a:t/>
            </a:r>
            <a:br>
              <a:rPr lang="ru-RU" sz="5000" b="1" dirty="0" smtClean="0"/>
            </a:br>
            <a:r>
              <a:rPr lang="ru-RU" sz="5000" b="1" i="1" dirty="0" smtClean="0"/>
              <a:t>12031945 54913021 - </a:t>
            </a:r>
            <a:r>
              <a:rPr lang="ru-RU" sz="5000" b="1" i="1" dirty="0" err="1" smtClean="0"/>
              <a:t>отзеркаливаем</a:t>
            </a:r>
            <a:r>
              <a:rPr lang="ru-RU" sz="5000" b="1" dirty="0" smtClean="0"/>
              <a:t> </a:t>
            </a:r>
          </a:p>
          <a:p>
            <a:pPr>
              <a:buNone/>
            </a:pP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3. Складываем цифры между собой по очереди, </a:t>
            </a:r>
            <a:br>
              <a:rPr lang="ru-RU" sz="5000" b="1" dirty="0" smtClean="0"/>
            </a:br>
            <a:r>
              <a:rPr lang="ru-RU" sz="5000" b="1" dirty="0" smtClean="0"/>
              <a:t>каждый раз записываете результат внизу между цифрами, которые складывали. </a:t>
            </a:r>
            <a:br>
              <a:rPr lang="ru-RU" sz="5000" b="1" dirty="0" smtClean="0"/>
            </a:br>
            <a:r>
              <a:rPr lang="ru-RU" sz="5000" b="1" dirty="0" smtClean="0"/>
              <a:t>Если при сложении получилось двухзначное число, доводите его до простого числа. 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b="1" i="1" dirty="0" smtClean="0"/>
              <a:t>1 2 0 3 1... </a:t>
            </a:r>
            <a:br>
              <a:rPr lang="ru-RU" sz="5000" b="1" i="1" dirty="0" smtClean="0"/>
            </a:br>
            <a:r>
              <a:rPr lang="ru-RU" sz="5000" b="1" i="1" dirty="0" smtClean="0"/>
              <a:t>  3 2 3 4</a:t>
            </a:r>
            <a:endParaRPr lang="ru-RU" sz="5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b="1" i="1" dirty="0" smtClean="0"/>
              <a:t>Это выглядит так - ( посчитайте, должно быть</a:t>
            </a:r>
          </a:p>
          <a:p>
            <a:pPr>
              <a:buNone/>
            </a:pPr>
            <a:r>
              <a:rPr lang="ru-RU" sz="3200" b="1" i="1" dirty="0" smtClean="0"/>
              <a:t> 16 строчек, если ошиблись - будет меньше) </a:t>
            </a:r>
          </a:p>
          <a:p>
            <a:pPr>
              <a:buNone/>
            </a:pP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1..2..0..3..1..9..4..5..5..4..9..1..3..0..2..1 </a:t>
            </a:r>
            <a:br>
              <a:rPr lang="ru-RU" sz="3200" b="1" i="1" dirty="0" smtClean="0"/>
            </a:br>
            <a:r>
              <a:rPr lang="ru-RU" sz="3200" b="1" i="1" dirty="0" smtClean="0"/>
              <a:t>..3..2..3..4..1..4..9..1..9..4..1..4..3..2..3 </a:t>
            </a:r>
            <a:br>
              <a:rPr lang="ru-RU" sz="3200" b="1" i="1" dirty="0" smtClean="0"/>
            </a:br>
            <a:r>
              <a:rPr lang="ru-RU" sz="3200" b="1" i="1" dirty="0" smtClean="0"/>
              <a:t>....5..5..7..5..5..4..1..1..4..5..5. .7..5..5 </a:t>
            </a:r>
            <a:br>
              <a:rPr lang="ru-RU" sz="3200" b="1" i="1" dirty="0" smtClean="0"/>
            </a:br>
            <a:r>
              <a:rPr lang="ru-RU" sz="3200" b="1" i="1" dirty="0" smtClean="0"/>
              <a:t>......1..3..3..1..9..5..2..5..9..1..3..3..1 </a:t>
            </a:r>
            <a:br>
              <a:rPr lang="ru-RU" sz="3200" b="1" i="1" dirty="0" smtClean="0"/>
            </a:br>
            <a:r>
              <a:rPr lang="ru-RU" sz="3200" b="1" i="1" dirty="0" smtClean="0"/>
              <a:t>........4..6..4..1..5..7..7..5..1..4..6..4 </a:t>
            </a:r>
            <a:br>
              <a:rPr lang="ru-RU" sz="3200" b="1" i="1" dirty="0" smtClean="0"/>
            </a:br>
            <a:r>
              <a:rPr lang="ru-RU" sz="3200" b="1" i="1" dirty="0" smtClean="0"/>
              <a:t>..........1..1..5..6..3..5..3..6..5..1..1 </a:t>
            </a:r>
            <a:br>
              <a:rPr lang="ru-RU" sz="3200" b="1" i="1" dirty="0" smtClean="0"/>
            </a:br>
            <a:r>
              <a:rPr lang="ru-RU" sz="3200" b="1" i="1" dirty="0" smtClean="0"/>
              <a:t>............2..6..2..9..8..8..9..2..6..2 </a:t>
            </a:r>
            <a:br>
              <a:rPr lang="ru-RU" sz="3200" b="1" i="1" dirty="0" smtClean="0"/>
            </a:br>
            <a:r>
              <a:rPr lang="ru-RU" sz="3200" b="1" i="1" dirty="0" smtClean="0"/>
              <a:t>..............8..8..2..8..7..8..2..8..8 </a:t>
            </a:r>
            <a:br>
              <a:rPr lang="ru-RU" sz="3200" b="1" i="1" dirty="0" smtClean="0"/>
            </a:br>
            <a:r>
              <a:rPr lang="ru-RU" sz="3200" b="1" i="1" dirty="0" smtClean="0"/>
              <a:t>................7..1..1..6..6..1..1..7 </a:t>
            </a:r>
            <a:br>
              <a:rPr lang="ru-RU" sz="3200" b="1" i="1" dirty="0" smtClean="0"/>
            </a:br>
            <a:r>
              <a:rPr lang="ru-RU" sz="3200" b="1" i="1" dirty="0" smtClean="0"/>
              <a:t>............... ...8..2..7..3..7..2..8 </a:t>
            </a:r>
            <a:br>
              <a:rPr lang="ru-RU" sz="3200" b="1" i="1" dirty="0" smtClean="0"/>
            </a:br>
            <a:r>
              <a:rPr lang="ru-RU" sz="3200" b="1" i="1" dirty="0" smtClean="0"/>
              <a:t>....................1..9..1..1..9..1 </a:t>
            </a:r>
            <a:br>
              <a:rPr lang="ru-RU" sz="3200" b="1" i="1" dirty="0" smtClean="0"/>
            </a:br>
            <a:r>
              <a:rPr lang="ru-RU" sz="3200" b="1" i="1" dirty="0" smtClean="0"/>
              <a:t>......................1..1..2..1..1 </a:t>
            </a:r>
            <a:br>
              <a:rPr lang="ru-RU" sz="3200" b="1" i="1" dirty="0" smtClean="0"/>
            </a:br>
            <a:r>
              <a:rPr lang="ru-RU" sz="3200" b="1" i="1" dirty="0" smtClean="0"/>
              <a:t>........................2..3..3..2 </a:t>
            </a:r>
            <a:br>
              <a:rPr lang="ru-RU" sz="3200" b="1" i="1" dirty="0" smtClean="0"/>
            </a:br>
            <a:r>
              <a:rPr lang="ru-RU" sz="3200" b="1" i="1" dirty="0" smtClean="0"/>
              <a:t>..... .....................5..6..5 </a:t>
            </a:r>
            <a:br>
              <a:rPr lang="ru-RU" sz="3200" b="1" i="1" dirty="0" smtClean="0"/>
            </a:br>
            <a:r>
              <a:rPr lang="ru-RU" sz="3200" b="1" i="1" dirty="0" smtClean="0"/>
              <a:t>............................2..2 </a:t>
            </a:r>
            <a:br>
              <a:rPr lang="ru-RU" sz="3200" b="1" i="1" dirty="0" smtClean="0"/>
            </a:br>
            <a:r>
              <a:rPr lang="ru-RU" sz="3200" b="1" i="1" dirty="0" smtClean="0"/>
              <a:t>..............................4</a:t>
            </a:r>
            <a:r>
              <a:rPr lang="ru-RU" b="1" i="1" dirty="0" smtClean="0"/>
              <a:t> 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Что такое 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мандала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7829576" cy="48831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Мандала</a:t>
            </a:r>
            <a:r>
              <a:rPr lang="ru-RU" b="1" dirty="0" smtClean="0"/>
              <a:t> – в переводе с санскрита обозначает «круг». То есть это рисунок, состоящий из кругов, или вписанный в круг.</a:t>
            </a:r>
          </a:p>
          <a:p>
            <a:r>
              <a:rPr lang="ru-RU" b="1" dirty="0" smtClean="0"/>
              <a:t>В различных других традициях это же слово обозначает – колесо, венец, вращение, круговорот, хоровод, танец, кольцо, ритм, ритуал, молитва...</a:t>
            </a:r>
          </a:p>
          <a:p>
            <a:r>
              <a:rPr lang="ru-RU" b="1" dirty="0" smtClean="0"/>
              <a:t>Буквальный перевод санскритского слова </a:t>
            </a:r>
            <a:r>
              <a:rPr lang="ru-RU" b="1" dirty="0" err="1" smtClean="0"/>
              <a:t>mandala</a:t>
            </a:r>
            <a:r>
              <a:rPr lang="ru-RU" b="1" dirty="0" smtClean="0"/>
              <a:t> – «то, что содержит сущность», рисунок, в котором есть некое важное содержание, послание, идея, душа, зерно, суть.</a:t>
            </a:r>
          </a:p>
          <a:p>
            <a:r>
              <a:rPr lang="ru-RU" b="1" dirty="0" smtClean="0"/>
              <a:t>Это понятие введено в психотерапию </a:t>
            </a:r>
            <a:r>
              <a:rPr lang="ru-RU" b="1" u="sng" dirty="0" smtClean="0"/>
              <a:t>Карлом Густавом Юнгом</a:t>
            </a:r>
          </a:p>
          <a:p>
            <a:r>
              <a:rPr lang="ru-RU" b="1" dirty="0" smtClean="0"/>
              <a:t> Кстати, произносить слово надо с ударением на первую букву «А». Некоторые люди делают акцент на второй букве «А» и у них получается матерное слово.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Пример расчета </a:t>
            </a:r>
            <a:r>
              <a:rPr lang="ru-RU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мандалы</a:t>
            </a:r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на дату рождения 12.03.1945 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http://pics.livejournal.com/mirastory/pic/00003pxt/s320x240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896544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Раскрашивание 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мандалы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97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4. Раскрашиваем каждую клеточку, в соответствующий цифре цвет ( лучше использовать  фломастеры или </a:t>
            </a:r>
            <a:r>
              <a:rPr lang="ru-RU" b="1" dirty="0" err="1" smtClean="0"/>
              <a:t>гелевые</a:t>
            </a:r>
            <a:r>
              <a:rPr lang="ru-RU" b="1" dirty="0" smtClean="0"/>
              <a:t> ручки).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	0; 1 - красный </a:t>
            </a:r>
            <a:br>
              <a:rPr lang="ru-RU" b="1" dirty="0" smtClean="0"/>
            </a:br>
            <a:r>
              <a:rPr lang="ru-RU" b="1" dirty="0" smtClean="0"/>
              <a:t>	2 - тёмно-синий </a:t>
            </a:r>
            <a:br>
              <a:rPr lang="ru-RU" b="1" dirty="0" smtClean="0"/>
            </a:br>
            <a:r>
              <a:rPr lang="ru-RU" b="1" dirty="0" smtClean="0"/>
              <a:t>	3 - зелёный </a:t>
            </a:r>
            <a:br>
              <a:rPr lang="ru-RU" b="1" dirty="0" smtClean="0"/>
            </a:br>
            <a:r>
              <a:rPr lang="ru-RU" b="1" dirty="0" smtClean="0"/>
              <a:t>	4 - жёлтый </a:t>
            </a:r>
            <a:br>
              <a:rPr lang="ru-RU" b="1" dirty="0" smtClean="0"/>
            </a:br>
            <a:r>
              <a:rPr lang="ru-RU" b="1" dirty="0" smtClean="0"/>
              <a:t>	5 - светло-голубой </a:t>
            </a:r>
            <a:br>
              <a:rPr lang="ru-RU" b="1" dirty="0" smtClean="0"/>
            </a:br>
            <a:r>
              <a:rPr lang="ru-RU" b="1" dirty="0" smtClean="0"/>
              <a:t>	6 - бирюзовый (морская волна) </a:t>
            </a:r>
            <a:br>
              <a:rPr lang="ru-RU" b="1" dirty="0" smtClean="0"/>
            </a:br>
            <a:r>
              <a:rPr lang="ru-RU" b="1" dirty="0" smtClean="0"/>
              <a:t>	7 - розовый </a:t>
            </a:r>
            <a:br>
              <a:rPr lang="ru-RU" b="1" dirty="0" smtClean="0"/>
            </a:br>
            <a:r>
              <a:rPr lang="ru-RU" b="1" dirty="0" smtClean="0"/>
              <a:t>	8 - оранжевый </a:t>
            </a:r>
            <a:br>
              <a:rPr lang="ru-RU" b="1" dirty="0" smtClean="0"/>
            </a:br>
            <a:r>
              <a:rPr lang="ru-RU" b="1" dirty="0" smtClean="0"/>
              <a:t>	9 - фиолетовый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928662" y="3000372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4000504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8662" y="3643314"/>
            <a:ext cx="285752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28662" y="5072074"/>
            <a:ext cx="285752" cy="285752"/>
          </a:xfrm>
          <a:prstGeom prst="ellipse">
            <a:avLst/>
          </a:prstGeom>
          <a:solidFill>
            <a:srgbClr val="FC9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8662" y="4714884"/>
            <a:ext cx="285752" cy="285752"/>
          </a:xfrm>
          <a:prstGeom prst="ellipse">
            <a:avLst/>
          </a:prstGeom>
          <a:solidFill>
            <a:srgbClr val="29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28662" y="4357694"/>
            <a:ext cx="285752" cy="285752"/>
          </a:xfrm>
          <a:prstGeom prst="ellipse">
            <a:avLst/>
          </a:prstGeom>
          <a:solidFill>
            <a:srgbClr val="159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8662" y="5786454"/>
            <a:ext cx="285752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8662" y="5429264"/>
            <a:ext cx="285752" cy="285752"/>
          </a:xfrm>
          <a:prstGeom prst="ellipse">
            <a:avLst/>
          </a:prstGeom>
          <a:solidFill>
            <a:srgbClr val="F37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28662" y="3357562"/>
            <a:ext cx="285752" cy="285752"/>
          </a:xfrm>
          <a:prstGeom prst="ellipse">
            <a:avLst/>
          </a:prstGeom>
          <a:solidFill>
            <a:srgbClr val="091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Расшифровка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929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	Можно читать свою личную </a:t>
            </a:r>
            <a:r>
              <a:rPr lang="ru-RU" b="1" dirty="0" err="1" smtClean="0"/>
              <a:t>Мандалу</a:t>
            </a:r>
            <a:r>
              <a:rPr lang="ru-RU" b="1" dirty="0" smtClean="0"/>
              <a:t> и медитировать на нее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0,1 - </a:t>
            </a:r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r>
              <a:rPr lang="ru-RU" b="1" dirty="0" smtClean="0"/>
              <a:t> - </a:t>
            </a:r>
            <a:r>
              <a:rPr lang="ru-RU" b="1" dirty="0" err="1" smtClean="0"/>
              <a:t>кармические</a:t>
            </a:r>
            <a:r>
              <a:rPr lang="ru-RU" b="1" dirty="0" smtClean="0"/>
              <a:t> блоки; Божественное руководство;</a:t>
            </a:r>
            <a:br>
              <a:rPr lang="ru-RU" b="1" dirty="0" smtClean="0"/>
            </a:br>
            <a:r>
              <a:rPr lang="ru-RU" b="1" dirty="0" smtClean="0"/>
              <a:t>2 - </a:t>
            </a:r>
            <a:r>
              <a:rPr lang="ru-RU" b="1" dirty="0" smtClean="0">
                <a:solidFill>
                  <a:srgbClr val="091093"/>
                </a:solidFill>
              </a:rPr>
              <a:t>темно-синий</a:t>
            </a:r>
            <a:r>
              <a:rPr lang="ru-RU" b="1" dirty="0" smtClean="0"/>
              <a:t> - магия (в хорошем смысле - волшебство)</a:t>
            </a:r>
            <a:br>
              <a:rPr lang="ru-RU" b="1" dirty="0" smtClean="0"/>
            </a:br>
            <a:r>
              <a:rPr lang="ru-RU" b="1" dirty="0" smtClean="0"/>
              <a:t>3 - </a:t>
            </a:r>
            <a:r>
              <a:rPr lang="ru-RU" b="1" dirty="0" smtClean="0">
                <a:solidFill>
                  <a:srgbClr val="00B050"/>
                </a:solidFill>
              </a:rPr>
              <a:t>зеленый</a:t>
            </a:r>
            <a:r>
              <a:rPr lang="ru-RU" b="1" dirty="0" smtClean="0"/>
              <a:t> - </a:t>
            </a:r>
            <a:r>
              <a:rPr lang="ru-RU" b="1" dirty="0" err="1" smtClean="0"/>
              <a:t>целительство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4 - </a:t>
            </a:r>
            <a:r>
              <a:rPr lang="ru-RU" b="1" dirty="0" smtClean="0">
                <a:solidFill>
                  <a:srgbClr val="FFFF00"/>
                </a:solidFill>
              </a:rPr>
              <a:t>желтый</a:t>
            </a:r>
            <a:r>
              <a:rPr lang="ru-RU" b="1" dirty="0" smtClean="0"/>
              <a:t> - интеллект</a:t>
            </a:r>
            <a:br>
              <a:rPr lang="ru-RU" b="1" dirty="0" smtClean="0"/>
            </a:br>
            <a:r>
              <a:rPr lang="ru-RU" b="1" dirty="0" smtClean="0"/>
              <a:t>5- </a:t>
            </a:r>
            <a:r>
              <a:rPr lang="ru-RU" b="1" dirty="0" smtClean="0">
                <a:solidFill>
                  <a:srgbClr val="159CF7"/>
                </a:solidFill>
              </a:rPr>
              <a:t>голубой</a:t>
            </a:r>
            <a:r>
              <a:rPr lang="ru-RU" b="1" dirty="0" smtClean="0"/>
              <a:t> - космические знания</a:t>
            </a:r>
            <a:br>
              <a:rPr lang="ru-RU" b="1" dirty="0" smtClean="0"/>
            </a:br>
            <a:r>
              <a:rPr lang="ru-RU" b="1" dirty="0" smtClean="0"/>
              <a:t>6 - </a:t>
            </a:r>
            <a:r>
              <a:rPr lang="ru-RU" b="1" dirty="0" smtClean="0">
                <a:solidFill>
                  <a:srgbClr val="29E0E9"/>
                </a:solidFill>
              </a:rPr>
              <a:t>бирюзовый</a:t>
            </a:r>
            <a:r>
              <a:rPr lang="ru-RU" b="1" dirty="0" smtClean="0"/>
              <a:t>- космическая энергия</a:t>
            </a:r>
            <a:br>
              <a:rPr lang="ru-RU" b="1" dirty="0" smtClean="0"/>
            </a:br>
            <a:r>
              <a:rPr lang="ru-RU" b="1" dirty="0" smtClean="0"/>
              <a:t>7 - </a:t>
            </a:r>
            <a:r>
              <a:rPr lang="ru-RU" b="1" dirty="0" smtClean="0">
                <a:solidFill>
                  <a:srgbClr val="FC9EDA"/>
                </a:solidFill>
              </a:rPr>
              <a:t>розовый</a:t>
            </a:r>
            <a:r>
              <a:rPr lang="ru-RU" b="1" dirty="0" smtClean="0"/>
              <a:t> - любовь</a:t>
            </a:r>
            <a:br>
              <a:rPr lang="ru-RU" b="1" dirty="0" smtClean="0"/>
            </a:br>
            <a:r>
              <a:rPr lang="ru-RU" b="1" dirty="0" smtClean="0"/>
              <a:t>8 - </a:t>
            </a:r>
            <a:r>
              <a:rPr lang="ru-RU" b="1" dirty="0" smtClean="0">
                <a:solidFill>
                  <a:srgbClr val="F3750D"/>
                </a:solidFill>
              </a:rPr>
              <a:t>оранжевый</a:t>
            </a:r>
            <a:r>
              <a:rPr lang="ru-RU" b="1" dirty="0" smtClean="0"/>
              <a:t> - молитва</a:t>
            </a:r>
            <a:br>
              <a:rPr lang="ru-RU" b="1" dirty="0" smtClean="0"/>
            </a:br>
            <a:r>
              <a:rPr lang="ru-RU" b="1" dirty="0" smtClean="0"/>
              <a:t>9 - </a:t>
            </a:r>
            <a:r>
              <a:rPr lang="ru-RU" b="1" dirty="0" smtClean="0">
                <a:solidFill>
                  <a:srgbClr val="7030A0"/>
                </a:solidFill>
              </a:rPr>
              <a:t>фиолетовый</a:t>
            </a:r>
            <a:r>
              <a:rPr lang="ru-RU" b="1" dirty="0" smtClean="0"/>
              <a:t> – трансформация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Если центральная Звезда (Души) -красная или зеленая - это Посланники Бога!!!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Действие 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мандалы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200" b="1" dirty="0" smtClean="0"/>
              <a:t>	</a:t>
            </a:r>
            <a:r>
              <a:rPr lang="ru-RU" sz="3400" b="1" dirty="0" smtClean="0"/>
              <a:t>Созданную </a:t>
            </a:r>
            <a:r>
              <a:rPr lang="ru-RU" sz="3400" b="1" dirty="0" err="1" smtClean="0"/>
              <a:t>мандалу</a:t>
            </a:r>
            <a:r>
              <a:rPr lang="ru-RU" sz="3400" b="1" dirty="0" smtClean="0"/>
              <a:t> можно вырезать и наклеить на какой-либо понравившийся фон.</a:t>
            </a:r>
          </a:p>
          <a:p>
            <a:pPr>
              <a:buNone/>
            </a:pPr>
            <a:r>
              <a:rPr lang="ru-RU" sz="3400" b="1" dirty="0" smtClean="0"/>
              <a:t>	Для работы с персональной  </a:t>
            </a:r>
            <a:r>
              <a:rPr lang="ru-RU" sz="3400" b="1" dirty="0" err="1" smtClean="0"/>
              <a:t>Мандалой</a:t>
            </a:r>
            <a:r>
              <a:rPr lang="ru-RU" sz="3400" b="1" dirty="0" smtClean="0"/>
              <a:t> или любой другой, необходимо выразить намерение энергетического взаимодействия с </a:t>
            </a:r>
            <a:r>
              <a:rPr lang="ru-RU" sz="3400" b="1" dirty="0" err="1" smtClean="0"/>
              <a:t>Мандалой</a:t>
            </a:r>
            <a:r>
              <a:rPr lang="ru-RU" sz="3400" b="1" dirty="0" smtClean="0"/>
              <a:t>.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Например: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"Я выражаю чистое осознанное сфокусированное любящее намерение энергетического взаимодействия с </a:t>
            </a:r>
            <a:r>
              <a:rPr lang="ru-RU" sz="3400" b="1" dirty="0" err="1" smtClean="0"/>
              <a:t>Мандалой</a:t>
            </a:r>
            <a:r>
              <a:rPr lang="ru-RU" sz="3400" b="1" dirty="0" smtClean="0"/>
              <a:t> для ... (решения какой-то ситуации, восстановления здоровья)".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Можете включить спокойную расслабляющую музыку, сделать несколько глубоких вдохов, расслабиться и поместить себя в центр </a:t>
            </a:r>
            <a:r>
              <a:rPr lang="ru-RU" sz="3400" b="1" dirty="0" err="1" smtClean="0"/>
              <a:t>Мандалы</a:t>
            </a:r>
            <a:r>
              <a:rPr lang="ru-RU" sz="3400" b="1" dirty="0" smtClean="0"/>
              <a:t>. Можно намерением, визуализацией себя в центре или любым удобным для вас способом. Старайтесь ни о чем не думать и просто смотрите на </a:t>
            </a:r>
            <a:r>
              <a:rPr lang="ru-RU" sz="3400" b="1" dirty="0" err="1" smtClean="0"/>
              <a:t>Мандалу</a:t>
            </a:r>
            <a:r>
              <a:rPr lang="ru-RU" sz="3400" b="1" dirty="0" smtClean="0"/>
              <a:t>.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Если у вас есть какой-то вопрос, связанный с исцелением, вы можете его задать. Если в процессе работы вы не услышите ответа, то он придет в течение суток.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Вы его можете увидеть-услышать, прочесть, почувствовать.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Главное - будьте внимательны ко знакам вселенной.</a:t>
            </a:r>
            <a:endParaRPr lang="ru-RU" sz="3400" dirty="0" smtClean="0"/>
          </a:p>
          <a:p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Эта индивидуальная</a:t>
            </a:r>
            <a:r>
              <a:rPr lang="ru-RU" sz="1400" dirty="0" smtClean="0"/>
              <a:t> </a:t>
            </a:r>
            <a:r>
              <a:rPr lang="ru-RU" sz="1400" b="1" dirty="0" err="1" smtClean="0"/>
              <a:t>мандала</a:t>
            </a:r>
            <a:r>
              <a:rPr lang="ru-RU" sz="1400" b="1" dirty="0" smtClean="0"/>
              <a:t> структурирует и настраивает своего владельца на резонанс с его душой, пробуждая в нем самые лучшие душевные качества:</a:t>
            </a:r>
            <a:r>
              <a:rPr lang="ru-RU" sz="1400" dirty="0" smtClean="0"/>
              <a:t> </a:t>
            </a:r>
            <a:r>
              <a:rPr lang="ru-RU" sz="1400" b="1" dirty="0" smtClean="0"/>
              <a:t>гордость, свободу, мудрость, уверенность, любовь, желание, блаженство и богатство.</a:t>
            </a:r>
          </a:p>
          <a:p>
            <a:r>
              <a:rPr lang="ru-RU" sz="1400" b="1" dirty="0" smtClean="0"/>
              <a:t> Происходит исцеление от недугов ментальных, эмоциональных, физических;</a:t>
            </a:r>
            <a:br>
              <a:rPr lang="ru-RU" sz="1400" b="1" dirty="0" smtClean="0"/>
            </a:br>
            <a:r>
              <a:rPr lang="ru-RU" sz="1400" b="1" dirty="0" smtClean="0"/>
              <a:t>  </a:t>
            </a:r>
          </a:p>
          <a:p>
            <a:r>
              <a:rPr lang="ru-RU" sz="1400" b="1" dirty="0" smtClean="0"/>
              <a:t> </a:t>
            </a:r>
            <a:r>
              <a:rPr lang="ru-RU" sz="1400" b="1" dirty="0" err="1" smtClean="0"/>
              <a:t>Мандала</a:t>
            </a:r>
            <a:r>
              <a:rPr lang="ru-RU" sz="1400" b="1" dirty="0" smtClean="0"/>
              <a:t> приводит в гармоническое звучание и настройку органов физического тела, духа, души;</a:t>
            </a:r>
            <a:br>
              <a:rPr lang="ru-RU" sz="1400" b="1" dirty="0" smtClean="0"/>
            </a:br>
            <a:endParaRPr lang="ru-RU" sz="1400" b="1" dirty="0" smtClean="0"/>
          </a:p>
          <a:p>
            <a:r>
              <a:rPr lang="ru-RU" sz="1400" b="1" dirty="0" smtClean="0"/>
              <a:t>активизирует  заложенную духовную информацию в ДНК человека;</a:t>
            </a:r>
            <a:br>
              <a:rPr lang="ru-RU" sz="1400" b="1" dirty="0" smtClean="0"/>
            </a:br>
            <a:endParaRPr lang="ru-RU" sz="1400" b="1" dirty="0" smtClean="0"/>
          </a:p>
          <a:p>
            <a:r>
              <a:rPr lang="ru-RU" sz="1400" b="1" dirty="0" smtClean="0"/>
              <a:t>Выводит на поверхность сознания различные блоки и помогают освободиться от них, освобождая наш внутренний потенциал;</a:t>
            </a:r>
          </a:p>
          <a:p>
            <a:pPr>
              <a:buNone/>
            </a:pPr>
            <a:endParaRPr lang="ru-RU" sz="1400" b="1" dirty="0" smtClean="0"/>
          </a:p>
          <a:p>
            <a:r>
              <a:rPr lang="ru-RU" sz="1400" b="1" dirty="0" smtClean="0"/>
              <a:t>Помогает найти причины наших жизненных трудностей;</a:t>
            </a:r>
            <a:br>
              <a:rPr lang="ru-RU" sz="1400" b="1" dirty="0" smtClean="0"/>
            </a:br>
            <a:endParaRPr lang="ru-RU" sz="1400" b="1" dirty="0" smtClean="0"/>
          </a:p>
          <a:p>
            <a:r>
              <a:rPr lang="ru-RU" sz="1400" b="1" dirty="0" smtClean="0"/>
              <a:t>Помогает развивать наше сознание, повышать энергетические вибрации и настраиваться на Свет;</a:t>
            </a:r>
            <a:br>
              <a:rPr lang="ru-RU" sz="1400" b="1" dirty="0" smtClean="0"/>
            </a:br>
            <a:endParaRPr lang="ru-RU" sz="1400" b="1" dirty="0" smtClean="0"/>
          </a:p>
          <a:p>
            <a:r>
              <a:rPr lang="ru-RU" sz="1400" b="1" dirty="0" smtClean="0"/>
              <a:t>Гармонизирует и очищают пространство; гармонизируют мозговую деятельность и  связи левого и правого полушарий мозга;</a:t>
            </a:r>
            <a:br>
              <a:rPr lang="ru-RU" sz="1400" b="1" dirty="0" smtClean="0"/>
            </a:br>
            <a:endParaRPr lang="ru-RU" sz="1400" b="1" dirty="0" smtClean="0"/>
          </a:p>
          <a:p>
            <a:r>
              <a:rPr lang="ru-RU" sz="1400" b="1" dirty="0" smtClean="0"/>
              <a:t>Соединяет, приводит к целостности три уровня сознания: </a:t>
            </a:r>
            <a:r>
              <a:rPr lang="ru-RU" sz="1400" b="1" dirty="0" err="1" smtClean="0"/>
              <a:t>Сверхсознание</a:t>
            </a:r>
            <a:r>
              <a:rPr lang="ru-RU" sz="1400" b="1" dirty="0" smtClean="0"/>
              <a:t> (Высшее Я), Сознание и Подсознание (Внутренний Ребенок)</a:t>
            </a:r>
            <a:br>
              <a:rPr lang="ru-RU" sz="1400" b="1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Литература по теме: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4400" b="1" dirty="0" smtClean="0"/>
              <a:t> 1.​ Диагностика в </a:t>
            </a:r>
            <a:r>
              <a:rPr lang="ru-RU" sz="4400" b="1" dirty="0" err="1" smtClean="0"/>
              <a:t>арт-терапии</a:t>
            </a:r>
            <a:r>
              <a:rPr lang="ru-RU" sz="4400" b="1" dirty="0" smtClean="0"/>
              <a:t>. Метод «</a:t>
            </a:r>
            <a:r>
              <a:rPr lang="ru-RU" sz="4400" b="1" dirty="0" err="1" smtClean="0"/>
              <a:t>Мандала</a:t>
            </a:r>
            <a:r>
              <a:rPr lang="ru-RU" sz="4400" b="1" dirty="0" smtClean="0"/>
              <a:t>»./ Под ред. </a:t>
            </a:r>
            <a:r>
              <a:rPr lang="ru-RU" sz="4400" b="1" dirty="0" err="1" smtClean="0"/>
              <a:t>А.И.Копытина.-СПб</a:t>
            </a:r>
            <a:r>
              <a:rPr lang="ru-RU" sz="4400" b="1" dirty="0" smtClean="0"/>
              <a:t>.: Речь, 2002.-144с.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 2.​ Коновалова Н.Л., Матвеева Н.Ю. статья «Адаптация </a:t>
            </a:r>
            <a:r>
              <a:rPr lang="ru-RU" sz="4400" b="1" dirty="0" err="1" smtClean="0"/>
              <a:t>гиперактивных</a:t>
            </a:r>
            <a:r>
              <a:rPr lang="ru-RU" sz="4400" b="1" dirty="0" smtClean="0"/>
              <a:t> детей дошкольного возраста к групповой работе при помощи  </a:t>
            </a:r>
            <a:r>
              <a:rPr lang="ru-RU" sz="4400" b="1" dirty="0" err="1" smtClean="0"/>
              <a:t>арт-терапии</a:t>
            </a:r>
            <a:r>
              <a:rPr lang="ru-RU" sz="4400" b="1" dirty="0" smtClean="0"/>
              <a:t>».- В кн.: «Научная дискуссия: вопросы педагогики и психологии». Часть 3.-М.: Изд. «Международный центр науки и образования», 2012.-198с.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 3.​ </a:t>
            </a:r>
            <a:r>
              <a:rPr lang="ru-RU" sz="4400" b="1" dirty="0" err="1" smtClean="0"/>
              <a:t>Оклендер</a:t>
            </a:r>
            <a:r>
              <a:rPr lang="ru-RU" sz="4400" b="1" dirty="0" smtClean="0"/>
              <a:t> В. Окна в мир ребенка: Руководство по детской психотерапии. — М.:Теревинф,1997.-341.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 4.​ </a:t>
            </a:r>
            <a:r>
              <a:rPr lang="ru-RU" sz="4400" b="1" dirty="0" err="1" smtClean="0"/>
              <a:t>Осипчук</a:t>
            </a:r>
            <a:r>
              <a:rPr lang="ru-RU" sz="4400" b="1" dirty="0" smtClean="0"/>
              <a:t> Э. Психодиагностическая и </a:t>
            </a:r>
            <a:r>
              <a:rPr lang="ru-RU" sz="4400" b="1" dirty="0" err="1" smtClean="0"/>
              <a:t>психокорекционная</a:t>
            </a:r>
            <a:r>
              <a:rPr lang="ru-RU" sz="4400" b="1" dirty="0" smtClean="0"/>
              <a:t> работа с детьми с использованием </a:t>
            </a:r>
            <a:r>
              <a:rPr lang="ru-RU" sz="4400" b="1" dirty="0" err="1" smtClean="0"/>
              <a:t>мандалы</a:t>
            </a:r>
            <a:r>
              <a:rPr lang="ru-RU" sz="4400" b="1" dirty="0" smtClean="0"/>
              <a:t>. Газета «Школьный психолог» №4,2007,С.18-19.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 5.​ </a:t>
            </a:r>
            <a:r>
              <a:rPr lang="ru-RU" sz="4400" b="1" dirty="0" err="1" smtClean="0"/>
              <a:t>Понятовская-Замышляева</a:t>
            </a:r>
            <a:r>
              <a:rPr lang="ru-RU" sz="4400" b="1" dirty="0" smtClean="0"/>
              <a:t> Д. Медитативные игры с </a:t>
            </a:r>
            <a:r>
              <a:rPr lang="ru-RU" sz="4400" b="1" dirty="0" err="1" smtClean="0"/>
              <a:t>мандалой</a:t>
            </a:r>
            <a:r>
              <a:rPr lang="ru-RU" sz="4400" b="1" dirty="0" smtClean="0"/>
              <a:t>. Газета Школьный психолог. №4, 2007, С.29-31.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 6.​ Юнг К. Г. О символизме </a:t>
            </a:r>
            <a:r>
              <a:rPr lang="ru-RU" sz="4400" b="1" dirty="0" err="1" smtClean="0"/>
              <a:t>мандалы</a:t>
            </a:r>
            <a:r>
              <a:rPr lang="ru-RU" sz="4400" b="1" dirty="0" smtClean="0"/>
              <a:t>./М.: </a:t>
            </a:r>
            <a:r>
              <a:rPr lang="ru-RU" sz="4400" b="1" dirty="0" err="1" smtClean="0"/>
              <a:t>Рефл</a:t>
            </a:r>
            <a:r>
              <a:rPr lang="ru-RU" sz="4400" b="1" dirty="0" smtClean="0"/>
              <a:t>- бук; К.: Ваклер,2002.-С.95-182.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7. Грин </a:t>
            </a:r>
            <a:r>
              <a:rPr lang="ru-RU" sz="4400" b="1" dirty="0" err="1" smtClean="0"/>
              <a:t>Шиа</a:t>
            </a:r>
            <a:r>
              <a:rPr lang="ru-RU" sz="4400" b="1" dirty="0" smtClean="0"/>
              <a:t> Практический курс медитации для начинающих: 60 </a:t>
            </a:r>
            <a:r>
              <a:rPr lang="ru-RU" sz="4400" b="1" dirty="0" err="1" smtClean="0"/>
              <a:t>мандал</a:t>
            </a:r>
            <a:r>
              <a:rPr lang="ru-RU" sz="4400" b="1" dirty="0" smtClean="0"/>
              <a:t> для рисования и раскрашивания.– М.: АСТ; </a:t>
            </a:r>
            <a:r>
              <a:rPr lang="ru-RU" sz="4400" b="1" dirty="0" err="1" smtClean="0"/>
              <a:t>Астрель</a:t>
            </a:r>
            <a:r>
              <a:rPr lang="ru-RU" sz="4400" b="1" dirty="0" smtClean="0"/>
              <a:t>, 2007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8. Киселева М.В. </a:t>
            </a:r>
            <a:r>
              <a:rPr lang="ru-RU" sz="4400" b="1" dirty="0" err="1" smtClean="0"/>
              <a:t>Арт-терапия</a:t>
            </a:r>
            <a:r>
              <a:rPr lang="ru-RU" sz="4400" b="1" dirty="0" smtClean="0"/>
              <a:t> в работе с детьми. СПБ: Речь.2006г. 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9. </a:t>
            </a:r>
            <a:r>
              <a:rPr lang="ru-RU" sz="4400" b="1" dirty="0" err="1" smtClean="0"/>
              <a:t>Цайри</a:t>
            </a:r>
            <a:r>
              <a:rPr lang="ru-RU" sz="4400" b="1" dirty="0" smtClean="0"/>
              <a:t> А. «</a:t>
            </a:r>
            <a:r>
              <a:rPr lang="ru-RU" sz="4400" b="1" dirty="0" err="1" smtClean="0"/>
              <a:t>Мандала</a:t>
            </a:r>
            <a:r>
              <a:rPr lang="ru-RU" sz="4400" b="1" dirty="0" smtClean="0"/>
              <a:t>» альбомы. 1-я ч. для малышей, 2-я ч. от 8 лет. – Германия, </a:t>
            </a:r>
            <a:r>
              <a:rPr lang="ru-RU" sz="4400" b="1" dirty="0" err="1" smtClean="0"/>
              <a:t>Равенсбург</a:t>
            </a:r>
            <a:r>
              <a:rPr lang="ru-RU" sz="4400" b="1" dirty="0" smtClean="0"/>
              <a:t>, 2004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10. </a:t>
            </a:r>
            <a:r>
              <a:rPr lang="ru-RU" sz="4400" b="1" dirty="0" err="1" smtClean="0"/>
              <a:t>Штейнхард</a:t>
            </a:r>
            <a:r>
              <a:rPr lang="ru-RU" sz="4400" b="1" dirty="0" smtClean="0"/>
              <a:t>  </a:t>
            </a:r>
            <a:r>
              <a:rPr lang="ru-RU" sz="4400" b="1" dirty="0" err="1" smtClean="0"/>
              <a:t>Ленор</a:t>
            </a:r>
            <a:r>
              <a:rPr lang="ru-RU" sz="4400" b="1" dirty="0" smtClean="0"/>
              <a:t>. </a:t>
            </a:r>
            <a:r>
              <a:rPr lang="ru-RU" sz="4400" b="1" dirty="0" err="1" smtClean="0"/>
              <a:t>Юнгианская</a:t>
            </a:r>
            <a:r>
              <a:rPr lang="ru-RU" sz="4400" b="1" dirty="0" smtClean="0"/>
              <a:t> песочная психотерапия.- СПб.: Питер, 2001.-320с.: ил. (Серия «Практикум по психотерапии»)</a:t>
            </a:r>
            <a:br>
              <a:rPr lang="ru-RU" sz="4400" b="1" dirty="0" smtClean="0"/>
            </a:br>
            <a:endParaRPr lang="ru-RU" sz="4400" b="1" dirty="0" smtClean="0"/>
          </a:p>
          <a:p>
            <a:r>
              <a:rPr lang="ru-RU" sz="4400" b="1" dirty="0" smtClean="0"/>
              <a:t>11.Рушель </a:t>
            </a:r>
            <a:r>
              <a:rPr lang="ru-RU" sz="4400" b="1" dirty="0" err="1" smtClean="0"/>
              <a:t>Блаво</a:t>
            </a:r>
            <a:r>
              <a:rPr lang="ru-RU" sz="4400" b="1" dirty="0" smtClean="0"/>
              <a:t>  «</a:t>
            </a:r>
            <a:r>
              <a:rPr lang="ru-RU" sz="4400" b="1" dirty="0" err="1" smtClean="0"/>
              <a:t>Мандалы</a:t>
            </a:r>
            <a:r>
              <a:rPr lang="ru-RU" sz="4400" b="1" dirty="0" smtClean="0"/>
              <a:t> и медитации. Большая книга на все случаи </a:t>
            </a:r>
            <a:r>
              <a:rPr lang="ru-RU" sz="4400" b="1" dirty="0" err="1" smtClean="0"/>
              <a:t>жизни.Медитации</a:t>
            </a:r>
            <a:r>
              <a:rPr lang="ru-RU" sz="4400" b="1" dirty="0" smtClean="0"/>
              <a:t> для исполнения желаний». </a:t>
            </a:r>
            <a:r>
              <a:rPr lang="ru-RU" sz="4400" b="1" u="sng" dirty="0" smtClean="0"/>
              <a:t>АСТ</a:t>
            </a:r>
            <a:r>
              <a:rPr lang="ru-RU" sz="4400" b="1" dirty="0" smtClean="0"/>
              <a:t>, 2014 г.</a:t>
            </a:r>
          </a:p>
          <a:p>
            <a:pPr>
              <a:buNone/>
            </a:pPr>
            <a:endParaRPr lang="ru-RU" sz="4400" b="1" dirty="0" smtClean="0"/>
          </a:p>
          <a:p>
            <a:r>
              <a:rPr lang="ru-RU" sz="4400" b="1" dirty="0" smtClean="0"/>
              <a:t>12.Равенсбург, 2004 Юнг К.Г. О символизме </a:t>
            </a:r>
            <a:r>
              <a:rPr lang="ru-RU" sz="4400" b="1" dirty="0" err="1" smtClean="0"/>
              <a:t>мандалы</a:t>
            </a:r>
            <a:r>
              <a:rPr lang="ru-RU" sz="4400" b="1" dirty="0" smtClean="0"/>
              <a:t> (Относительно символизма </a:t>
            </a:r>
            <a:r>
              <a:rPr lang="ru-RU" sz="4400" b="1" dirty="0" err="1" smtClean="0"/>
              <a:t>мандалы</a:t>
            </a:r>
            <a:r>
              <a:rPr lang="ru-RU" sz="4400" b="1" dirty="0" smtClean="0"/>
              <a:t>). // О природе психе. / М.: </a:t>
            </a:r>
            <a:r>
              <a:rPr lang="ru-RU" sz="4400" b="1" dirty="0" err="1" smtClean="0"/>
              <a:t>Рефл-бук</a:t>
            </a:r>
            <a:r>
              <a:rPr lang="ru-RU" sz="4400" b="1" dirty="0" smtClean="0"/>
              <a:t>; К.: </a:t>
            </a:r>
            <a:r>
              <a:rPr lang="ru-RU" sz="4400" b="1" dirty="0" err="1" smtClean="0"/>
              <a:t>Ваклер</a:t>
            </a:r>
            <a:r>
              <a:rPr lang="ru-RU" sz="4400" b="1" dirty="0" smtClean="0"/>
              <a:t>, 2002. – С. 95-182.</a:t>
            </a:r>
          </a:p>
          <a:p>
            <a:pPr>
              <a:buNone/>
            </a:pPr>
            <a:r>
              <a:rPr lang="ru-RU" sz="4400" b="1" dirty="0" smtClean="0"/>
              <a:t> </a:t>
            </a:r>
          </a:p>
          <a:p>
            <a:r>
              <a:rPr lang="ru-RU" sz="4400" b="1" dirty="0" smtClean="0"/>
              <a:t>13.Лебедева Л.Д. Практика </a:t>
            </a:r>
            <a:r>
              <a:rPr lang="ru-RU" sz="4400" b="1" dirty="0" err="1" smtClean="0"/>
              <a:t>арт-терапии</a:t>
            </a:r>
            <a:r>
              <a:rPr lang="ru-RU" sz="4400" b="1" dirty="0" smtClean="0"/>
              <a:t>. Подходы, диагностика, система занятий. СПБ: Речь. 2003г.</a:t>
            </a:r>
          </a:p>
          <a:p>
            <a:pPr>
              <a:buNone/>
            </a:pPr>
            <a:endParaRPr lang="ru-RU" sz="4400" b="1" dirty="0" smtClean="0"/>
          </a:p>
          <a:p>
            <a:r>
              <a:rPr lang="ru-RU" sz="4400" b="1" dirty="0" smtClean="0"/>
              <a:t>14.Вознесенская В.Н. Женские </a:t>
            </a:r>
            <a:r>
              <a:rPr lang="ru-RU" sz="4400" b="1" dirty="0" err="1" smtClean="0"/>
              <a:t>мандалы</a:t>
            </a:r>
            <a:r>
              <a:rPr lang="ru-RU" sz="4400" b="1" dirty="0" smtClean="0"/>
              <a:t>. Магические круги на все случаи жизни АСТ, Кладезь; Москва; 2014г.</a:t>
            </a:r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 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3"/>
            <a:ext cx="8858280" cy="378621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/>
              <a:t>Существуют разные формы </a:t>
            </a:r>
            <a:r>
              <a:rPr lang="ru-RU" b="1" dirty="0" err="1" smtClean="0"/>
              <a:t>мандал</a:t>
            </a:r>
            <a:r>
              <a:rPr lang="ru-RU" b="1" dirty="0" smtClean="0"/>
              <a:t>: круглые, квадратные, лабиринты, многоугольники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b="1" dirty="0" err="1" smtClean="0"/>
              <a:t>Мандалы</a:t>
            </a:r>
            <a:r>
              <a:rPr lang="ru-RU" b="1" dirty="0" smtClean="0"/>
              <a:t> могут быть как двухмерными</a:t>
            </a:r>
            <a:r>
              <a:rPr lang="ru-RU" dirty="0" smtClean="0"/>
              <a:t> – </a:t>
            </a:r>
            <a:r>
              <a:rPr lang="ru-RU" b="1" dirty="0" smtClean="0"/>
              <a:t>изображенными на плоскости — выполненными красками, разноцветным песком, вышиты нитками, а могут быть объемными, трехмерными. Примером объемной </a:t>
            </a:r>
            <a:r>
              <a:rPr lang="ru-RU" b="1" dirty="0" err="1" smtClean="0"/>
              <a:t>мандалы</a:t>
            </a:r>
            <a:r>
              <a:rPr lang="ru-RU" b="1" dirty="0" smtClean="0"/>
              <a:t> является самый большой буддистский памятник на Земле — </a:t>
            </a:r>
            <a:r>
              <a:rPr lang="ru-RU" b="1" dirty="0" err="1" smtClean="0"/>
              <a:t>Боробудур</a:t>
            </a:r>
            <a:r>
              <a:rPr lang="ru-RU" b="1" dirty="0" smtClean="0"/>
              <a:t>, на острове Ява в Индонезии, материалом для которого стал камень. Или же круги на полях, которые находят по всему миру, также можно назвать трехмерными </a:t>
            </a:r>
            <a:r>
              <a:rPr lang="ru-RU" b="1" dirty="0" err="1" smtClean="0"/>
              <a:t>мандалами</a:t>
            </a:r>
            <a:r>
              <a:rPr lang="ru-RU" b="1" dirty="0" smtClean="0"/>
              <a:t>.</a:t>
            </a:r>
          </a:p>
          <a:p>
            <a:pPr fontAlgn="base"/>
            <a:endParaRPr lang="ru-RU" dirty="0" smtClean="0"/>
          </a:p>
        </p:txBody>
      </p:sp>
      <p:pic>
        <p:nvPicPr>
          <p:cNvPr id="6" name="Содержимое 5" descr="krugi-mandal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429132"/>
            <a:ext cx="7358114" cy="19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357166"/>
            <a:ext cx="6472254" cy="3857652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Мандалы</a:t>
            </a:r>
            <a:r>
              <a:rPr lang="ru-RU" sz="1800" b="1" dirty="0" smtClean="0"/>
              <a:t> бывают природного происхождения и созданные человеком. В природе можно увидеть </a:t>
            </a:r>
            <a:r>
              <a:rPr lang="ru-RU" sz="1800" b="1" dirty="0" err="1" smtClean="0"/>
              <a:t>мандалу</a:t>
            </a:r>
            <a:r>
              <a:rPr lang="ru-RU" sz="1800" b="1" dirty="0" smtClean="0"/>
              <a:t> в спелом фрукте, цветке и снежинке и многом другом. Земля, какой она видится из космоса – тоже </a:t>
            </a:r>
            <a:r>
              <a:rPr lang="ru-RU" sz="1800" b="1" dirty="0" err="1" smtClean="0"/>
              <a:t>мандала</a:t>
            </a:r>
            <a:r>
              <a:rPr lang="ru-RU" sz="1800" b="1" dirty="0" smtClean="0"/>
              <a:t>. Компас, колесо велосипеда, часы, снежинка, человеческий глаз – все это тоже </a:t>
            </a:r>
            <a:r>
              <a:rPr lang="ru-RU" sz="1800" b="1" dirty="0" err="1" smtClean="0"/>
              <a:t>мандалы</a:t>
            </a:r>
            <a:r>
              <a:rPr lang="ru-RU" sz="1800" b="1" dirty="0" smtClean="0"/>
              <a:t>.</a:t>
            </a:r>
          </a:p>
          <a:p>
            <a:r>
              <a:rPr lang="ru-RU" sz="1900" b="1" dirty="0" smtClean="0"/>
              <a:t> </a:t>
            </a:r>
            <a:r>
              <a:rPr lang="ru-RU" sz="1800" b="1" dirty="0" smtClean="0"/>
              <a:t>Их можно нарисовать на бумаге и ткани, вышить или напечатать, построить из песка, глины, бетона, бронзы, железа, высечь в мраморе,</a:t>
            </a:r>
            <a:r>
              <a:rPr lang="ru-RU" sz="1800" dirty="0" smtClean="0"/>
              <a:t> </a:t>
            </a:r>
            <a:r>
              <a:rPr lang="ru-RU" sz="1800" b="1" dirty="0" smtClean="0"/>
              <a:t>а в наши дни создать  с помощью компьютерных программ. </a:t>
            </a:r>
            <a:r>
              <a:rPr lang="ru-RU" sz="1800" b="1" dirty="0" err="1" smtClean="0"/>
              <a:t>Мандалу</a:t>
            </a:r>
            <a:r>
              <a:rPr lang="ru-RU" sz="1800" b="1" dirty="0" smtClean="0"/>
              <a:t> можно сделать как татуировку на теле человека, разрисовать на бампере автомобиля или оставить как элемент фамильного герба.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pic>
        <p:nvPicPr>
          <p:cNvPr id="36866" name="Picture 2" descr="D:\компьютер\работа мандалы\новое\Мандалы\fvgQ6O7N4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071702" cy="2143140"/>
          </a:xfrm>
          <a:prstGeom prst="rect">
            <a:avLst/>
          </a:prstGeom>
          <a:noFill/>
        </p:spPr>
      </p:pic>
      <p:pic>
        <p:nvPicPr>
          <p:cNvPr id="36867" name="Picture 3" descr="D:\компьютер\работа мандалы\новое\Мандалы\ef8D30V11n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2071702" cy="2143140"/>
          </a:xfrm>
          <a:prstGeom prst="rect">
            <a:avLst/>
          </a:prstGeom>
          <a:noFill/>
        </p:spPr>
      </p:pic>
      <p:pic>
        <p:nvPicPr>
          <p:cNvPr id="13" name="Рисунок 12" descr="mandaly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786322"/>
            <a:ext cx="5907405" cy="185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компьютер\работа мандалы\новое2\805701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14884"/>
            <a:ext cx="2143140" cy="19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Буддистские </a:t>
            </a:r>
            <a:r>
              <a:rPr lang="ru-RU" sz="2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мандалы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2000" b="1" dirty="0" smtClean="0"/>
              <a:t> 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385762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928671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Тибетские монахи долгими часами кропотливо создают круг из цветных песчинок, восхитительные красочные узоры и орнаменты. Затем, то что создавалось так долго, уничтожается в одно мгновение.</a:t>
            </a:r>
            <a:endParaRPr lang="ru-RU" sz="2000" dirty="0" smtClean="0"/>
          </a:p>
        </p:txBody>
      </p:sp>
      <p:pic>
        <p:nvPicPr>
          <p:cNvPr id="8" name="Рисунок 7" descr="Красивые мандалы Тибе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34766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расивые мандалы Тибет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71678"/>
            <a:ext cx="37147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расивые мандалы Тибет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72008"/>
            <a:ext cx="3024192" cy="21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расивые мандалы Тибет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000504"/>
            <a:ext cx="24526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расивые мандалы Тибет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86322"/>
            <a:ext cx="25955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kompas.si/gallery/25931/cathedral%20of%20notre%20d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876"/>
            <a:ext cx="4756666" cy="31156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57167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Мандалы</a:t>
            </a:r>
            <a:r>
              <a:rPr lang="ru-RU" b="1" dirty="0" smtClean="0"/>
              <a:t> несут некий сакральный смысл и люди наделяют их способностью гармонизировать, оберегать и даже исполнять желания.</a:t>
            </a:r>
            <a:endParaRPr lang="ru-RU" dirty="0" smtClean="0"/>
          </a:p>
          <a:p>
            <a:r>
              <a:rPr lang="ru-RU" b="1" dirty="0" err="1" smtClean="0"/>
              <a:t>Мандалы</a:t>
            </a:r>
            <a:r>
              <a:rPr lang="ru-RU" b="1" dirty="0" smtClean="0"/>
              <a:t> есть во многих культурах и религиозных культах. Особенно много их в восточных культурах. </a:t>
            </a:r>
            <a:endParaRPr lang="ru-RU" dirty="0" smtClean="0"/>
          </a:p>
          <a:p>
            <a:r>
              <a:rPr lang="ru-RU" b="1" dirty="0" smtClean="0"/>
              <a:t>Но, и в христианстве, и в славянской культуре можно встретить </a:t>
            </a:r>
            <a:r>
              <a:rPr lang="ru-RU" b="1" dirty="0" err="1" smtClean="0"/>
              <a:t>мандалы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Витражные окна готических католических соборов – </a:t>
            </a:r>
            <a:r>
              <a:rPr lang="ru-RU" b="1" dirty="0" err="1" smtClean="0"/>
              <a:t>rose</a:t>
            </a:r>
            <a:r>
              <a:rPr lang="ru-RU" b="1" dirty="0" smtClean="0"/>
              <a:t> </a:t>
            </a:r>
            <a:r>
              <a:rPr lang="ru-RU" b="1" dirty="0" err="1" smtClean="0"/>
              <a:t>windows</a:t>
            </a:r>
            <a:r>
              <a:rPr lang="ru-RU" b="1" dirty="0" smtClean="0"/>
              <a:t> – типичные </a:t>
            </a:r>
            <a:r>
              <a:rPr lang="ru-RU" b="1" dirty="0" err="1" smtClean="0"/>
              <a:t>мандалы</a:t>
            </a:r>
            <a:r>
              <a:rPr lang="ru-RU" b="1" dirty="0" smtClean="0"/>
              <a:t>. Они обладают симметричностью, красочностью, символизмом. Вот, например, витраж собора </a:t>
            </a:r>
            <a:r>
              <a:rPr lang="ru-RU" b="1" dirty="0" err="1" smtClean="0"/>
              <a:t>Нотр-Дам</a:t>
            </a:r>
            <a:r>
              <a:rPr lang="ru-RU" b="1" dirty="0" smtClean="0"/>
              <a:t>, в Париже</a:t>
            </a:r>
            <a:endParaRPr lang="ru-RU" dirty="0"/>
          </a:p>
        </p:txBody>
      </p:sp>
      <p:pic>
        <p:nvPicPr>
          <p:cNvPr id="3" name="Содержимое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300467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5" descr="Marsh-chapel-Round-window-510x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147" y="3500438"/>
            <a:ext cx="3234577" cy="321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5846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sz="2400" b="1" dirty="0" err="1" smtClean="0"/>
              <a:t>Мандалы</a:t>
            </a:r>
            <a:r>
              <a:rPr lang="ru-RU" sz="2400" b="1" dirty="0" smtClean="0"/>
              <a:t> в древних культурах символизировали модель Вселенной, в центре которого Бог, или как микромир, в центре которого человек. Возможно, иногда это был символ человека, в центре, которого душа.</a:t>
            </a:r>
          </a:p>
          <a:p>
            <a:r>
              <a:rPr lang="ru-RU" sz="2400" b="1" dirty="0" err="1" smtClean="0"/>
              <a:t>Мандала</a:t>
            </a:r>
            <a:r>
              <a:rPr lang="ru-RU" sz="2400" b="1" dirty="0" smtClean="0"/>
              <a:t> похожа на диск, который в культуре славян символизировал Солнце, благодаря которому на Земле существует все живое. Солнце – как символ времени, как символ огня, символ центра всего сущего.</a:t>
            </a:r>
          </a:p>
          <a:p>
            <a:r>
              <a:rPr lang="ru-RU" sz="2400" b="1" dirty="0" smtClean="0"/>
              <a:t>Наш, </a:t>
            </a:r>
            <a:r>
              <a:rPr lang="ru-RU" sz="2400" b="1" dirty="0" err="1" smtClean="0"/>
              <a:t>павловопосадский</a:t>
            </a:r>
            <a:r>
              <a:rPr lang="ru-RU" sz="2400" b="1" dirty="0" smtClean="0"/>
              <a:t> платок тоже может быть </a:t>
            </a:r>
            <a:r>
              <a:rPr lang="ru-RU" sz="2400" b="1" dirty="0" err="1" smtClean="0"/>
              <a:t>мандалой</a:t>
            </a:r>
            <a:r>
              <a:rPr lang="ru-RU" sz="2400" b="1" dirty="0" smtClean="0"/>
              <a:t>, у него узор имеет симметрию и центр. Раньше, каждая “закорючка”, каждый цветочек имели смысл. Это мог быть оберег от всего плохого, или “магнит” для чего-то хорошего.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85728"/>
            <a:ext cx="6356399" cy="6356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1122</Words>
  <Application>Microsoft Office PowerPoint</Application>
  <PresentationFormat>Экран (4:3)</PresentationFormat>
  <Paragraphs>190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Яркая</vt:lpstr>
      <vt:lpstr>   Мандала и мандалотерапия. Создание мандалы по дате рождения.</vt:lpstr>
      <vt:lpstr> Мандала </vt:lpstr>
      <vt:lpstr>Что такое мандала?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Мандалотерапия</vt:lpstr>
      <vt:lpstr>Мандалотерапия:</vt:lpstr>
      <vt:lpstr>Слайд 15</vt:lpstr>
      <vt:lpstr>Слайд 16</vt:lpstr>
      <vt:lpstr>Слайд 17</vt:lpstr>
      <vt:lpstr>1.Созерцание мандал</vt:lpstr>
      <vt:lpstr>2. Раскрашивание готовых мандал</vt:lpstr>
      <vt:lpstr>3.Рисование и создание собственных мандал  </vt:lpstr>
      <vt:lpstr>Применение мандал в психокоррекционной, развивающей работе с детьми, подростками и взрослыми</vt:lpstr>
      <vt:lpstr>А также:</vt:lpstr>
      <vt:lpstr>Создание  своей  мандалы по дате рождения</vt:lpstr>
      <vt:lpstr>Создание  своей  мандалы по дате рождения</vt:lpstr>
      <vt:lpstr>Сеть Световых Мандал - Восстановление Божественного Порядка</vt:lpstr>
      <vt:lpstr>Слайд 26</vt:lpstr>
      <vt:lpstr>1. Копируем шаблон чистой мандалы (на принтере).</vt:lpstr>
      <vt:lpstr>Как производится расчет? </vt:lpstr>
      <vt:lpstr>Слайд 29</vt:lpstr>
      <vt:lpstr>Пример расчета мандалы на дату рождения 12.03.1945 </vt:lpstr>
      <vt:lpstr>Раскрашивание мандалы</vt:lpstr>
      <vt:lpstr>Расшифровка</vt:lpstr>
      <vt:lpstr>Действие мандалы</vt:lpstr>
      <vt:lpstr>Слайд 34</vt:lpstr>
      <vt:lpstr>Литература по теме: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МАНДАЛА  ПО  ДАТЕ  РОЖДЕНИЯ</dc:title>
  <dc:creator>user</dc:creator>
  <cp:lastModifiedBy>Пользователь</cp:lastModifiedBy>
  <cp:revision>196</cp:revision>
  <dcterms:created xsi:type="dcterms:W3CDTF">2015-06-23T20:18:17Z</dcterms:created>
  <dcterms:modified xsi:type="dcterms:W3CDTF">2015-12-12T22:21:42Z</dcterms:modified>
</cp:coreProperties>
</file>