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xlsm" ContentType="application/vnd.ms-excel.sheet.macroEnabled.12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310" r:id="rId3"/>
    <p:sldId id="313" r:id="rId4"/>
    <p:sldId id="314" r:id="rId5"/>
    <p:sldId id="315" r:id="rId6"/>
    <p:sldId id="316" r:id="rId7"/>
    <p:sldId id="317" r:id="rId8"/>
    <p:sldId id="318" r:id="rId9"/>
    <p:sldId id="320" r:id="rId10"/>
    <p:sldId id="319" r:id="rId11"/>
  </p:sldIdLst>
  <p:sldSz cx="9144000" cy="6858000" type="screen4x3"/>
  <p:notesSz cx="6858000" cy="9144000"/>
  <p:defaultTextStyle>
    <a:defPPr>
      <a:defRPr lang="ru-RU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habilitada_para_macros_de_Microsoft_Excel1.xlsm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Проблема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138888888888889"/>
                  <c:y val="-0.00499464943263535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Гипотеза</a:t>
                    </a:r>
                    <a:endParaRPr lang="ru-RU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Метод </a:t>
                    </a:r>
                    <a:r>
                      <a:rPr lang="ru-RU" dirty="0"/>
                      <a:t>исследования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Эксперимент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mtClean="0"/>
                      <a:t>Выводы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Проблема исследования</c:v>
                </c:pt>
                <c:pt idx="1">
                  <c:v>Выдвижение гипотез</c:v>
                </c:pt>
                <c:pt idx="2">
                  <c:v>Подбор методов исследования</c:v>
                </c:pt>
                <c:pt idx="3">
                  <c:v>Эксперимент</c:v>
                </c:pt>
                <c:pt idx="4">
                  <c:v>Выводы по исследованию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20.0</c:v>
                </c:pt>
                <c:pt idx="1">
                  <c:v>20.0</c:v>
                </c:pt>
                <c:pt idx="2">
                  <c:v>20.0</c:v>
                </c:pt>
                <c:pt idx="3">
                  <c:v>20.0</c:v>
                </c:pt>
                <c:pt idx="4">
                  <c:v>20.0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9FEDA-4000-46BF-AF60-0FC2BB7AEFF0}" type="datetimeFigureOut">
              <a:rPr lang="ru-RU" smtClean="0"/>
              <a:pPr/>
              <a:t>12.12.14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D323-7943-4157-91E7-EA24B0E198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F738C-0F96-4D47-AB68-76BF01A682FF}" type="datetimeFigureOut">
              <a:rPr lang="ru-RU" smtClean="0"/>
              <a:pPr/>
              <a:t>12.12.14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EA50-C009-4E2F-A3F8-51E6B9AE65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E9A9-B835-47CF-8D4E-E83B2617E163}" type="datetimeFigureOut">
              <a:rPr lang="ru-RU" smtClean="0"/>
              <a:pPr/>
              <a:t>12.12.14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C6E4-9C77-4BF5-8CAB-7FDD835194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10C6-C55A-42D8-BB00-9C96BEEE6312}" type="datetimeFigureOut">
              <a:rPr lang="ru-RU" smtClean="0"/>
              <a:pPr/>
              <a:t>12.12.14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A5D8-4162-47FB-8343-1BFD2858EF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49CF-8BA0-4C41-8D59-60F6DA4EE613}" type="datetimeFigureOut">
              <a:rPr lang="ru-RU" smtClean="0"/>
              <a:pPr/>
              <a:t>12.12.14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F707-DFCE-41CF-97F8-6998AC67FE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47D7-2377-4FE0-BBDA-ADB57DDB128D}" type="datetimeFigureOut">
              <a:rPr lang="ru-RU" smtClean="0"/>
              <a:pPr/>
              <a:t>12.12.14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CA283-E598-45F5-B3BF-9C2D4016B1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A91F-737A-446D-860E-06CD367A9B71}" type="datetimeFigureOut">
              <a:rPr lang="ru-RU" smtClean="0"/>
              <a:pPr/>
              <a:t>12.12.14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DF71-8458-4066-BDFE-2942B9C1BF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A045-DD33-4676-859A-7C0D81A9D18C}" type="datetimeFigureOut">
              <a:rPr lang="ru-RU" smtClean="0"/>
              <a:pPr/>
              <a:t>12.12.14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53D6-1BA2-47CE-9C76-4D24E69CD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15C23-E34F-4F95-81B1-5B6555234EA0}" type="datetimeFigureOut">
              <a:rPr lang="ru-RU" smtClean="0"/>
              <a:pPr/>
              <a:t>12.12.14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65D8-8A97-4529-BE95-FDAB22F3B4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72EAC-EED6-4D49-8CB2-042AD2CD4B02}" type="datetimeFigureOut">
              <a:rPr lang="ru-RU" smtClean="0"/>
              <a:pPr/>
              <a:t>12.12.14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92306-11CE-4A95-BB51-17A4FDC734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189A-02B6-4CD3-97D4-8F44A9F65927}" type="datetimeFigureOut">
              <a:rPr lang="ru-RU" smtClean="0"/>
              <a:pPr/>
              <a:t>12.12.14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6ABC-9AF0-40B2-94E7-217C37FB91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CC15C23-E34F-4F95-81B1-5B6555234EA0}" type="datetimeFigureOut">
              <a:rPr lang="ru-RU" smtClean="0"/>
              <a:pPr/>
              <a:t>12.12.14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CC065D8-8A97-4529-BE95-FDAB22F3B4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Изображение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0"/>
            <a:ext cx="91170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274638"/>
            <a:ext cx="8229600" cy="5851525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pitchFamily="34" charset="0"/>
              <a:buNone/>
            </a:pPr>
            <a:endParaRPr kumimoji="0" lang="ru-RU" dirty="0" smtClean="0">
              <a:cs typeface="Arial" pitchFamily="34" charset="0"/>
            </a:endParaRPr>
          </a:p>
          <a:p>
            <a:pPr marL="0" indent="0" algn="ctr" eaLnBrk="1" hangingPunct="1">
              <a:buFont typeface="Arial" pitchFamily="34" charset="0"/>
              <a:buNone/>
            </a:pPr>
            <a:endParaRPr kumimoji="0" lang="ru-RU" dirty="0" smtClean="0">
              <a:solidFill>
                <a:srgbClr val="0000FF"/>
              </a:solidFill>
              <a:cs typeface="Arial" pitchFamily="34" charset="0"/>
            </a:endParaRPr>
          </a:p>
          <a:p>
            <a:pPr marL="0" indent="0" algn="ctr" eaLnBrk="1" hangingPunct="1">
              <a:buFont typeface="Arial" pitchFamily="34" charset="0"/>
              <a:buNone/>
            </a:pPr>
            <a:r>
              <a:rPr kumimoji="0" lang="ru-RU" sz="2800" dirty="0" smtClean="0">
                <a:solidFill>
                  <a:srgbClr val="000000"/>
                </a:solidFill>
                <a:cs typeface="Arial" pitchFamily="34" charset="0"/>
              </a:rPr>
              <a:t>Реализация проектно-исследовательской деятельности в дошкольном отделении № 2 ГБОУ СОШ № 587</a:t>
            </a:r>
          </a:p>
          <a:p>
            <a:pPr marL="0" indent="0" algn="ctr" eaLnBrk="1" hangingPunct="1">
              <a:buFont typeface="Arial" pitchFamily="34" charset="0"/>
              <a:buNone/>
            </a:pPr>
            <a:r>
              <a:rPr kumimoji="0" lang="ru-RU" sz="2800" dirty="0" smtClean="0">
                <a:solidFill>
                  <a:srgbClr val="000000"/>
                </a:solidFill>
                <a:cs typeface="Arial" pitchFamily="34" charset="0"/>
              </a:rPr>
              <a:t>На примере занятия по теме</a:t>
            </a:r>
            <a:endParaRPr kumimoji="0" lang="ru-RU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0" indent="0" algn="ctr" eaLnBrk="1" hangingPunct="1">
              <a:buFont typeface="Arial" pitchFamily="34" charset="0"/>
              <a:buNone/>
            </a:pPr>
            <a:r>
              <a:rPr kumimoji="0" lang="ru-RU" sz="5400" dirty="0" smtClean="0">
                <a:solidFill>
                  <a:srgbClr val="000000"/>
                </a:solidFill>
                <a:cs typeface="Arial" pitchFamily="34" charset="0"/>
              </a:rPr>
              <a:t>«Звездное небо»</a:t>
            </a:r>
            <a:endParaRPr kumimoji="0" lang="ru-RU" sz="54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0" indent="0" eaLnBrk="1" hangingPunct="1">
              <a:buFont typeface="Arial" pitchFamily="34" charset="0"/>
              <a:buNone/>
            </a:pPr>
            <a:endParaRPr kumimoji="0" lang="ru-RU" dirty="0" smtClean="0">
              <a:cs typeface="Arial" pitchFamily="34" charset="0"/>
            </a:endParaRPr>
          </a:p>
          <a:p>
            <a:pPr marL="0" indent="0" eaLnBrk="1" hangingPunct="1">
              <a:buFont typeface="Arial" pitchFamily="34" charset="0"/>
              <a:buNone/>
            </a:pPr>
            <a:r>
              <a:rPr kumimoji="0" lang="ru-RU" sz="2400" dirty="0" smtClean="0">
                <a:cs typeface="Arial" pitchFamily="34" charset="0"/>
              </a:rPr>
              <a:t>                                                      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kumimoji="0" lang="ru-RU" sz="2400" dirty="0" smtClean="0">
                <a:cs typeface="Arial" pitchFamily="34" charset="0"/>
              </a:rPr>
              <a:t>                                                    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987" y="393539"/>
            <a:ext cx="7842813" cy="775503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 smtClean="0"/>
              <a:t>7 </a:t>
            </a:r>
            <a:r>
              <a:rPr lang="ru-RU" i="1" dirty="0"/>
              <a:t>этап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2987" y="1377386"/>
            <a:ext cx="7951808" cy="484979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Рефлексия.  Обсуждаем: </a:t>
            </a:r>
          </a:p>
          <a:p>
            <a:r>
              <a:rPr lang="ru-RU" i="1" dirty="0" smtClean="0"/>
              <a:t>Что </a:t>
            </a:r>
            <a:r>
              <a:rPr lang="ru-RU" i="1" dirty="0"/>
              <a:t>нового </a:t>
            </a:r>
            <a:r>
              <a:rPr lang="ru-RU" i="1" dirty="0" smtClean="0"/>
              <a:t>узнали на занятии? </a:t>
            </a:r>
          </a:p>
          <a:p>
            <a:r>
              <a:rPr lang="ru-RU" i="1" dirty="0" smtClean="0"/>
              <a:t>Что </a:t>
            </a:r>
            <a:r>
              <a:rPr lang="ru-RU" i="1" dirty="0"/>
              <a:t>понравилось на </a:t>
            </a:r>
            <a:r>
              <a:rPr lang="ru-RU" i="1" dirty="0" smtClean="0"/>
              <a:t>занятии?</a:t>
            </a:r>
            <a:endParaRPr lang="ru-RU" i="1" dirty="0"/>
          </a:p>
          <a:p>
            <a:r>
              <a:rPr lang="ru-RU" i="1" dirty="0"/>
              <a:t>что еще хотим </a:t>
            </a:r>
            <a:r>
              <a:rPr lang="ru-RU" i="1" dirty="0" smtClean="0"/>
              <a:t>узнать?</a:t>
            </a:r>
          </a:p>
          <a:p>
            <a:pPr marL="45720" indent="0">
              <a:buNone/>
            </a:pPr>
            <a:r>
              <a:rPr lang="ru-RU" dirty="0" smtClean="0"/>
              <a:t>Дети предлагают варианты вопросов для дальнейшего исследования:</a:t>
            </a:r>
            <a:endParaRPr lang="ru-RU" dirty="0"/>
          </a:p>
          <a:p>
            <a:r>
              <a:rPr lang="ru-RU" i="1" dirty="0" smtClean="0"/>
              <a:t>«Почему </a:t>
            </a:r>
            <a:r>
              <a:rPr lang="ru-RU" i="1" dirty="0"/>
              <a:t>планет не </a:t>
            </a:r>
            <a:r>
              <a:rPr lang="ru-RU" i="1" dirty="0" smtClean="0"/>
              <a:t>видно?»</a:t>
            </a:r>
            <a:endParaRPr lang="ru-RU" i="1" dirty="0"/>
          </a:p>
          <a:p>
            <a:r>
              <a:rPr lang="ru-RU" i="1" dirty="0" smtClean="0"/>
              <a:t>«Сколько </a:t>
            </a:r>
            <a:r>
              <a:rPr lang="ru-RU" i="1" dirty="0"/>
              <a:t>всего </a:t>
            </a:r>
            <a:r>
              <a:rPr lang="ru-RU" i="1" dirty="0" smtClean="0"/>
              <a:t>звезд?»</a:t>
            </a:r>
            <a:endParaRPr lang="ru-RU" i="1" dirty="0"/>
          </a:p>
          <a:p>
            <a:r>
              <a:rPr lang="ru-RU" dirty="0" smtClean="0"/>
              <a:t>Важно</a:t>
            </a:r>
            <a:r>
              <a:rPr lang="ru-RU" dirty="0" smtClean="0"/>
              <a:t>: соблюдать цикличность включения исследовательской проектной деятельности при организации работы, соблюдать структуру проведения исследования, решать как можно больше интересных задач!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0507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Название 1"/>
          <p:cNvSpPr>
            <a:spLocks noGrp="1"/>
          </p:cNvSpPr>
          <p:nvPr>
            <p:ph type="title"/>
          </p:nvPr>
        </p:nvSpPr>
        <p:spPr>
          <a:xfrm>
            <a:off x="1297658" y="4372168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sz="2900" dirty="0" smtClean="0">
                <a:solidFill>
                  <a:srgbClr val="0000FF"/>
                </a:solidFill>
                <a:cs typeface="Arial" pitchFamily="34" charset="0"/>
              </a:rPr>
              <a:t> </a:t>
            </a:r>
            <a:endParaRPr lang="ru-RU" sz="2900" dirty="0" smtClean="0">
              <a:solidFill>
                <a:srgbClr val="0000FF"/>
              </a:solidFill>
              <a:cs typeface="Arial" pitchFamily="34" charset="0"/>
            </a:endParaRPr>
          </a:p>
        </p:txBody>
      </p:sp>
      <p:graphicFrame>
        <p:nvGraphicFramePr>
          <p:cNvPr id="2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34969046"/>
              </p:ext>
            </p:extLst>
          </p:nvPr>
        </p:nvGraphicFramePr>
        <p:xfrm>
          <a:off x="516306" y="185875"/>
          <a:ext cx="8627694" cy="6536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987" y="393539"/>
            <a:ext cx="7842813" cy="775503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/>
              <a:t>1 этап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2987" y="1377386"/>
            <a:ext cx="7951808" cy="4710898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/>
              <a:t>Выделение </a:t>
            </a:r>
            <a:r>
              <a:rPr lang="ru-RU" i="1" dirty="0"/>
              <a:t>предметной области исследования </a:t>
            </a:r>
            <a:r>
              <a:rPr lang="ru-RU" i="1" dirty="0" smtClean="0"/>
              <a:t>(</a:t>
            </a:r>
            <a:r>
              <a:rPr lang="ru-RU" i="1" dirty="0" smtClean="0"/>
              <a:t>«Звездное небо»</a:t>
            </a:r>
            <a:r>
              <a:rPr lang="ru-RU" i="1" dirty="0" smtClean="0"/>
              <a:t>) </a:t>
            </a:r>
            <a:endParaRPr lang="ru-RU" i="1" dirty="0" smtClean="0"/>
          </a:p>
          <a:p>
            <a:r>
              <a:rPr lang="ru-RU" i="1" dirty="0" smtClean="0"/>
              <a:t>Выделение </a:t>
            </a:r>
            <a:r>
              <a:rPr lang="ru-RU" i="1" dirty="0"/>
              <a:t>вариантов проблем исследования </a:t>
            </a:r>
            <a:r>
              <a:rPr lang="ru-RU" i="1" dirty="0" smtClean="0"/>
              <a:t>в процессе обсуждения </a:t>
            </a:r>
            <a:r>
              <a:rPr lang="ru-RU" i="1" dirty="0"/>
              <a:t>темы </a:t>
            </a:r>
            <a:r>
              <a:rPr lang="ru-RU" i="1" dirty="0" smtClean="0"/>
              <a:t>(«Что </a:t>
            </a:r>
            <a:r>
              <a:rPr lang="ru-RU" i="1" dirty="0"/>
              <a:t>уже знаем, что хотели бы </a:t>
            </a:r>
            <a:r>
              <a:rPr lang="ru-RU" i="1" dirty="0" smtClean="0"/>
              <a:t>узнать»)</a:t>
            </a:r>
          </a:p>
          <a:p>
            <a:pPr lvl="0"/>
            <a:r>
              <a:rPr lang="ru-RU" i="1" dirty="0" smtClean="0"/>
              <a:t>Варианты проблем исследования, предложенных детьми: «почему </a:t>
            </a:r>
            <a:r>
              <a:rPr lang="ru-RU" i="1" dirty="0"/>
              <a:t>космос </a:t>
            </a:r>
            <a:r>
              <a:rPr lang="ru-RU" i="1" dirty="0" smtClean="0"/>
              <a:t>черный», «почему </a:t>
            </a:r>
            <a:r>
              <a:rPr lang="ru-RU" i="1" dirty="0"/>
              <a:t>звезды «падают</a:t>
            </a:r>
            <a:r>
              <a:rPr lang="ru-RU" i="1" dirty="0" smtClean="0"/>
              <a:t>»», «почему </a:t>
            </a:r>
            <a:r>
              <a:rPr lang="ru-RU" i="1" dirty="0"/>
              <a:t>планет не </a:t>
            </a:r>
            <a:r>
              <a:rPr lang="ru-RU" i="1" dirty="0" smtClean="0"/>
              <a:t>видно», «почему </a:t>
            </a:r>
            <a:r>
              <a:rPr lang="ru-RU" i="1" dirty="0"/>
              <a:t>днем не видно звезд, а ночью они </a:t>
            </a:r>
            <a:r>
              <a:rPr lang="ru-RU" i="1" dirty="0" smtClean="0"/>
              <a:t>видны»</a:t>
            </a:r>
            <a:endParaRPr lang="ru-RU" dirty="0"/>
          </a:p>
          <a:p>
            <a:r>
              <a:rPr lang="ru-RU" i="1" dirty="0" smtClean="0"/>
              <a:t>Выделение </a:t>
            </a:r>
            <a:r>
              <a:rPr lang="ru-RU" i="1" dirty="0"/>
              <a:t>главной проблемы </a:t>
            </a:r>
            <a:r>
              <a:rPr lang="ru-RU" i="1" dirty="0" smtClean="0"/>
              <a:t>исследования:</a:t>
            </a:r>
            <a:r>
              <a:rPr lang="ru-RU" i="1" dirty="0"/>
              <a:t> </a:t>
            </a:r>
            <a:r>
              <a:rPr lang="ru-RU" i="1" dirty="0" smtClean="0"/>
              <a:t>«почему </a:t>
            </a:r>
            <a:r>
              <a:rPr lang="ru-RU" i="1" dirty="0"/>
              <a:t>днем не видно звезд, а ночью они </a:t>
            </a:r>
            <a:r>
              <a:rPr lang="ru-RU" i="1" dirty="0" smtClean="0"/>
              <a:t>видны»</a:t>
            </a:r>
            <a:endParaRPr lang="ru-RU" dirty="0"/>
          </a:p>
          <a:p>
            <a:r>
              <a:rPr lang="ru-RU" dirty="0" smtClean="0"/>
              <a:t>Важно: поощрять инициативность детей, на этом этапе происходит формирование </a:t>
            </a:r>
            <a:r>
              <a:rPr lang="ru-RU" dirty="0"/>
              <a:t>способностей видеть необычное в обычном, удивительное в </a:t>
            </a:r>
            <a:r>
              <a:rPr lang="ru-RU" dirty="0" smtClean="0"/>
              <a:t>простом!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4871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987" y="393539"/>
            <a:ext cx="7842813" cy="775503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 smtClean="0"/>
              <a:t>2 </a:t>
            </a:r>
            <a:r>
              <a:rPr lang="ru-RU" i="1" dirty="0"/>
              <a:t>этап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2987" y="1377385"/>
            <a:ext cx="7951808" cy="498882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600" i="1" dirty="0"/>
              <a:t>Выдвижение </a:t>
            </a:r>
            <a:r>
              <a:rPr lang="ru-RU" sz="2600" i="1" dirty="0" smtClean="0"/>
              <a:t>гипотез, ответов на вопрос «Почему звезды видны на темном небе, а когда светло их не видно?» примеры гипотез предложенных детьми:</a:t>
            </a:r>
            <a:endParaRPr lang="ru-RU" sz="2600" i="1" dirty="0"/>
          </a:p>
          <a:p>
            <a:pPr lvl="0"/>
            <a:r>
              <a:rPr lang="ru-RU" sz="2600" i="1" dirty="0" smtClean="0"/>
              <a:t>«Звезды прячутся»</a:t>
            </a:r>
            <a:endParaRPr lang="ru-RU" sz="2600" i="1" dirty="0"/>
          </a:p>
          <a:p>
            <a:pPr lvl="0"/>
            <a:r>
              <a:rPr lang="ru-RU" sz="2600" i="1" dirty="0" smtClean="0"/>
              <a:t>«Звезды есть, </a:t>
            </a:r>
            <a:r>
              <a:rPr lang="ru-RU" sz="2600" i="1" dirty="0"/>
              <a:t>но не видны на белом </a:t>
            </a:r>
            <a:r>
              <a:rPr lang="ru-RU" sz="2600" i="1" dirty="0" smtClean="0"/>
              <a:t>небе, а на темном видны»</a:t>
            </a:r>
            <a:endParaRPr lang="ru-RU" sz="2600" i="1" dirty="0"/>
          </a:p>
          <a:p>
            <a:pPr lvl="0"/>
            <a:r>
              <a:rPr lang="ru-RU" sz="2600" i="1" dirty="0" smtClean="0"/>
              <a:t>«Звезды </a:t>
            </a:r>
            <a:r>
              <a:rPr lang="ru-RU" sz="2600" i="1" dirty="0"/>
              <a:t>улетают </a:t>
            </a:r>
            <a:r>
              <a:rPr lang="ru-RU" sz="2600" i="1" dirty="0" smtClean="0"/>
              <a:t>дальше»</a:t>
            </a:r>
            <a:endParaRPr lang="ru-RU" sz="2600" i="1" dirty="0"/>
          </a:p>
          <a:p>
            <a:r>
              <a:rPr lang="ru-RU" sz="2600" dirty="0" smtClean="0"/>
              <a:t>Важно</a:t>
            </a:r>
            <a:r>
              <a:rPr lang="ru-RU" sz="2600" dirty="0" smtClean="0"/>
              <a:t>: основное правило выдвижения гипотез </a:t>
            </a:r>
            <a:r>
              <a:rPr lang="ru-RU" sz="2600" dirty="0"/>
              <a:t>«чем больше тем лучше</a:t>
            </a:r>
            <a:r>
              <a:rPr lang="ru-RU" sz="2600" dirty="0" smtClean="0"/>
              <a:t>» приветствуются любые, даже самые невероятные варианты!</a:t>
            </a:r>
            <a:endParaRPr lang="ru-RU" sz="2600" dirty="0"/>
          </a:p>
          <a:p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833373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987" y="393539"/>
            <a:ext cx="7842813" cy="775503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 smtClean="0"/>
              <a:t>3 </a:t>
            </a:r>
            <a:r>
              <a:rPr lang="ru-RU" i="1" dirty="0"/>
              <a:t>этап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2987" y="1377386"/>
            <a:ext cx="7951808" cy="471089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i="1" dirty="0" smtClean="0"/>
              <a:t>Подбор </a:t>
            </a:r>
            <a:r>
              <a:rPr lang="ru-RU" i="1" dirty="0"/>
              <a:t>методов </a:t>
            </a:r>
            <a:r>
              <a:rPr lang="ru-RU" i="1" dirty="0" smtClean="0"/>
              <a:t>исследования</a:t>
            </a:r>
            <a:endParaRPr lang="ru-RU" i="1" dirty="0"/>
          </a:p>
          <a:p>
            <a:pPr marL="45720" indent="0">
              <a:buNone/>
            </a:pPr>
            <a:r>
              <a:rPr lang="ru-RU" i="1" dirty="0"/>
              <a:t>Как мы можем узнать что-то новое о том, что мы исследуем?</a:t>
            </a:r>
          </a:p>
          <a:p>
            <a:r>
              <a:rPr lang="ru-RU" i="1" dirty="0"/>
              <a:t>Спросить у </a:t>
            </a:r>
            <a:r>
              <a:rPr lang="ru-RU" i="1" dirty="0" smtClean="0"/>
              <a:t>взрослого</a:t>
            </a:r>
            <a:endParaRPr lang="ru-RU" i="1" dirty="0"/>
          </a:p>
          <a:p>
            <a:r>
              <a:rPr lang="ru-RU" i="1" dirty="0"/>
              <a:t>Посмотреть в книгах</a:t>
            </a:r>
          </a:p>
          <a:p>
            <a:r>
              <a:rPr lang="ru-RU" i="1" dirty="0"/>
              <a:t>Посмотреть в окно попытаться разглядеть звезды (наблюдение)</a:t>
            </a:r>
          </a:p>
          <a:p>
            <a:r>
              <a:rPr lang="ru-RU" i="1" dirty="0"/>
              <a:t>Подумать самому </a:t>
            </a:r>
          </a:p>
          <a:p>
            <a:r>
              <a:rPr lang="ru-RU" i="1" dirty="0"/>
              <a:t>Провести эксперимент</a:t>
            </a:r>
          </a:p>
          <a:p>
            <a:r>
              <a:rPr lang="ru-RU" dirty="0" smtClean="0"/>
              <a:t>Важно: всегда предлагать все методы исследования, дети сами выбирают, как будут изучать проблему!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595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987" y="393539"/>
            <a:ext cx="7842813" cy="775503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 smtClean="0"/>
              <a:t>4 </a:t>
            </a:r>
            <a:r>
              <a:rPr lang="ru-RU" i="1" dirty="0"/>
              <a:t>этап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2987" y="1377386"/>
            <a:ext cx="7951808" cy="471089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/>
              <a:t>Планирование </a:t>
            </a:r>
            <a:r>
              <a:rPr lang="ru-RU" dirty="0"/>
              <a:t>эксперимента «Как мы можем узнать, правда ли что на светлом небе не видны </a:t>
            </a:r>
            <a:r>
              <a:rPr lang="ru-RU" dirty="0" smtClean="0"/>
              <a:t>звезды, а на темном их хорошо видно?»</a:t>
            </a:r>
            <a:endParaRPr lang="ru-RU" dirty="0"/>
          </a:p>
          <a:p>
            <a:pPr marL="45720" indent="0">
              <a:buNone/>
            </a:pPr>
            <a:r>
              <a:rPr lang="ru-RU" dirty="0" smtClean="0"/>
              <a:t>Варианты проведения эксперимента:</a:t>
            </a:r>
            <a:endParaRPr lang="ru-RU" dirty="0"/>
          </a:p>
          <a:p>
            <a:r>
              <a:rPr lang="ru-RU" dirty="0"/>
              <a:t>Нарисовать карандашами два «неба» </a:t>
            </a:r>
            <a:r>
              <a:rPr lang="ru-RU" dirty="0" smtClean="0"/>
              <a:t>светлое дневное и темное ночное и </a:t>
            </a:r>
            <a:r>
              <a:rPr lang="ru-RU" dirty="0"/>
              <a:t>нарисовать звезды</a:t>
            </a:r>
          </a:p>
          <a:p>
            <a:r>
              <a:rPr lang="ru-RU" dirty="0"/>
              <a:t>Покрасить воду в цвет ночного и дневного неба и бросить туда «звезды</a:t>
            </a:r>
            <a:r>
              <a:rPr lang="ru-RU" dirty="0" smtClean="0"/>
              <a:t>» (блестки)</a:t>
            </a:r>
            <a:endParaRPr lang="ru-RU" dirty="0"/>
          </a:p>
          <a:p>
            <a:r>
              <a:rPr lang="ru-RU" dirty="0"/>
              <a:t>Нарисовать красками два </a:t>
            </a:r>
            <a:r>
              <a:rPr lang="ru-RU" dirty="0" smtClean="0"/>
              <a:t>«неба» </a:t>
            </a:r>
            <a:r>
              <a:rPr lang="ru-RU" dirty="0"/>
              <a:t>и поставить белые точки </a:t>
            </a:r>
            <a:r>
              <a:rPr lang="ru-RU" dirty="0" smtClean="0"/>
              <a:t>как будто это звезды</a:t>
            </a:r>
            <a:endParaRPr lang="ru-RU" dirty="0"/>
          </a:p>
          <a:p>
            <a:r>
              <a:rPr lang="ru-RU" dirty="0" smtClean="0"/>
              <a:t>Важно: Предоставить возможность выбора самого интересного способа исследования!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3709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987" y="393539"/>
            <a:ext cx="7842813" cy="775503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 smtClean="0"/>
              <a:t>5 </a:t>
            </a:r>
            <a:r>
              <a:rPr lang="ru-RU" i="1" dirty="0"/>
              <a:t>этап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2987" y="1377386"/>
            <a:ext cx="7951808" cy="4849794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ru-RU" dirty="0" smtClean="0"/>
              <a:t>Проведение </a:t>
            </a:r>
            <a:r>
              <a:rPr lang="ru-RU" dirty="0"/>
              <a:t>эксперимента</a:t>
            </a:r>
          </a:p>
          <a:p>
            <a:r>
              <a:rPr lang="ru-RU" dirty="0"/>
              <a:t>Дети </a:t>
            </a:r>
            <a:r>
              <a:rPr lang="ru-RU" dirty="0" smtClean="0"/>
              <a:t>смешивают краски до получения оттенка светлого и темного неба </a:t>
            </a:r>
            <a:r>
              <a:rPr lang="ru-RU" dirty="0"/>
              <a:t>и выливают в две емкости  </a:t>
            </a:r>
          </a:p>
          <a:p>
            <a:r>
              <a:rPr lang="ru-RU" dirty="0" smtClean="0"/>
              <a:t>: </a:t>
            </a:r>
            <a:r>
              <a:rPr lang="ru-RU" dirty="0" smtClean="0"/>
              <a:t>«</a:t>
            </a:r>
            <a:r>
              <a:rPr lang="ru-RU" i="1" dirty="0" smtClean="0"/>
              <a:t>Есть </a:t>
            </a:r>
            <a:r>
              <a:rPr lang="ru-RU" i="1" dirty="0"/>
              <a:t>примета о падающих звездах и загадывании желаний которая появилась в древние времена. Падающая звезда соединяет Небо с Землей, олицетворяет их </a:t>
            </a:r>
            <a:r>
              <a:rPr lang="ru-RU" i="1" dirty="0" smtClean="0"/>
              <a:t>союз. На самом деле звезды </a:t>
            </a:r>
            <a:r>
              <a:rPr lang="ru-RU" i="1" dirty="0"/>
              <a:t>с неба не </a:t>
            </a:r>
            <a:r>
              <a:rPr lang="ru-RU" i="1" dirty="0" smtClean="0"/>
              <a:t>падают.</a:t>
            </a:r>
            <a:r>
              <a:rPr lang="ru-RU" dirty="0"/>
              <a:t> </a:t>
            </a:r>
            <a:r>
              <a:rPr lang="ru-RU" i="1" dirty="0"/>
              <a:t>А что называют падающими звездами - это метеоры, то есть небольшие космические тела, которые сгорают, пока падают на </a:t>
            </a:r>
            <a:r>
              <a:rPr lang="ru-RU" i="1" dirty="0" smtClean="0"/>
              <a:t>землю. Но это очень красивая народная традиция и мы тоже можем при «падении» наших «звезд» загадать добрые желания для всей группы»</a:t>
            </a:r>
            <a:endParaRPr lang="ru-RU" dirty="0"/>
          </a:p>
          <a:p>
            <a:r>
              <a:rPr lang="ru-RU" dirty="0" smtClean="0"/>
              <a:t>Дети кидают звезды, </a:t>
            </a:r>
            <a:r>
              <a:rPr lang="ru-RU" dirty="0"/>
              <a:t>загадывают </a:t>
            </a:r>
            <a:r>
              <a:rPr lang="ru-RU" dirty="0" smtClean="0"/>
              <a:t>желания</a:t>
            </a:r>
          </a:p>
          <a:p>
            <a:r>
              <a:rPr lang="ru-RU" dirty="0" smtClean="0"/>
              <a:t>Рассказ педагога «Мы можем видеть звезды через слой воздуха, который называется атмосферой, и поэтому в нашем эксперименте надо тоже создать слой через который мы будем смотреть на наше «небо»».</a:t>
            </a:r>
          </a:p>
          <a:p>
            <a:r>
              <a:rPr lang="ru-RU" dirty="0" smtClean="0"/>
              <a:t>Педагог добавляет подсолнечное масло, чтобы поверхность стала разнородной.</a:t>
            </a:r>
            <a:endParaRPr lang="ru-RU" dirty="0"/>
          </a:p>
          <a:p>
            <a:r>
              <a:rPr lang="ru-RU" dirty="0" smtClean="0"/>
              <a:t>Важно: Предоставить возможность каждому ребенку проявить свою индивидуальность в выборе желания самого лучшего для коллектива группы!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675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987" y="393539"/>
            <a:ext cx="7842813" cy="775503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 smtClean="0"/>
              <a:t>6 </a:t>
            </a:r>
            <a:r>
              <a:rPr lang="ru-RU" i="1" dirty="0"/>
              <a:t>этап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2987" y="1377386"/>
            <a:ext cx="7951808" cy="4849794"/>
          </a:xfrm>
        </p:spPr>
        <p:txBody>
          <a:bodyPr>
            <a:normAutofit/>
          </a:bodyPr>
          <a:lstStyle/>
          <a:p>
            <a:r>
              <a:rPr lang="ru-RU" dirty="0" smtClean="0"/>
              <a:t>Дети самостоятельно делают вывод о подтверждении или опровержении гипотезы:</a:t>
            </a:r>
          </a:p>
          <a:p>
            <a:r>
              <a:rPr lang="ru-RU" dirty="0" smtClean="0"/>
              <a:t>Сравниваем две емкости одна с водой цвета дневного неба, на котором «звезды» практически не видны, и другая с цветом «ночного» неба на которой звезды ярко светятся.</a:t>
            </a:r>
          </a:p>
          <a:p>
            <a:r>
              <a:rPr lang="ru-RU" dirty="0" smtClean="0"/>
              <a:t>Делаем вывод: </a:t>
            </a:r>
            <a:r>
              <a:rPr lang="ru-RU" i="1" dirty="0" smtClean="0"/>
              <a:t>«То, что на светлом небе звезд не видно, хотя они там есть, а на темном небе звезды ярко видны – правда! Мы это проверили сами! Наша гипотеза подтвердилась!»</a:t>
            </a:r>
            <a:endParaRPr lang="ru-RU" i="1" dirty="0"/>
          </a:p>
          <a:p>
            <a:r>
              <a:rPr lang="ru-RU" dirty="0" smtClean="0"/>
              <a:t>Важно: Создать ситуацию успеха исследования для каждого ребенка!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0652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2472" y="1598706"/>
            <a:ext cx="8068234" cy="4586941"/>
          </a:xfrm>
        </p:spPr>
        <p:txBody>
          <a:bodyPr/>
          <a:lstStyle/>
          <a:p>
            <a:pPr marL="0" indent="457200" algn="just">
              <a:buNone/>
            </a:pPr>
            <a:r>
              <a:rPr lang="ru-RU" sz="3200" i="1" dirty="0">
                <a:latin typeface="Times New Roman"/>
                <a:cs typeface="Times New Roman"/>
              </a:rPr>
              <a:t>Звезды не видны днем, потому что их "затмевает" солнечный свет, по этой же причине их плохо видно при ясной луне. Присутствие днем яркого источника света (Солнца) приводит к сужению зрачка, а света от звезд, который попадает на сетчатку, становится не достаточно для того, чтобы увидеть их. </a:t>
            </a:r>
            <a:endParaRPr lang="ru-RU" sz="3200" i="1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910294" cy="86718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000" i="1" dirty="0" smtClean="0">
                <a:latin typeface="Times New Roman"/>
                <a:cs typeface="Times New Roman"/>
              </a:rPr>
              <a:t>Почему днем не видно звезд?</a:t>
            </a:r>
            <a:endParaRPr lang="ru-RU" sz="4000" i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0171681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980</TotalTime>
  <Words>547</Words>
  <Application>Microsoft Macintosh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Презентация PowerPoint</vt:lpstr>
      <vt:lpstr> </vt:lpstr>
      <vt:lpstr>1 этап </vt:lpstr>
      <vt:lpstr>2 этап </vt:lpstr>
      <vt:lpstr>3 этап </vt:lpstr>
      <vt:lpstr>4 этап </vt:lpstr>
      <vt:lpstr>5 этап </vt:lpstr>
      <vt:lpstr>6 этап </vt:lpstr>
      <vt:lpstr>Звезды не видны днем, потому что их "затмевает" солнечный свет, по этой же причине их плохо видно при ясной луне. Присутствие днем яркого источника света (Солнца) приводит к сужению зрачка, а света от звезд, который попадает на сетчатку, становится не достаточно для того, чтобы увидеть их. </vt:lpstr>
      <vt:lpstr>7 этап </vt:lpstr>
    </vt:vector>
  </TitlesOfParts>
  <Company>Apple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Egor Maslennikov</dc:creator>
  <cp:lastModifiedBy>Egor Maslennikov</cp:lastModifiedBy>
  <cp:revision>87</cp:revision>
  <dcterms:created xsi:type="dcterms:W3CDTF">2013-11-17T10:08:26Z</dcterms:created>
  <dcterms:modified xsi:type="dcterms:W3CDTF">2014-12-12T16:52:42Z</dcterms:modified>
</cp:coreProperties>
</file>