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5"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78" y="58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6CD3213-3157-4350-84FA-EDFBCD3E3DA3}" type="datetimeFigureOut">
              <a:rPr lang="ru-RU" smtClean="0"/>
              <a:pPr/>
              <a:t>11.12.2015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E39365-EEE4-4069-B950-090E657CDF8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6CD3213-3157-4350-84FA-EDFBCD3E3DA3}" type="datetimeFigureOut">
              <a:rPr lang="ru-RU" smtClean="0"/>
              <a:pPr/>
              <a:t>11.12.2015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E39365-EEE4-4069-B950-090E657CDF8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6CD3213-3157-4350-84FA-EDFBCD3E3DA3}" type="datetimeFigureOut">
              <a:rPr lang="ru-RU" smtClean="0"/>
              <a:pPr/>
              <a:t>11.12.2015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E39365-EEE4-4069-B950-090E657CDF8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6CD3213-3157-4350-84FA-EDFBCD3E3DA3}" type="datetimeFigureOut">
              <a:rPr lang="ru-RU" smtClean="0"/>
              <a:pPr/>
              <a:t>11.12.2015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E39365-EEE4-4069-B950-090E657CDF8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6CD3213-3157-4350-84FA-EDFBCD3E3DA3}" type="datetimeFigureOut">
              <a:rPr lang="ru-RU" smtClean="0"/>
              <a:pPr/>
              <a:t>11.12.2015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E39365-EEE4-4069-B950-090E657CDF8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6CD3213-3157-4350-84FA-EDFBCD3E3DA3}" type="datetimeFigureOut">
              <a:rPr lang="ru-RU" smtClean="0"/>
              <a:pPr/>
              <a:t>11.12.2015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CE39365-EEE4-4069-B950-090E657CDF8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6CD3213-3157-4350-84FA-EDFBCD3E3DA3}" type="datetimeFigureOut">
              <a:rPr lang="ru-RU" smtClean="0"/>
              <a:pPr/>
              <a:t>11.12.2015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CE39365-EEE4-4069-B950-090E657CDF8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6CD3213-3157-4350-84FA-EDFBCD3E3DA3}" type="datetimeFigureOut">
              <a:rPr lang="ru-RU" smtClean="0"/>
              <a:pPr/>
              <a:t>11.12.2015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CE39365-EEE4-4069-B950-090E657CDF8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6CD3213-3157-4350-84FA-EDFBCD3E3DA3}" type="datetimeFigureOut">
              <a:rPr lang="ru-RU" smtClean="0"/>
              <a:pPr/>
              <a:t>11.12.2015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CE39365-EEE4-4069-B950-090E657CDF8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6CD3213-3157-4350-84FA-EDFBCD3E3DA3}" type="datetimeFigureOut">
              <a:rPr lang="ru-RU" smtClean="0"/>
              <a:pPr/>
              <a:t>11.12.2015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CE39365-EEE4-4069-B950-090E657CDF8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6CD3213-3157-4350-84FA-EDFBCD3E3DA3}" type="datetimeFigureOut">
              <a:rPr lang="ru-RU" smtClean="0"/>
              <a:pPr/>
              <a:t>11.12.2015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CE39365-EEE4-4069-B950-090E657CDF8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CD3213-3157-4350-84FA-EDFBCD3E3DA3}" type="datetimeFigureOut">
              <a:rPr lang="ru-RU" smtClean="0"/>
              <a:pPr/>
              <a:t>11.12.2015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E39365-EEE4-4069-B950-090E657CDF8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16632"/>
            <a:ext cx="8064896" cy="928693"/>
          </a:xfrm>
          <a:ln w="57150">
            <a:solidFill>
              <a:srgbClr val="00B050"/>
            </a:solidFill>
          </a:ln>
        </p:spPr>
        <p:txBody>
          <a:bodyPr/>
          <a:lstStyle/>
          <a:p>
            <a:r>
              <a:rPr lang="ru-RU" dirty="0" smtClean="0">
                <a:solidFill>
                  <a:srgbClr val="C00000"/>
                </a:solidFill>
                <a:latin typeface="Comic Sans MS" pitchFamily="66" charset="0"/>
              </a:rPr>
              <a:t>Царство  грибов</a:t>
            </a:r>
            <a:endParaRPr lang="ru-RU" dirty="0">
              <a:solidFill>
                <a:srgbClr val="C00000"/>
              </a:solidFill>
            </a:endParaRPr>
          </a:p>
        </p:txBody>
      </p:sp>
      <p:sp>
        <p:nvSpPr>
          <p:cNvPr id="3" name="Подзаголовок 2"/>
          <p:cNvSpPr>
            <a:spLocks noGrp="1"/>
          </p:cNvSpPr>
          <p:nvPr>
            <p:ph type="subTitle" idx="1"/>
          </p:nvPr>
        </p:nvSpPr>
        <p:spPr>
          <a:xfrm>
            <a:off x="714348" y="1052736"/>
            <a:ext cx="8001056" cy="5305222"/>
          </a:xfrm>
          <a:ln w="57150">
            <a:solidFill>
              <a:srgbClr val="00B050"/>
            </a:solidFill>
          </a:ln>
        </p:spPr>
        <p:txBody>
          <a:bodyPr/>
          <a:lstStyle/>
          <a:p>
            <a:pPr algn="l"/>
            <a:r>
              <a:rPr lang="ru-RU" sz="2000" i="1" dirty="0" smtClean="0">
                <a:solidFill>
                  <a:srgbClr val="7030A0"/>
                </a:solidFill>
                <a:latin typeface="Comic Sans MS" pitchFamily="66" charset="0"/>
              </a:rPr>
              <a:t> На  нём  </a:t>
            </a:r>
          </a:p>
          <a:p>
            <a:pPr algn="l"/>
            <a:r>
              <a:rPr lang="ru-RU" sz="2000" i="1" dirty="0" smtClean="0">
                <a:solidFill>
                  <a:srgbClr val="7030A0"/>
                </a:solidFill>
                <a:latin typeface="Comic Sans MS" pitchFamily="66" charset="0"/>
              </a:rPr>
              <a:t>          бурый   </a:t>
            </a:r>
          </a:p>
          <a:p>
            <a:pPr algn="l"/>
            <a:r>
              <a:rPr lang="ru-RU" sz="2000" i="1" dirty="0" smtClean="0">
                <a:solidFill>
                  <a:srgbClr val="7030A0"/>
                </a:solidFill>
                <a:latin typeface="Comic Sans MS" pitchFamily="66" charset="0"/>
              </a:rPr>
              <a:t> колпачок,</a:t>
            </a:r>
          </a:p>
          <a:p>
            <a:pPr algn="l"/>
            <a:r>
              <a:rPr lang="ru-RU" sz="2000" i="1" dirty="0" smtClean="0">
                <a:solidFill>
                  <a:srgbClr val="7030A0"/>
                </a:solidFill>
                <a:latin typeface="Comic Sans MS" pitchFamily="66" charset="0"/>
              </a:rPr>
              <a:t>     Колпачок  </a:t>
            </a:r>
          </a:p>
          <a:p>
            <a:pPr algn="l"/>
            <a:r>
              <a:rPr lang="ru-RU" sz="2000" i="1" dirty="0" smtClean="0">
                <a:solidFill>
                  <a:srgbClr val="7030A0"/>
                </a:solidFill>
                <a:latin typeface="Comic Sans MS" pitchFamily="66" charset="0"/>
              </a:rPr>
              <a:t> </a:t>
            </a:r>
            <a:r>
              <a:rPr lang="ru-RU" sz="2000" i="1" dirty="0" err="1" smtClean="0">
                <a:solidFill>
                  <a:srgbClr val="7030A0"/>
                </a:solidFill>
                <a:latin typeface="Comic Sans MS" pitchFamily="66" charset="0"/>
              </a:rPr>
              <a:t>набочок</a:t>
            </a:r>
            <a:r>
              <a:rPr lang="ru-RU" sz="2000" i="1" dirty="0" smtClean="0">
                <a:solidFill>
                  <a:srgbClr val="7030A0"/>
                </a:solidFill>
                <a:latin typeface="Comic Sans MS" pitchFamily="66" charset="0"/>
              </a:rPr>
              <a:t>.</a:t>
            </a:r>
          </a:p>
          <a:p>
            <a:pPr algn="l"/>
            <a:r>
              <a:rPr lang="ru-RU" sz="2000" i="1" dirty="0" smtClean="0">
                <a:solidFill>
                  <a:srgbClr val="7030A0"/>
                </a:solidFill>
                <a:latin typeface="Comic Sans MS" pitchFamily="66" charset="0"/>
              </a:rPr>
              <a:t>   Кто в лесу </a:t>
            </a:r>
          </a:p>
          <a:p>
            <a:pPr algn="l"/>
            <a:r>
              <a:rPr lang="ru-RU" sz="2000" i="1" dirty="0" smtClean="0">
                <a:solidFill>
                  <a:srgbClr val="7030A0"/>
                </a:solidFill>
                <a:latin typeface="Comic Sans MS" pitchFamily="66" charset="0"/>
              </a:rPr>
              <a:t> бывает,</a:t>
            </a:r>
          </a:p>
          <a:p>
            <a:pPr algn="l"/>
            <a:r>
              <a:rPr lang="ru-RU" sz="2000" i="1" dirty="0" smtClean="0">
                <a:solidFill>
                  <a:srgbClr val="7030A0"/>
                </a:solidFill>
                <a:latin typeface="Comic Sans MS" pitchFamily="66" charset="0"/>
              </a:rPr>
              <a:t>        Тот его  </a:t>
            </a:r>
          </a:p>
          <a:p>
            <a:pPr algn="l"/>
            <a:r>
              <a:rPr lang="ru-RU" sz="2000" i="1" dirty="0" smtClean="0">
                <a:solidFill>
                  <a:srgbClr val="7030A0"/>
                </a:solidFill>
                <a:latin typeface="Comic Sans MS" pitchFamily="66" charset="0"/>
              </a:rPr>
              <a:t> и  знает.  </a:t>
            </a:r>
          </a:p>
          <a:p>
            <a:pPr algn="l"/>
            <a:r>
              <a:rPr lang="ru-RU" sz="2000" i="1" dirty="0" smtClean="0">
                <a:solidFill>
                  <a:srgbClr val="7030A0"/>
                </a:solidFill>
                <a:latin typeface="Comic Sans MS" pitchFamily="66" charset="0"/>
              </a:rPr>
              <a:t>  </a:t>
            </a:r>
          </a:p>
          <a:p>
            <a:pPr algn="l"/>
            <a:r>
              <a:rPr lang="ru-RU" sz="2000" i="1" dirty="0" smtClean="0">
                <a:solidFill>
                  <a:srgbClr val="7030A0"/>
                </a:solidFill>
                <a:latin typeface="Comic Sans MS" pitchFamily="66" charset="0"/>
              </a:rPr>
              <a:t>            (ГРИБ)</a:t>
            </a:r>
          </a:p>
          <a:p>
            <a:pPr algn="l"/>
            <a:endParaRPr lang="ru-RU" sz="2000" i="1" dirty="0" smtClean="0">
              <a:solidFill>
                <a:srgbClr val="7030A0"/>
              </a:solidFill>
              <a:latin typeface="Comic Sans MS" pitchFamily="66" charset="0"/>
            </a:endParaRPr>
          </a:p>
          <a:p>
            <a:endParaRPr lang="ru-RU" dirty="0"/>
          </a:p>
        </p:txBody>
      </p:sp>
      <p:pic>
        <p:nvPicPr>
          <p:cNvPr id="4" name="Рисунок 3" descr="Копия Царство грибов.jpg"/>
          <p:cNvPicPr>
            <a:picLocks noChangeAspect="1"/>
          </p:cNvPicPr>
          <p:nvPr/>
        </p:nvPicPr>
        <p:blipFill>
          <a:blip r:embed="rId2" cstate="print"/>
          <a:stretch>
            <a:fillRect/>
          </a:stretch>
        </p:blipFill>
        <p:spPr>
          <a:xfrm>
            <a:off x="4572000" y="1196752"/>
            <a:ext cx="3846482" cy="502179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563662"/>
          </a:xfrm>
          <a:ln w="57150">
            <a:solidFill>
              <a:srgbClr val="00B050"/>
            </a:solidFill>
          </a:ln>
        </p:spPr>
        <p:txBody>
          <a:bodyPr/>
          <a:lstStyle/>
          <a:p>
            <a:pPr algn="ctr"/>
            <a:r>
              <a:rPr lang="ru-RU" dirty="0" smtClean="0">
                <a:solidFill>
                  <a:srgbClr val="C00000"/>
                </a:solidFill>
                <a:latin typeface="Comic Sans MS" pitchFamily="66" charset="0"/>
              </a:rPr>
              <a:t>ПОДБЕРЁЗОВИК</a:t>
            </a:r>
            <a:endParaRPr lang="ru-RU" dirty="0">
              <a:solidFill>
                <a:srgbClr val="C00000"/>
              </a:solidFill>
              <a:latin typeface="Comic Sans MS" pitchFamily="66" charset="0"/>
            </a:endParaRPr>
          </a:p>
        </p:txBody>
      </p:sp>
      <p:pic>
        <p:nvPicPr>
          <p:cNvPr id="5" name="Содержимое 4" descr="Подберёзовик.jpg"/>
          <p:cNvPicPr>
            <a:picLocks noGrp="1" noChangeAspect="1"/>
          </p:cNvPicPr>
          <p:nvPr>
            <p:ph idx="1"/>
          </p:nvPr>
        </p:nvPicPr>
        <p:blipFill>
          <a:blip r:embed="rId2" cstate="print"/>
          <a:stretch>
            <a:fillRect/>
          </a:stretch>
        </p:blipFill>
        <p:spPr>
          <a:xfrm>
            <a:off x="3995936" y="260648"/>
            <a:ext cx="4707833" cy="5904656"/>
          </a:xfrm>
          <a:prstGeom prst="rect">
            <a:avLst/>
          </a:prstGeom>
          <a:ln>
            <a:noFill/>
          </a:ln>
          <a:effectLst>
            <a:outerShdw blurRad="292100" dist="139700" dir="2700000" algn="tl" rotWithShape="0">
              <a:srgbClr val="333333">
                <a:alpha val="65000"/>
              </a:srgbClr>
            </a:outerShdw>
          </a:effectLst>
        </p:spPr>
      </p:pic>
      <p:sp>
        <p:nvSpPr>
          <p:cNvPr id="4" name="Текст 3"/>
          <p:cNvSpPr>
            <a:spLocks noGrp="1"/>
          </p:cNvSpPr>
          <p:nvPr>
            <p:ph type="body" sz="half" idx="2"/>
          </p:nvPr>
        </p:nvSpPr>
        <p:spPr>
          <a:xfrm>
            <a:off x="457200" y="980728"/>
            <a:ext cx="3008313" cy="5145435"/>
          </a:xfrm>
          <a:ln w="57150">
            <a:solidFill>
              <a:srgbClr val="00B050"/>
            </a:solidFill>
          </a:ln>
        </p:spPr>
        <p:txBody>
          <a:bodyPr>
            <a:normAutofit/>
          </a:bodyPr>
          <a:lstStyle/>
          <a:p>
            <a:r>
              <a:rPr lang="ru-RU" sz="1000" dirty="0" smtClean="0">
                <a:solidFill>
                  <a:srgbClr val="7030A0"/>
                </a:solidFill>
                <a:latin typeface="Comic Sans MS" pitchFamily="66" charset="0"/>
              </a:rPr>
              <a:t>   Около  берёзы  растёт гриб. Шляпка  у  него  вздутая,  словно  взбитая  подушка, гладкая  и  сухая. В  сырую  погоду  она  слегка  слизистая. По  цвету  она  может быть  разной- сероватой, беловатой,  серо-коричневой,  </a:t>
            </a:r>
            <a:r>
              <a:rPr lang="ru-RU" sz="1000" dirty="0" err="1" smtClean="0">
                <a:solidFill>
                  <a:srgbClr val="7030A0"/>
                </a:solidFill>
                <a:latin typeface="Comic Sans MS" pitchFamily="66" charset="0"/>
              </a:rPr>
              <a:t>мышино-серой</a:t>
            </a:r>
            <a:r>
              <a:rPr lang="ru-RU" sz="1000" dirty="0" smtClean="0">
                <a:solidFill>
                  <a:srgbClr val="7030A0"/>
                </a:solidFill>
                <a:latin typeface="Comic Sans MS" pitchFamily="66" charset="0"/>
              </a:rPr>
              <a:t>, бурой, тёмно-коричневой  и  почти  чёрной. </a:t>
            </a:r>
          </a:p>
          <a:p>
            <a:r>
              <a:rPr lang="ru-RU" sz="1000" dirty="0" smtClean="0">
                <a:solidFill>
                  <a:srgbClr val="7030A0"/>
                </a:solidFill>
                <a:latin typeface="Comic Sans MS" pitchFamily="66" charset="0"/>
              </a:rPr>
              <a:t>    И  ножка  у  гриба  интересная: беловатая,  волокнистая,  к  низу  слегка  утолщённая,  покрытая  сероватыми,  тёмно-коричневыми  или  почти  чёрными  чешуйками. </a:t>
            </a:r>
          </a:p>
          <a:p>
            <a:r>
              <a:rPr lang="ru-RU" sz="1000" dirty="0" smtClean="0">
                <a:solidFill>
                  <a:srgbClr val="7030A0"/>
                </a:solidFill>
                <a:latin typeface="Comic Sans MS" pitchFamily="66" charset="0"/>
              </a:rPr>
              <a:t>    Чаще  всего встречается там,  где  растут  берёзы,  поэтому  и называют  этот  гриб  подберёзовиком.  Растёт  и  под  другими  лиственными  деревьями  и  даже  на  болоте. Только   еловый лес  не  любит. Там  темно  и  сыро, а  подберёзовику  свет  нужен.</a:t>
            </a:r>
          </a:p>
          <a:p>
            <a:r>
              <a:rPr lang="ru-RU" sz="1000" dirty="0" smtClean="0">
                <a:solidFill>
                  <a:srgbClr val="7030A0"/>
                </a:solidFill>
                <a:latin typeface="Comic Sans MS" pitchFamily="66" charset="0"/>
              </a:rPr>
              <a:t>    Часто   этот  гриб  путают  с  подосиновиком,  у  которого  место  надлома   синеет,  а  у  подберёзовика  цвет  в  месте  надлома  не  меняется.</a:t>
            </a:r>
          </a:p>
          <a:p>
            <a:r>
              <a:rPr lang="ru-RU" sz="1000" b="1" i="1" dirty="0" smtClean="0">
                <a:solidFill>
                  <a:srgbClr val="7030A0"/>
                </a:solidFill>
                <a:latin typeface="Comic Sans MS" pitchFamily="66" charset="0"/>
              </a:rPr>
              <a:t>Вопросы:   </a:t>
            </a:r>
          </a:p>
          <a:p>
            <a:pPr>
              <a:buFont typeface="Wingdings" pitchFamily="2" charset="2"/>
              <a:buChar char="§"/>
            </a:pPr>
            <a:r>
              <a:rPr lang="ru-RU" sz="1000" b="1" i="1" dirty="0" smtClean="0">
                <a:solidFill>
                  <a:srgbClr val="7030A0"/>
                </a:solidFill>
                <a:latin typeface="Comic Sans MS" pitchFamily="66" charset="0"/>
              </a:rPr>
              <a:t> </a:t>
            </a:r>
            <a:r>
              <a:rPr lang="ru-RU" sz="1000" i="1" dirty="0" smtClean="0">
                <a:solidFill>
                  <a:srgbClr val="7030A0"/>
                </a:solidFill>
                <a:latin typeface="Comic Sans MS" pitchFamily="66" charset="0"/>
              </a:rPr>
              <a:t>Почему  гриб  называют  подберёзовиком? Что  напоминает  его  шляпка?  Какого  она бывает  цвета?  </a:t>
            </a:r>
          </a:p>
          <a:p>
            <a:pPr>
              <a:buFont typeface="Wingdings" pitchFamily="2" charset="2"/>
              <a:buChar char="§"/>
            </a:pPr>
            <a:r>
              <a:rPr lang="ru-RU" sz="1000" i="1" dirty="0" smtClean="0">
                <a:solidFill>
                  <a:srgbClr val="7030A0"/>
                </a:solidFill>
                <a:latin typeface="Comic Sans MS" pitchFamily="66" charset="0"/>
              </a:rPr>
              <a:t>Какая  у  гриба  ножка?   Какое  дерево   не  любит  подберёзовик?  </a:t>
            </a:r>
          </a:p>
          <a:p>
            <a:pPr>
              <a:buFont typeface="Wingdings" pitchFamily="2" charset="2"/>
              <a:buChar char="§"/>
            </a:pPr>
            <a:r>
              <a:rPr lang="ru-RU" sz="1000" i="1" dirty="0" smtClean="0">
                <a:solidFill>
                  <a:srgbClr val="7030A0"/>
                </a:solidFill>
                <a:latin typeface="Comic Sans MS" pitchFamily="66" charset="0"/>
              </a:rPr>
              <a:t>Как  отличить  подберёзовик  от  подосиновика?</a:t>
            </a:r>
            <a:endParaRPr lang="ru-RU" sz="1000" b="1" i="1" dirty="0">
              <a:solidFill>
                <a:srgbClr val="7030A0"/>
              </a:solidFill>
              <a:latin typeface="Comic Sans MS"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635670"/>
          </a:xfrm>
          <a:ln w="57150">
            <a:solidFill>
              <a:srgbClr val="00B050"/>
            </a:solidFill>
          </a:ln>
        </p:spPr>
        <p:txBody>
          <a:bodyPr/>
          <a:lstStyle/>
          <a:p>
            <a:pPr algn="ctr"/>
            <a:r>
              <a:rPr lang="ru-RU" dirty="0" smtClean="0">
                <a:solidFill>
                  <a:srgbClr val="C00000"/>
                </a:solidFill>
                <a:latin typeface="Comic Sans MS" pitchFamily="66" charset="0"/>
              </a:rPr>
              <a:t>ПОДОСИНОВИК</a:t>
            </a:r>
            <a:endParaRPr lang="ru-RU" dirty="0">
              <a:solidFill>
                <a:srgbClr val="C00000"/>
              </a:solidFill>
              <a:latin typeface="Comic Sans MS" pitchFamily="66" charset="0"/>
            </a:endParaRPr>
          </a:p>
        </p:txBody>
      </p:sp>
      <p:pic>
        <p:nvPicPr>
          <p:cNvPr id="5" name="Содержимое 4" descr="Подосиновик.jpg"/>
          <p:cNvPicPr>
            <a:picLocks noGrp="1" noChangeAspect="1"/>
          </p:cNvPicPr>
          <p:nvPr>
            <p:ph idx="1"/>
          </p:nvPr>
        </p:nvPicPr>
        <p:blipFill>
          <a:blip r:embed="rId2" cstate="print"/>
          <a:stretch>
            <a:fillRect/>
          </a:stretch>
        </p:blipFill>
        <p:spPr>
          <a:xfrm>
            <a:off x="4067944" y="222453"/>
            <a:ext cx="4778841" cy="5870843"/>
          </a:xfrm>
          <a:prstGeom prst="rect">
            <a:avLst/>
          </a:prstGeom>
          <a:ln>
            <a:noFill/>
          </a:ln>
          <a:effectLst>
            <a:outerShdw blurRad="292100" dist="139700" dir="2700000" algn="tl" rotWithShape="0">
              <a:srgbClr val="333333">
                <a:alpha val="65000"/>
              </a:srgbClr>
            </a:outerShdw>
          </a:effectLst>
        </p:spPr>
      </p:pic>
      <p:sp>
        <p:nvSpPr>
          <p:cNvPr id="4" name="Текст 3"/>
          <p:cNvSpPr>
            <a:spLocks noGrp="1"/>
          </p:cNvSpPr>
          <p:nvPr>
            <p:ph type="body" sz="half" idx="2"/>
          </p:nvPr>
        </p:nvSpPr>
        <p:spPr>
          <a:xfrm>
            <a:off x="457200" y="980728"/>
            <a:ext cx="3008313" cy="5145435"/>
          </a:xfrm>
          <a:ln w="57150">
            <a:solidFill>
              <a:srgbClr val="00B050"/>
            </a:solidFill>
          </a:ln>
        </p:spPr>
        <p:txBody>
          <a:bodyPr>
            <a:normAutofit/>
          </a:bodyPr>
          <a:lstStyle/>
          <a:p>
            <a:pPr>
              <a:buFontTx/>
              <a:buChar char="-"/>
            </a:pPr>
            <a:r>
              <a:rPr lang="ru-RU" sz="1050" dirty="0" smtClean="0">
                <a:solidFill>
                  <a:srgbClr val="7030A0"/>
                </a:solidFill>
                <a:latin typeface="Comic Sans MS" pitchFamily="66" charset="0"/>
              </a:rPr>
              <a:t>Кто  это  в  красные  листья  под  осиной  спрятался? – спросила  сидевшая  на  цветке  бабочка</a:t>
            </a:r>
          </a:p>
          <a:p>
            <a:pPr>
              <a:buFontTx/>
              <a:buChar char="-"/>
            </a:pPr>
            <a:r>
              <a:rPr lang="ru-RU" sz="1050" dirty="0" smtClean="0">
                <a:solidFill>
                  <a:srgbClr val="7030A0"/>
                </a:solidFill>
                <a:latin typeface="Comic Sans MS" pitchFamily="66" charset="0"/>
              </a:rPr>
              <a:t> Ну,  конечно же,  это  подосиновик. Я  его  сразу  узнала! – рассмеялась Синица. – Листья  осины  красные,  вот  он,  чтобы  его  не  заметили,  красной  шапочкой  и  прикрылся. Ещё  его называют  осиновик,  </a:t>
            </a:r>
            <a:r>
              <a:rPr lang="ru-RU" sz="1050" dirty="0" err="1" smtClean="0">
                <a:solidFill>
                  <a:srgbClr val="7030A0"/>
                </a:solidFill>
                <a:latin typeface="Comic Sans MS" pitchFamily="66" charset="0"/>
              </a:rPr>
              <a:t>красноголовик</a:t>
            </a:r>
            <a:r>
              <a:rPr lang="ru-RU" sz="1050" dirty="0" smtClean="0">
                <a:solidFill>
                  <a:srgbClr val="7030A0"/>
                </a:solidFill>
                <a:latin typeface="Comic Sans MS" pitchFamily="66" charset="0"/>
              </a:rPr>
              <a:t>,  </a:t>
            </a:r>
            <a:r>
              <a:rPr lang="ru-RU" sz="1050" dirty="0" err="1" smtClean="0">
                <a:solidFill>
                  <a:srgbClr val="7030A0"/>
                </a:solidFill>
                <a:latin typeface="Comic Sans MS" pitchFamily="66" charset="0"/>
              </a:rPr>
              <a:t>краснюк</a:t>
            </a:r>
            <a:r>
              <a:rPr lang="ru-RU" sz="1050" dirty="0" smtClean="0">
                <a:solidFill>
                  <a:srgbClr val="7030A0"/>
                </a:solidFill>
                <a:latin typeface="Comic Sans MS" pitchFamily="66" charset="0"/>
              </a:rPr>
              <a:t>, красный  гриб.  Но  бывают подосиновики  и  с  жёлто-бурыми,  красно-бурыми,  бурыми и  оранжевыми  шляпками.</a:t>
            </a:r>
          </a:p>
          <a:p>
            <a:r>
              <a:rPr lang="ru-RU" sz="1050" dirty="0" smtClean="0">
                <a:solidFill>
                  <a:srgbClr val="7030A0"/>
                </a:solidFill>
                <a:latin typeface="Comic Sans MS" pitchFamily="66" charset="0"/>
              </a:rPr>
              <a:t>  Обычно  где  растут  осины – много подосиновиков,  но  встречаются  эти  грибы и  там, где  растут  берёзы,  дуб  и  сосна.  </a:t>
            </a:r>
          </a:p>
          <a:p>
            <a:r>
              <a:rPr lang="ru-RU" sz="1050" dirty="0" smtClean="0">
                <a:solidFill>
                  <a:srgbClr val="7030A0"/>
                </a:solidFill>
                <a:latin typeface="Comic Sans MS" pitchFamily="66" charset="0"/>
              </a:rPr>
              <a:t>  Этот  гриб  не  спутаешь  с  ядовитым  даже  по  виду. Его  легко  распознать  и  ещё  по  одной  примете: когда  подосиновик  срежешь,  то  по  срезу  он  синеет.</a:t>
            </a:r>
          </a:p>
          <a:p>
            <a:r>
              <a:rPr lang="ru-RU" sz="1050" b="1" i="1" dirty="0" smtClean="0">
                <a:solidFill>
                  <a:srgbClr val="7030A0"/>
                </a:solidFill>
                <a:latin typeface="Comic Sans MS" pitchFamily="66" charset="0"/>
              </a:rPr>
              <a:t>Вопросы:</a:t>
            </a:r>
          </a:p>
          <a:p>
            <a:pPr>
              <a:buFont typeface="Wingdings" pitchFamily="2" charset="2"/>
              <a:buChar char="§"/>
            </a:pPr>
            <a:r>
              <a:rPr lang="ru-RU" sz="1050" b="1" i="1" dirty="0" smtClean="0">
                <a:solidFill>
                  <a:srgbClr val="7030A0"/>
                </a:solidFill>
                <a:latin typeface="Comic Sans MS" pitchFamily="66" charset="0"/>
              </a:rPr>
              <a:t> </a:t>
            </a:r>
            <a:r>
              <a:rPr lang="ru-RU" sz="1050" i="1" dirty="0" smtClean="0">
                <a:solidFill>
                  <a:srgbClr val="7030A0"/>
                </a:solidFill>
                <a:latin typeface="Comic Sans MS" pitchFamily="66" charset="0"/>
              </a:rPr>
              <a:t>Почему  гриб  называют  подосиновиком?  </a:t>
            </a:r>
          </a:p>
          <a:p>
            <a:pPr>
              <a:buFont typeface="Wingdings" pitchFamily="2" charset="2"/>
              <a:buChar char="§"/>
            </a:pPr>
            <a:r>
              <a:rPr lang="ru-RU" sz="1050" i="1" dirty="0" smtClean="0">
                <a:solidFill>
                  <a:srgbClr val="7030A0"/>
                </a:solidFill>
                <a:latin typeface="Comic Sans MS" pitchFamily="66" charset="0"/>
              </a:rPr>
              <a:t>Какие  у  него  бывают  шляпки?  </a:t>
            </a:r>
          </a:p>
          <a:p>
            <a:pPr>
              <a:buFont typeface="Wingdings" pitchFamily="2" charset="2"/>
              <a:buChar char="§"/>
            </a:pPr>
            <a:r>
              <a:rPr lang="ru-RU" sz="1050" i="1" dirty="0" smtClean="0">
                <a:solidFill>
                  <a:srgbClr val="7030A0"/>
                </a:solidFill>
                <a:latin typeface="Comic Sans MS" pitchFamily="66" charset="0"/>
              </a:rPr>
              <a:t>Где  он  растёт?  </a:t>
            </a:r>
          </a:p>
          <a:p>
            <a:pPr>
              <a:buFont typeface="Wingdings" pitchFamily="2" charset="2"/>
              <a:buChar char="§"/>
            </a:pPr>
            <a:r>
              <a:rPr lang="ru-RU" sz="1050" i="1" dirty="0" smtClean="0">
                <a:solidFill>
                  <a:srgbClr val="7030A0"/>
                </a:solidFill>
                <a:latin typeface="Comic Sans MS" pitchFamily="66" charset="0"/>
              </a:rPr>
              <a:t>По  какой  примете  можно  определить,  что  этот  гриб  - подосиновик?</a:t>
            </a:r>
            <a:endParaRPr lang="ru-RU" sz="1050" i="1" dirty="0">
              <a:solidFill>
                <a:srgbClr val="7030A0"/>
              </a:solidFill>
              <a:latin typeface="Comic Sans MS"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563662"/>
          </a:xfrm>
          <a:ln w="57150">
            <a:solidFill>
              <a:srgbClr val="00B050"/>
            </a:solidFill>
          </a:ln>
        </p:spPr>
        <p:txBody>
          <a:bodyPr/>
          <a:lstStyle/>
          <a:p>
            <a:pPr algn="ctr"/>
            <a:r>
              <a:rPr lang="ru-RU" dirty="0" smtClean="0">
                <a:solidFill>
                  <a:srgbClr val="C00000"/>
                </a:solidFill>
                <a:latin typeface="Comic Sans MS" pitchFamily="66" charset="0"/>
              </a:rPr>
              <a:t>СВИНУШКА</a:t>
            </a:r>
            <a:endParaRPr lang="ru-RU" dirty="0">
              <a:solidFill>
                <a:srgbClr val="C00000"/>
              </a:solidFill>
              <a:latin typeface="Comic Sans MS" pitchFamily="66" charset="0"/>
            </a:endParaRPr>
          </a:p>
        </p:txBody>
      </p:sp>
      <p:pic>
        <p:nvPicPr>
          <p:cNvPr id="5" name="Содержимое 4" descr="Свинушка тонкая.jpg"/>
          <p:cNvPicPr>
            <a:picLocks noGrp="1" noChangeAspect="1"/>
          </p:cNvPicPr>
          <p:nvPr>
            <p:ph idx="1"/>
          </p:nvPr>
        </p:nvPicPr>
        <p:blipFill>
          <a:blip r:embed="rId2" cstate="print"/>
          <a:stretch>
            <a:fillRect/>
          </a:stretch>
        </p:blipFill>
        <p:spPr>
          <a:xfrm>
            <a:off x="3851919" y="260648"/>
            <a:ext cx="4595485" cy="5904656"/>
          </a:xfrm>
          <a:prstGeom prst="rect">
            <a:avLst/>
          </a:prstGeom>
          <a:ln>
            <a:noFill/>
          </a:ln>
          <a:effectLst>
            <a:outerShdw blurRad="292100" dist="139700" dir="2700000" algn="tl" rotWithShape="0">
              <a:srgbClr val="333333">
                <a:alpha val="65000"/>
              </a:srgbClr>
            </a:outerShdw>
          </a:effectLst>
        </p:spPr>
      </p:pic>
      <p:sp>
        <p:nvSpPr>
          <p:cNvPr id="4" name="Текст 3"/>
          <p:cNvSpPr>
            <a:spLocks noGrp="1"/>
          </p:cNvSpPr>
          <p:nvPr>
            <p:ph type="body" sz="half" idx="2"/>
          </p:nvPr>
        </p:nvSpPr>
        <p:spPr>
          <a:xfrm>
            <a:off x="457200" y="908720"/>
            <a:ext cx="3008313" cy="5217443"/>
          </a:xfrm>
          <a:ln w="57150">
            <a:solidFill>
              <a:srgbClr val="00B050"/>
            </a:solidFill>
          </a:ln>
        </p:spPr>
        <p:txBody>
          <a:bodyPr>
            <a:normAutofit/>
          </a:bodyPr>
          <a:lstStyle/>
          <a:p>
            <a:endParaRPr lang="ru-RU" sz="1050" dirty="0" smtClean="0">
              <a:solidFill>
                <a:srgbClr val="7030A0"/>
              </a:solidFill>
              <a:latin typeface="Comic Sans MS" pitchFamily="66" charset="0"/>
            </a:endParaRPr>
          </a:p>
          <a:p>
            <a:endParaRPr lang="ru-RU" sz="1050" dirty="0" smtClean="0">
              <a:solidFill>
                <a:srgbClr val="7030A0"/>
              </a:solidFill>
              <a:latin typeface="Comic Sans MS" pitchFamily="66" charset="0"/>
            </a:endParaRPr>
          </a:p>
          <a:p>
            <a:endParaRPr lang="ru-RU" sz="1050" dirty="0" smtClean="0">
              <a:solidFill>
                <a:srgbClr val="7030A0"/>
              </a:solidFill>
              <a:latin typeface="Comic Sans MS" pitchFamily="66" charset="0"/>
            </a:endParaRPr>
          </a:p>
          <a:p>
            <a:r>
              <a:rPr lang="ru-RU" sz="1050" dirty="0" smtClean="0">
                <a:solidFill>
                  <a:srgbClr val="7030A0"/>
                </a:solidFill>
                <a:latin typeface="Comic Sans MS" pitchFamily="66" charset="0"/>
              </a:rPr>
              <a:t>  Этот  </a:t>
            </a:r>
            <a:r>
              <a:rPr lang="ru-RU" sz="1050" dirty="0" smtClean="0">
                <a:solidFill>
                  <a:srgbClr val="7030A0"/>
                </a:solidFill>
                <a:latin typeface="Comic Sans MS" pitchFamily="66" charset="0"/>
              </a:rPr>
              <a:t>гриб  считают  условно  съедобным! Если  не  знаешь,  как  с  ним  обращаться,  можно  и  отравиться. У  него  жёлто-буроватая  шляпка  и  короткая  гладкая  ножка,  плотная,  суживающаяся  книзу.  Крепиться  ножка  к  шляпке  не  как  у  всех  грибов  посередине, а  сбоку. Поэтому  шляпка  у  гриба  свисает,  словно  свиное  ухо. За  это  и  получил  такое название. Обычно  они  селятся   большими  </a:t>
            </a:r>
            <a:r>
              <a:rPr lang="ru-RU" sz="1050" dirty="0" smtClean="0">
                <a:solidFill>
                  <a:srgbClr val="7030A0"/>
                </a:solidFill>
                <a:latin typeface="Comic Sans MS" pitchFamily="66" charset="0"/>
              </a:rPr>
              <a:t>семейками  около  берёз. </a:t>
            </a:r>
          </a:p>
          <a:p>
            <a:r>
              <a:rPr lang="ru-RU" sz="1050" dirty="0" smtClean="0">
                <a:solidFill>
                  <a:srgbClr val="7030A0"/>
                </a:solidFill>
                <a:latin typeface="Comic Sans MS" pitchFamily="66" charset="0"/>
              </a:rPr>
              <a:t> </a:t>
            </a:r>
            <a:r>
              <a:rPr lang="ru-RU" sz="1050" dirty="0" smtClean="0">
                <a:solidFill>
                  <a:srgbClr val="7030A0"/>
                </a:solidFill>
                <a:latin typeface="Comic Sans MS" pitchFamily="66" charset="0"/>
              </a:rPr>
              <a:t> </a:t>
            </a:r>
            <a:r>
              <a:rPr lang="ru-RU" sz="1050" dirty="0" smtClean="0">
                <a:solidFill>
                  <a:srgbClr val="7030A0"/>
                </a:solidFill>
                <a:latin typeface="Comic Sans MS" pitchFamily="66" charset="0"/>
              </a:rPr>
              <a:t>Но  грибники  очень  редко  берут  эти  грибы, поскольку  соблюдают  правило: собирать  нужно  только  хорошо известные  грибы. И  потом  в  лесу  много  других  грибов. </a:t>
            </a:r>
          </a:p>
          <a:p>
            <a:endParaRPr lang="ru-RU" sz="1050" dirty="0" smtClean="0">
              <a:solidFill>
                <a:srgbClr val="7030A0"/>
              </a:solidFill>
              <a:latin typeface="Comic Sans MS" pitchFamily="66" charset="0"/>
            </a:endParaRPr>
          </a:p>
          <a:p>
            <a:endParaRPr lang="ru-RU" sz="1050" dirty="0" smtClean="0">
              <a:solidFill>
                <a:srgbClr val="7030A0"/>
              </a:solidFill>
              <a:latin typeface="Comic Sans MS" pitchFamily="66" charset="0"/>
            </a:endParaRPr>
          </a:p>
          <a:p>
            <a:r>
              <a:rPr lang="ru-RU" sz="1050" b="1" i="1" dirty="0" smtClean="0">
                <a:solidFill>
                  <a:srgbClr val="7030A0"/>
                </a:solidFill>
                <a:latin typeface="Comic Sans MS" pitchFamily="66" charset="0"/>
              </a:rPr>
              <a:t>Вопросы:</a:t>
            </a:r>
          </a:p>
          <a:p>
            <a:pPr>
              <a:buFont typeface="Wingdings" pitchFamily="2" charset="2"/>
              <a:buChar char="§"/>
            </a:pPr>
            <a:r>
              <a:rPr lang="ru-RU" sz="1050" b="1" i="1" dirty="0" smtClean="0">
                <a:solidFill>
                  <a:srgbClr val="7030A0"/>
                </a:solidFill>
                <a:latin typeface="Comic Sans MS" pitchFamily="66" charset="0"/>
              </a:rPr>
              <a:t> </a:t>
            </a:r>
            <a:r>
              <a:rPr lang="ru-RU" sz="1050" i="1" dirty="0" smtClean="0">
                <a:solidFill>
                  <a:srgbClr val="7030A0"/>
                </a:solidFill>
                <a:latin typeface="Comic Sans MS" pitchFamily="66" charset="0"/>
              </a:rPr>
              <a:t>Почему  гриб  носит  такое  название?</a:t>
            </a:r>
          </a:p>
          <a:p>
            <a:pPr>
              <a:buFont typeface="Wingdings" pitchFamily="2" charset="2"/>
              <a:buChar char="§"/>
            </a:pPr>
            <a:r>
              <a:rPr lang="ru-RU" sz="1050" i="1" dirty="0" smtClean="0">
                <a:solidFill>
                  <a:srgbClr val="7030A0"/>
                </a:solidFill>
                <a:latin typeface="Comic Sans MS" pitchFamily="66" charset="0"/>
              </a:rPr>
              <a:t> Как  растёт  свинушка?</a:t>
            </a:r>
          </a:p>
          <a:p>
            <a:pPr>
              <a:buFont typeface="Wingdings" pitchFamily="2" charset="2"/>
              <a:buChar char="§"/>
            </a:pPr>
            <a:r>
              <a:rPr lang="ru-RU" sz="1050" i="1" dirty="0" smtClean="0">
                <a:solidFill>
                  <a:srgbClr val="7030A0"/>
                </a:solidFill>
                <a:latin typeface="Comic Sans MS" pitchFamily="66" charset="0"/>
              </a:rPr>
              <a:t> Какая  у  неё  шляпка?</a:t>
            </a:r>
          </a:p>
          <a:p>
            <a:pPr>
              <a:buFont typeface="Wingdings" pitchFamily="2" charset="2"/>
              <a:buChar char="§"/>
            </a:pPr>
            <a:r>
              <a:rPr lang="ru-RU" sz="1050" i="1" dirty="0" smtClean="0">
                <a:solidFill>
                  <a:srgbClr val="7030A0"/>
                </a:solidFill>
                <a:latin typeface="Comic Sans MS" pitchFamily="66" charset="0"/>
              </a:rPr>
              <a:t> Ядовитый  или  съедобный  этот  гриб?</a:t>
            </a:r>
            <a:r>
              <a:rPr lang="ru-RU" sz="1050" dirty="0" smtClean="0">
                <a:solidFill>
                  <a:srgbClr val="7030A0"/>
                </a:solidFill>
                <a:latin typeface="Comic Sans MS" pitchFamily="66" charset="0"/>
              </a:rPr>
              <a:t>  </a:t>
            </a:r>
            <a:endParaRPr lang="ru-RU" sz="1050" dirty="0">
              <a:solidFill>
                <a:srgbClr val="7030A0"/>
              </a:solidFill>
              <a:latin typeface="Comic Sans MS"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563662"/>
          </a:xfrm>
          <a:ln w="57150">
            <a:solidFill>
              <a:srgbClr val="00B050"/>
            </a:solidFill>
          </a:ln>
        </p:spPr>
        <p:txBody>
          <a:bodyPr/>
          <a:lstStyle/>
          <a:p>
            <a:pPr algn="ctr"/>
            <a:r>
              <a:rPr lang="ru-RU" dirty="0" smtClean="0">
                <a:solidFill>
                  <a:srgbClr val="C00000"/>
                </a:solidFill>
                <a:latin typeface="Comic Sans MS" pitchFamily="66" charset="0"/>
              </a:rPr>
              <a:t>СМОРЧОК и СТРОЧОК</a:t>
            </a:r>
            <a:endParaRPr lang="ru-RU" dirty="0">
              <a:solidFill>
                <a:srgbClr val="C00000"/>
              </a:solidFill>
              <a:latin typeface="Comic Sans MS" pitchFamily="66" charset="0"/>
            </a:endParaRPr>
          </a:p>
        </p:txBody>
      </p:sp>
      <p:pic>
        <p:nvPicPr>
          <p:cNvPr id="5" name="Содержимое 4" descr="Сморчок.jpg"/>
          <p:cNvPicPr>
            <a:picLocks noGrp="1" noChangeAspect="1"/>
          </p:cNvPicPr>
          <p:nvPr>
            <p:ph idx="1"/>
          </p:nvPr>
        </p:nvPicPr>
        <p:blipFill>
          <a:blip r:embed="rId2" cstate="print"/>
          <a:stretch>
            <a:fillRect/>
          </a:stretch>
        </p:blipFill>
        <p:spPr>
          <a:xfrm>
            <a:off x="3779912" y="116632"/>
            <a:ext cx="2880320" cy="2983189"/>
          </a:xfrm>
          <a:prstGeom prst="rect">
            <a:avLst/>
          </a:prstGeom>
          <a:ln>
            <a:noFill/>
          </a:ln>
          <a:effectLst>
            <a:outerShdw blurRad="292100" dist="139700" dir="2700000" algn="tl" rotWithShape="0">
              <a:srgbClr val="333333">
                <a:alpha val="65000"/>
              </a:srgbClr>
            </a:outerShdw>
          </a:effectLst>
        </p:spPr>
      </p:pic>
      <p:sp>
        <p:nvSpPr>
          <p:cNvPr id="4" name="Текст 3"/>
          <p:cNvSpPr>
            <a:spLocks noGrp="1"/>
          </p:cNvSpPr>
          <p:nvPr>
            <p:ph type="body" sz="half" idx="2"/>
          </p:nvPr>
        </p:nvSpPr>
        <p:spPr>
          <a:xfrm>
            <a:off x="457200" y="908720"/>
            <a:ext cx="3008313" cy="5217443"/>
          </a:xfrm>
          <a:ln w="57150">
            <a:solidFill>
              <a:srgbClr val="00B050"/>
            </a:solidFill>
          </a:ln>
        </p:spPr>
        <p:txBody>
          <a:bodyPr>
            <a:normAutofit/>
          </a:bodyPr>
          <a:lstStyle/>
          <a:p>
            <a:r>
              <a:rPr lang="ru-RU" sz="1050" dirty="0" smtClean="0">
                <a:solidFill>
                  <a:srgbClr val="7030A0"/>
                </a:solidFill>
                <a:latin typeface="Comic Sans MS" pitchFamily="66" charset="0"/>
              </a:rPr>
              <a:t>  В  лесу,  оказывается,  есть  грибы-подснежники. В  апреле,  когда  снег  не  везде  ещё  растаял  появляются  грибы  со  сморщенной  шляпкой  бурого  цвета, напоминающие  куриное  яйцо, постепенно  переходящей  в  ножку. Ножка  у  гриба  буроватая,  внутри  полая. За  сморщенную  шляпку  гриб  называют  сморчком. Когда  становится тепло  и  проходят  тёплые  дожди  очень  много  сморчков  появляется  под  деревьями  и  кустами,  чаще  всего  на  вырубках. </a:t>
            </a:r>
          </a:p>
          <a:p>
            <a:r>
              <a:rPr lang="ru-RU" sz="1050" dirty="0" smtClean="0">
                <a:solidFill>
                  <a:srgbClr val="7030A0"/>
                </a:solidFill>
                <a:latin typeface="Comic Sans MS" pitchFamily="66" charset="0"/>
              </a:rPr>
              <a:t>   Есть  у  сморчка  брат,  тоже  гриб-подснежник. Только   живёт  он  в  лиственном  лесу, а сморчок любит  сосновый  лес. Называют  брата – строчок. У  него коричневая,  сморщенная,  бесформенная  шляпка,  переходящая  в  толстую  ножку.</a:t>
            </a:r>
          </a:p>
          <a:p>
            <a:r>
              <a:rPr lang="ru-RU" sz="1050" b="1" i="1" dirty="0" smtClean="0">
                <a:solidFill>
                  <a:srgbClr val="7030A0"/>
                </a:solidFill>
                <a:latin typeface="Comic Sans MS" pitchFamily="66" charset="0"/>
              </a:rPr>
              <a:t>Вопросы: </a:t>
            </a:r>
          </a:p>
          <a:p>
            <a:pPr>
              <a:buFont typeface="Wingdings" pitchFamily="2" charset="2"/>
              <a:buChar char="§"/>
            </a:pPr>
            <a:r>
              <a:rPr lang="ru-RU" sz="1050" b="1" i="1" dirty="0" smtClean="0">
                <a:solidFill>
                  <a:srgbClr val="7030A0"/>
                </a:solidFill>
                <a:latin typeface="Comic Sans MS" pitchFamily="66" charset="0"/>
              </a:rPr>
              <a:t> </a:t>
            </a:r>
            <a:r>
              <a:rPr lang="ru-RU" sz="1050" i="1" dirty="0" smtClean="0">
                <a:solidFill>
                  <a:srgbClr val="7030A0"/>
                </a:solidFill>
                <a:latin typeface="Comic Sans MS" pitchFamily="66" charset="0"/>
              </a:rPr>
              <a:t> Почему  сморчок  называют  грибом-подснежником? На  что  похожа  его шляпка?</a:t>
            </a:r>
          </a:p>
          <a:p>
            <a:pPr>
              <a:buFont typeface="Wingdings" pitchFamily="2" charset="2"/>
              <a:buChar char="§"/>
            </a:pPr>
            <a:r>
              <a:rPr lang="ru-RU" sz="1050" b="1" i="1" dirty="0" smtClean="0">
                <a:solidFill>
                  <a:srgbClr val="7030A0"/>
                </a:solidFill>
                <a:latin typeface="Comic Sans MS" pitchFamily="66" charset="0"/>
              </a:rPr>
              <a:t> </a:t>
            </a:r>
            <a:r>
              <a:rPr lang="ru-RU" sz="1050" i="1" dirty="0" smtClean="0">
                <a:solidFill>
                  <a:srgbClr val="7030A0"/>
                </a:solidFill>
                <a:latin typeface="Comic Sans MS" pitchFamily="66" charset="0"/>
              </a:rPr>
              <a:t>Какая  у  гриба  ножка? Где  его  можно  встретить? Съедобный  или  не съедобный  этот гриб?</a:t>
            </a:r>
          </a:p>
          <a:p>
            <a:pPr>
              <a:buFont typeface="Wingdings" pitchFamily="2" charset="2"/>
              <a:buChar char="§"/>
            </a:pPr>
            <a:r>
              <a:rPr lang="ru-RU" sz="1050" i="1" dirty="0" smtClean="0">
                <a:solidFill>
                  <a:srgbClr val="7030A0"/>
                </a:solidFill>
                <a:latin typeface="Comic Sans MS" pitchFamily="66" charset="0"/>
              </a:rPr>
              <a:t>Где  </a:t>
            </a:r>
            <a:r>
              <a:rPr lang="ru-RU" sz="1050" i="1" dirty="0" smtClean="0">
                <a:solidFill>
                  <a:srgbClr val="7030A0"/>
                </a:solidFill>
                <a:latin typeface="Comic Sans MS" pitchFamily="66" charset="0"/>
              </a:rPr>
              <a:t>любит расти </a:t>
            </a:r>
            <a:r>
              <a:rPr lang="ru-RU" sz="1050" i="1" dirty="0" smtClean="0">
                <a:solidFill>
                  <a:srgbClr val="7030A0"/>
                </a:solidFill>
                <a:latin typeface="Comic Sans MS" pitchFamily="66" charset="0"/>
              </a:rPr>
              <a:t> </a:t>
            </a:r>
            <a:r>
              <a:rPr lang="ru-RU" sz="1050" i="1" dirty="0" smtClean="0">
                <a:solidFill>
                  <a:srgbClr val="7030A0"/>
                </a:solidFill>
                <a:latin typeface="Comic Sans MS" pitchFamily="66" charset="0"/>
              </a:rPr>
              <a:t>гриб  строчок</a:t>
            </a:r>
            <a:r>
              <a:rPr lang="ru-RU" sz="1050" i="1" dirty="0" smtClean="0">
                <a:solidFill>
                  <a:srgbClr val="7030A0"/>
                </a:solidFill>
                <a:latin typeface="Comic Sans MS" pitchFamily="66" charset="0"/>
              </a:rPr>
              <a:t>?</a:t>
            </a:r>
            <a:endParaRPr lang="ru-RU" sz="1050" i="1" dirty="0" smtClean="0">
              <a:solidFill>
                <a:srgbClr val="7030A0"/>
              </a:solidFill>
              <a:latin typeface="Comic Sans MS" pitchFamily="66" charset="0"/>
            </a:endParaRPr>
          </a:p>
          <a:p>
            <a:pPr>
              <a:buFont typeface="Wingdings" pitchFamily="2" charset="2"/>
              <a:buChar char="§"/>
            </a:pPr>
            <a:r>
              <a:rPr lang="ru-RU" sz="1050" i="1" dirty="0" smtClean="0">
                <a:solidFill>
                  <a:srgbClr val="7030A0"/>
                </a:solidFill>
                <a:latin typeface="Comic Sans MS" pitchFamily="66" charset="0"/>
              </a:rPr>
              <a:t> Какая  у  него шляпка  и  ножка? Возьмёшь  ли  </a:t>
            </a:r>
            <a:r>
              <a:rPr lang="ru-RU" sz="1050" i="1" dirty="0" smtClean="0">
                <a:solidFill>
                  <a:srgbClr val="7030A0"/>
                </a:solidFill>
                <a:latin typeface="Comic Sans MS" pitchFamily="66" charset="0"/>
              </a:rPr>
              <a:t>этот  гриб</a:t>
            </a:r>
            <a:r>
              <a:rPr lang="ru-RU" sz="1050" i="1" dirty="0" smtClean="0">
                <a:solidFill>
                  <a:srgbClr val="7030A0"/>
                </a:solidFill>
                <a:latin typeface="Comic Sans MS" pitchFamily="66" charset="0"/>
              </a:rPr>
              <a:t>  </a:t>
            </a:r>
            <a:r>
              <a:rPr lang="ru-RU" sz="1050" i="1" dirty="0" smtClean="0">
                <a:solidFill>
                  <a:srgbClr val="7030A0"/>
                </a:solidFill>
                <a:latin typeface="Comic Sans MS" pitchFamily="66" charset="0"/>
              </a:rPr>
              <a:t>в  свою  </a:t>
            </a:r>
            <a:r>
              <a:rPr lang="ru-RU" sz="1050" i="1" dirty="0" smtClean="0">
                <a:solidFill>
                  <a:srgbClr val="7030A0"/>
                </a:solidFill>
                <a:latin typeface="Comic Sans MS" pitchFamily="66" charset="0"/>
              </a:rPr>
              <a:t>корзину, </a:t>
            </a:r>
            <a:r>
              <a:rPr lang="ru-RU" sz="1050" i="1" dirty="0" smtClean="0">
                <a:solidFill>
                  <a:srgbClr val="7030A0"/>
                </a:solidFill>
                <a:latin typeface="Comic Sans MS" pitchFamily="66" charset="0"/>
              </a:rPr>
              <a:t>если  встретишь  его   в лесу ?</a:t>
            </a:r>
            <a:endParaRPr lang="ru-RU" sz="1050" i="1" dirty="0">
              <a:solidFill>
                <a:srgbClr val="7030A0"/>
              </a:solidFill>
              <a:latin typeface="Comic Sans MS" pitchFamily="66" charset="0"/>
            </a:endParaRPr>
          </a:p>
        </p:txBody>
      </p:sp>
      <p:pic>
        <p:nvPicPr>
          <p:cNvPr id="6" name="Рисунок 5" descr="Строчки.jpg"/>
          <p:cNvPicPr>
            <a:picLocks noChangeAspect="1"/>
          </p:cNvPicPr>
          <p:nvPr/>
        </p:nvPicPr>
        <p:blipFill>
          <a:blip r:embed="rId3" cstate="print"/>
          <a:stretch>
            <a:fillRect/>
          </a:stretch>
        </p:blipFill>
        <p:spPr>
          <a:xfrm>
            <a:off x="5436096" y="2924944"/>
            <a:ext cx="3168352" cy="316835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563662"/>
          </a:xfrm>
          <a:ln w="57150">
            <a:solidFill>
              <a:srgbClr val="00B050"/>
            </a:solidFill>
          </a:ln>
        </p:spPr>
        <p:txBody>
          <a:bodyPr/>
          <a:lstStyle/>
          <a:p>
            <a:pPr algn="ctr"/>
            <a:r>
              <a:rPr lang="ru-RU" dirty="0" smtClean="0">
                <a:solidFill>
                  <a:srgbClr val="C00000"/>
                </a:solidFill>
                <a:latin typeface="Comic Sans MS" pitchFamily="66" charset="0"/>
              </a:rPr>
              <a:t>СЫРОЕЖКА</a:t>
            </a:r>
            <a:endParaRPr lang="ru-RU" dirty="0">
              <a:solidFill>
                <a:srgbClr val="C00000"/>
              </a:solidFill>
              <a:latin typeface="Comic Sans MS" pitchFamily="66" charset="0"/>
            </a:endParaRPr>
          </a:p>
        </p:txBody>
      </p:sp>
      <p:pic>
        <p:nvPicPr>
          <p:cNvPr id="5" name="Содержимое 4" descr="сыроежка.jpg"/>
          <p:cNvPicPr>
            <a:picLocks noGrp="1" noChangeAspect="1"/>
          </p:cNvPicPr>
          <p:nvPr>
            <p:ph idx="1"/>
          </p:nvPr>
        </p:nvPicPr>
        <p:blipFill>
          <a:blip r:embed="rId2" cstate="print"/>
          <a:stretch>
            <a:fillRect/>
          </a:stretch>
        </p:blipFill>
        <p:spPr>
          <a:xfrm>
            <a:off x="4139952" y="188640"/>
            <a:ext cx="4751710" cy="3016959"/>
          </a:xfrm>
          <a:prstGeom prst="rect">
            <a:avLst/>
          </a:prstGeom>
          <a:ln>
            <a:noFill/>
          </a:ln>
          <a:effectLst>
            <a:outerShdw blurRad="292100" dist="139700" dir="2700000" algn="tl" rotWithShape="0">
              <a:srgbClr val="333333">
                <a:alpha val="65000"/>
              </a:srgbClr>
            </a:outerShdw>
          </a:effectLst>
        </p:spPr>
      </p:pic>
      <p:sp>
        <p:nvSpPr>
          <p:cNvPr id="4" name="Текст 3"/>
          <p:cNvSpPr>
            <a:spLocks noGrp="1"/>
          </p:cNvSpPr>
          <p:nvPr>
            <p:ph type="body" sz="half" idx="2"/>
          </p:nvPr>
        </p:nvSpPr>
        <p:spPr>
          <a:xfrm>
            <a:off x="457200" y="908720"/>
            <a:ext cx="3008313" cy="5217443"/>
          </a:xfrm>
          <a:ln w="57150">
            <a:solidFill>
              <a:srgbClr val="00B050"/>
            </a:solidFill>
          </a:ln>
        </p:spPr>
        <p:txBody>
          <a:bodyPr>
            <a:normAutofit/>
          </a:bodyPr>
          <a:lstStyle/>
          <a:p>
            <a:pPr>
              <a:buFontTx/>
              <a:buChar char="-"/>
            </a:pPr>
            <a:r>
              <a:rPr lang="ru-RU" sz="1050" dirty="0" smtClean="0">
                <a:solidFill>
                  <a:srgbClr val="7030A0"/>
                </a:solidFill>
                <a:latin typeface="Comic Sans MS" pitchFamily="66" charset="0"/>
              </a:rPr>
              <a:t>Кто,  кто  в  теремочке  живёт,  кто,  кто  в  невысоком  живёт? -  спросил  Мухомор.</a:t>
            </a:r>
          </a:p>
          <a:p>
            <a:pPr>
              <a:buFontTx/>
              <a:buChar char="-"/>
            </a:pPr>
            <a:r>
              <a:rPr lang="ru-RU" sz="1050" dirty="0" smtClean="0">
                <a:solidFill>
                  <a:srgbClr val="7030A0"/>
                </a:solidFill>
                <a:latin typeface="Comic Sans MS" pitchFamily="66" charset="0"/>
              </a:rPr>
              <a:t> Я,  Сыроежка  Пищевая, - ответил  гриб  в  красно-фиолетовой  шляпке  с  бурым оттенком. – Пришла  сюда  из   сырых  лесов,  в  которых  растут  лиственные  и  хвойные деревья,  с  обочин  дорог  и тропинок.</a:t>
            </a:r>
          </a:p>
          <a:p>
            <a:pPr>
              <a:buFontTx/>
              <a:buChar char="-"/>
            </a:pPr>
            <a:r>
              <a:rPr lang="ru-RU" sz="1050" dirty="0" smtClean="0">
                <a:solidFill>
                  <a:srgbClr val="7030A0"/>
                </a:solidFill>
                <a:latin typeface="Comic Sans MS" pitchFamily="66" charset="0"/>
              </a:rPr>
              <a:t> И  я, Сыроежка  Синевато-зелёная.</a:t>
            </a:r>
          </a:p>
          <a:p>
            <a:pPr>
              <a:buFontTx/>
              <a:buChar char="-"/>
            </a:pPr>
            <a:r>
              <a:rPr lang="ru-RU" sz="1050" dirty="0" smtClean="0">
                <a:solidFill>
                  <a:srgbClr val="7030A0"/>
                </a:solidFill>
                <a:latin typeface="Comic Sans MS" pitchFamily="66" charset="0"/>
              </a:rPr>
              <a:t> И я, Жёлтая  Сыроежка, - улыбнулся  гриб, который  любит  сырые березняки.</a:t>
            </a:r>
          </a:p>
          <a:p>
            <a:pPr>
              <a:buFontTx/>
              <a:buChar char="-"/>
            </a:pPr>
            <a:r>
              <a:rPr lang="ru-RU" sz="1050" dirty="0" smtClean="0">
                <a:solidFill>
                  <a:srgbClr val="7030A0"/>
                </a:solidFill>
                <a:latin typeface="Comic Sans MS" pitchFamily="66" charset="0"/>
              </a:rPr>
              <a:t> Да  я, Сыроежка  Буреющая, - показалась  тёмно-красная  шляпка. Шляпка  этого  гриба  бывает  также  оливково-бурой  или  жёлто-бурой  с  зеленоватым  отливом.</a:t>
            </a:r>
          </a:p>
          <a:p>
            <a:pPr>
              <a:buFontTx/>
              <a:buChar char="-"/>
            </a:pPr>
            <a:r>
              <a:rPr lang="ru-RU" sz="1050" dirty="0" smtClean="0">
                <a:solidFill>
                  <a:srgbClr val="7030A0"/>
                </a:solidFill>
                <a:latin typeface="Comic Sans MS" pitchFamily="66" charset="0"/>
              </a:rPr>
              <a:t> Возьмите  меня  в  свой  теремок, - я  буду  мух  морить, попросил  гриб  с  красной  шляпкой,  на  которой  виднелись  белые  точки.</a:t>
            </a:r>
          </a:p>
          <a:p>
            <a:pPr>
              <a:buFontTx/>
              <a:buChar char="-"/>
            </a:pPr>
            <a:r>
              <a:rPr lang="ru-RU" sz="1050" dirty="0" smtClean="0">
                <a:solidFill>
                  <a:srgbClr val="7030A0"/>
                </a:solidFill>
                <a:latin typeface="Comic Sans MS" pitchFamily="66" charset="0"/>
              </a:rPr>
              <a:t>  Не  можем  мы  тебя  взять, - возразили  сестрицы. – Мы  грибы  съедобные,  а  ты  -  ядовитый. Иди  лучше  к  Бледной  Поганке,  может  она  тебя  к  себе  пустит.</a:t>
            </a:r>
          </a:p>
          <a:p>
            <a:r>
              <a:rPr lang="ru-RU" sz="1050" b="1" i="1" dirty="0" smtClean="0">
                <a:solidFill>
                  <a:srgbClr val="7030A0"/>
                </a:solidFill>
                <a:latin typeface="Comic Sans MS" pitchFamily="66" charset="0"/>
              </a:rPr>
              <a:t>Вопросы: </a:t>
            </a:r>
          </a:p>
          <a:p>
            <a:pPr>
              <a:buFont typeface="Wingdings" pitchFamily="2" charset="2"/>
              <a:buChar char="§"/>
            </a:pPr>
            <a:r>
              <a:rPr lang="ru-RU" sz="1050" i="1" dirty="0" smtClean="0">
                <a:solidFill>
                  <a:srgbClr val="7030A0"/>
                </a:solidFill>
                <a:latin typeface="Comic Sans MS" pitchFamily="66" charset="0"/>
              </a:rPr>
              <a:t>Какие  знаете  сыроежки? Чем  они  отличаются? Где  каждая  из  них  растёт?</a:t>
            </a:r>
          </a:p>
          <a:p>
            <a:pPr>
              <a:buFont typeface="Wingdings" pitchFamily="2" charset="2"/>
              <a:buChar char="§"/>
            </a:pPr>
            <a:r>
              <a:rPr lang="ru-RU" sz="1050" i="1" dirty="0" smtClean="0">
                <a:solidFill>
                  <a:srgbClr val="7030A0"/>
                </a:solidFill>
                <a:latin typeface="Comic Sans MS" pitchFamily="66" charset="0"/>
              </a:rPr>
              <a:t> Сыроежки  ядовиты  или  съедобны?</a:t>
            </a:r>
          </a:p>
          <a:p>
            <a:r>
              <a:rPr lang="ru-RU" sz="1050" dirty="0" smtClean="0">
                <a:solidFill>
                  <a:srgbClr val="7030A0"/>
                </a:solidFill>
                <a:latin typeface="Comic Sans MS" pitchFamily="66" charset="0"/>
              </a:rPr>
              <a:t> </a:t>
            </a:r>
            <a:endParaRPr lang="ru-RU" sz="1050" dirty="0">
              <a:solidFill>
                <a:srgbClr val="7030A0"/>
              </a:solidFill>
              <a:latin typeface="Comic Sans MS" pitchFamily="66" charset="0"/>
            </a:endParaRPr>
          </a:p>
        </p:txBody>
      </p:sp>
      <p:pic>
        <p:nvPicPr>
          <p:cNvPr id="6" name="Рисунок 5" descr="сыроежка ф.jpg"/>
          <p:cNvPicPr>
            <a:picLocks noChangeAspect="1"/>
          </p:cNvPicPr>
          <p:nvPr/>
        </p:nvPicPr>
        <p:blipFill>
          <a:blip r:embed="rId3" cstate="print"/>
          <a:stretch>
            <a:fillRect/>
          </a:stretch>
        </p:blipFill>
        <p:spPr>
          <a:xfrm rot="987179">
            <a:off x="6312704" y="3072400"/>
            <a:ext cx="2474344" cy="2878318"/>
          </a:xfrm>
          <a:prstGeom prst="rect">
            <a:avLst/>
          </a:prstGeom>
          <a:ln>
            <a:noFill/>
          </a:ln>
          <a:effectLst>
            <a:outerShdw blurRad="292100" dist="139700" dir="2700000" algn="tl" rotWithShape="0">
              <a:srgbClr val="333333">
                <a:alpha val="65000"/>
              </a:srgbClr>
            </a:outerShdw>
          </a:effectLst>
        </p:spPr>
      </p:pic>
      <p:pic>
        <p:nvPicPr>
          <p:cNvPr id="7" name="Рисунок 6" descr="Сыроежки.jpg"/>
          <p:cNvPicPr>
            <a:picLocks noChangeAspect="1"/>
          </p:cNvPicPr>
          <p:nvPr/>
        </p:nvPicPr>
        <p:blipFill>
          <a:blip r:embed="rId4" cstate="print"/>
          <a:stretch>
            <a:fillRect/>
          </a:stretch>
        </p:blipFill>
        <p:spPr>
          <a:xfrm>
            <a:off x="3635896" y="3501008"/>
            <a:ext cx="2754972" cy="265658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635670"/>
          </a:xfrm>
          <a:ln w="57150">
            <a:solidFill>
              <a:srgbClr val="00B050"/>
            </a:solidFill>
          </a:ln>
        </p:spPr>
        <p:txBody>
          <a:bodyPr/>
          <a:lstStyle/>
          <a:p>
            <a:pPr algn="ctr"/>
            <a:r>
              <a:rPr lang="ru-RU" dirty="0" smtClean="0">
                <a:solidFill>
                  <a:srgbClr val="C00000"/>
                </a:solidFill>
                <a:latin typeface="Comic Sans MS" pitchFamily="66" charset="0"/>
              </a:rPr>
              <a:t>ТРУТОВИК  И  ЧАГА</a:t>
            </a:r>
            <a:endParaRPr lang="ru-RU" dirty="0">
              <a:solidFill>
                <a:srgbClr val="C00000"/>
              </a:solidFill>
              <a:latin typeface="Comic Sans MS" pitchFamily="66" charset="0"/>
            </a:endParaRPr>
          </a:p>
        </p:txBody>
      </p:sp>
      <p:pic>
        <p:nvPicPr>
          <p:cNvPr id="5" name="Содержимое 4" descr="Трутовик серо-жёлтый.jpg"/>
          <p:cNvPicPr>
            <a:picLocks noGrp="1" noChangeAspect="1"/>
          </p:cNvPicPr>
          <p:nvPr>
            <p:ph idx="1"/>
          </p:nvPr>
        </p:nvPicPr>
        <p:blipFill>
          <a:blip r:embed="rId2" cstate="print"/>
          <a:stretch>
            <a:fillRect/>
          </a:stretch>
        </p:blipFill>
        <p:spPr>
          <a:xfrm>
            <a:off x="3779912" y="260648"/>
            <a:ext cx="3384376" cy="3509723"/>
          </a:xfrm>
          <a:prstGeom prst="rect">
            <a:avLst/>
          </a:prstGeom>
          <a:ln>
            <a:noFill/>
          </a:ln>
          <a:effectLst>
            <a:outerShdw blurRad="292100" dist="139700" dir="2700000" algn="tl" rotWithShape="0">
              <a:srgbClr val="333333">
                <a:alpha val="65000"/>
              </a:srgbClr>
            </a:outerShdw>
          </a:effectLst>
        </p:spPr>
      </p:pic>
      <p:sp>
        <p:nvSpPr>
          <p:cNvPr id="4" name="Текст 3"/>
          <p:cNvSpPr>
            <a:spLocks noGrp="1"/>
          </p:cNvSpPr>
          <p:nvPr>
            <p:ph type="body" sz="half" idx="2"/>
          </p:nvPr>
        </p:nvSpPr>
        <p:spPr>
          <a:xfrm>
            <a:off x="457200" y="980728"/>
            <a:ext cx="3008313" cy="5145435"/>
          </a:xfrm>
          <a:ln w="57150">
            <a:solidFill>
              <a:srgbClr val="00B050"/>
            </a:solidFill>
          </a:ln>
        </p:spPr>
        <p:txBody>
          <a:bodyPr>
            <a:normAutofit/>
          </a:bodyPr>
          <a:lstStyle/>
          <a:p>
            <a:r>
              <a:rPr lang="ru-RU" sz="1050" dirty="0" smtClean="0">
                <a:solidFill>
                  <a:srgbClr val="7030A0"/>
                </a:solidFill>
                <a:latin typeface="Comic Sans MS" pitchFamily="66" charset="0"/>
              </a:rPr>
              <a:t>  Трутовик  селиться  на  стволах  лиственных  деревьев. Выглядит  этот  гриб  словно  жёлтые  брошки  на  могучем  стволе  дуба. Растёт  он  большими  семейками. Особенно  вкусен  трутовик,  если  его  пожарить. Одной  семейки  хватит,  чтобы  накормить  многих. А  деревья,  на  которых  растёт  этот  гриб, начинают  болеть,  гнить  и  быстро </a:t>
            </a:r>
            <a:r>
              <a:rPr lang="ru-RU" sz="1050" dirty="0" err="1" smtClean="0">
                <a:solidFill>
                  <a:srgbClr val="7030A0"/>
                </a:solidFill>
                <a:latin typeface="Comic Sans MS" pitchFamily="66" charset="0"/>
              </a:rPr>
              <a:t>поги</a:t>
            </a:r>
            <a:r>
              <a:rPr lang="ru-RU" sz="1050" dirty="0" smtClean="0">
                <a:solidFill>
                  <a:srgbClr val="7030A0"/>
                </a:solidFill>
                <a:latin typeface="Comic Sans MS" pitchFamily="66" charset="0"/>
              </a:rPr>
              <a:t>-</a:t>
            </a:r>
          </a:p>
          <a:p>
            <a:r>
              <a:rPr lang="ru-RU" sz="1050" dirty="0" smtClean="0">
                <a:solidFill>
                  <a:srgbClr val="7030A0"/>
                </a:solidFill>
                <a:latin typeface="Comic Sans MS" pitchFamily="66" charset="0"/>
              </a:rPr>
              <a:t>бают.</a:t>
            </a:r>
          </a:p>
          <a:p>
            <a:r>
              <a:rPr lang="ru-RU" sz="1050" dirty="0" smtClean="0">
                <a:solidFill>
                  <a:srgbClr val="7030A0"/>
                </a:solidFill>
                <a:latin typeface="Comic Sans MS" pitchFamily="66" charset="0"/>
              </a:rPr>
              <a:t>   Гриб  на  берёзе похож на  крупный нарост   с  неровной  поверхностью  чёрного  цвета.  Его  называют  </a:t>
            </a:r>
            <a:r>
              <a:rPr lang="ru-RU" sz="1050" b="1" dirty="0" smtClean="0">
                <a:solidFill>
                  <a:srgbClr val="7030A0"/>
                </a:solidFill>
                <a:latin typeface="Comic Sans MS" pitchFamily="66" charset="0"/>
              </a:rPr>
              <a:t>Чага </a:t>
            </a:r>
            <a:r>
              <a:rPr lang="ru-RU" sz="1050" dirty="0" smtClean="0">
                <a:solidFill>
                  <a:srgbClr val="7030A0"/>
                </a:solidFill>
                <a:latin typeface="Comic Sans MS" pitchFamily="66" charset="0"/>
              </a:rPr>
              <a:t> или  </a:t>
            </a:r>
            <a:r>
              <a:rPr lang="ru-RU" sz="1050" b="1" dirty="0" smtClean="0">
                <a:solidFill>
                  <a:srgbClr val="7030A0"/>
                </a:solidFill>
                <a:latin typeface="Comic Sans MS" pitchFamily="66" charset="0"/>
              </a:rPr>
              <a:t>Берёзовый  гриб. </a:t>
            </a:r>
            <a:r>
              <a:rPr lang="ru-RU" sz="1050" dirty="0" smtClean="0">
                <a:solidFill>
                  <a:srgbClr val="7030A0"/>
                </a:solidFill>
                <a:latin typeface="Comic Sans MS" pitchFamily="66" charset="0"/>
              </a:rPr>
              <a:t>Если  его  аккуратно  срезать  и   рассмотреть,  то   внутри  он  бурый  с  беловатыми  прожилками. Чагу  запаривают  и  используют  напиток  в  целебных  целях.</a:t>
            </a:r>
          </a:p>
          <a:p>
            <a:r>
              <a:rPr lang="ru-RU" sz="1050" b="1" i="1" dirty="0" smtClean="0">
                <a:solidFill>
                  <a:srgbClr val="7030A0"/>
                </a:solidFill>
                <a:latin typeface="Comic Sans MS" pitchFamily="66" charset="0"/>
              </a:rPr>
              <a:t>Вопросы:</a:t>
            </a:r>
          </a:p>
          <a:p>
            <a:pPr>
              <a:buFont typeface="Wingdings" pitchFamily="2" charset="2"/>
              <a:buChar char="§"/>
            </a:pPr>
            <a:r>
              <a:rPr lang="ru-RU" sz="1050" b="1" i="1" dirty="0" smtClean="0">
                <a:solidFill>
                  <a:srgbClr val="7030A0"/>
                </a:solidFill>
                <a:latin typeface="Comic Sans MS" pitchFamily="66" charset="0"/>
              </a:rPr>
              <a:t> </a:t>
            </a:r>
            <a:r>
              <a:rPr lang="ru-RU" sz="1050" i="1" dirty="0" smtClean="0">
                <a:solidFill>
                  <a:srgbClr val="7030A0"/>
                </a:solidFill>
                <a:latin typeface="Comic Sans MS" pitchFamily="66" charset="0"/>
              </a:rPr>
              <a:t>Где  и  как  растёт  трутовик? Можно  отравиться  этим  грибом  или  нет? Почему  надо  срывать  трутовик  со  стволов  деревьев?</a:t>
            </a:r>
          </a:p>
          <a:p>
            <a:pPr>
              <a:buFont typeface="Wingdings" pitchFamily="2" charset="2"/>
              <a:buChar char="§"/>
            </a:pPr>
            <a:r>
              <a:rPr lang="ru-RU" sz="1050" i="1" dirty="0" smtClean="0">
                <a:solidFill>
                  <a:srgbClr val="7030A0"/>
                </a:solidFill>
                <a:latin typeface="Comic Sans MS" pitchFamily="66" charset="0"/>
              </a:rPr>
              <a:t> Как  ещё  называют  Чагу?  На  что  похож  этот   гриб? Какой  гриб  внутри? </a:t>
            </a:r>
            <a:r>
              <a:rPr lang="ru-RU" sz="1050" dirty="0" smtClean="0">
                <a:solidFill>
                  <a:srgbClr val="7030A0"/>
                </a:solidFill>
                <a:latin typeface="Comic Sans MS" pitchFamily="66" charset="0"/>
              </a:rPr>
              <a:t>    </a:t>
            </a:r>
          </a:p>
          <a:p>
            <a:endParaRPr lang="ru-RU" sz="1050" dirty="0">
              <a:solidFill>
                <a:srgbClr val="7030A0"/>
              </a:solidFill>
              <a:latin typeface="Comic Sans MS" pitchFamily="66" charset="0"/>
            </a:endParaRPr>
          </a:p>
        </p:txBody>
      </p:sp>
      <p:pic>
        <p:nvPicPr>
          <p:cNvPr id="6" name="Рисунок 5" descr="Чага.jpg"/>
          <p:cNvPicPr>
            <a:picLocks noChangeAspect="1"/>
          </p:cNvPicPr>
          <p:nvPr/>
        </p:nvPicPr>
        <p:blipFill>
          <a:blip r:embed="rId3" cstate="print"/>
          <a:stretch>
            <a:fillRect/>
          </a:stretch>
        </p:blipFill>
        <p:spPr>
          <a:xfrm>
            <a:off x="5364087" y="3501008"/>
            <a:ext cx="3467905" cy="309634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15816" y="188640"/>
            <a:ext cx="3008313" cy="563662"/>
          </a:xfrm>
          <a:ln w="57150">
            <a:solidFill>
              <a:srgbClr val="00B050"/>
            </a:solidFill>
          </a:ln>
        </p:spPr>
        <p:txBody>
          <a:bodyPr/>
          <a:lstStyle/>
          <a:p>
            <a:pPr algn="ctr"/>
            <a:r>
              <a:rPr lang="ru-RU" dirty="0" smtClean="0">
                <a:solidFill>
                  <a:srgbClr val="C00000"/>
                </a:solidFill>
                <a:latin typeface="Comic Sans MS" pitchFamily="66" charset="0"/>
              </a:rPr>
              <a:t>ШАМПИНЬОНЫ</a:t>
            </a:r>
            <a:endParaRPr lang="ru-RU" dirty="0">
              <a:solidFill>
                <a:srgbClr val="C00000"/>
              </a:solidFill>
              <a:latin typeface="Comic Sans MS" pitchFamily="66" charset="0"/>
            </a:endParaRPr>
          </a:p>
        </p:txBody>
      </p:sp>
      <p:pic>
        <p:nvPicPr>
          <p:cNvPr id="5" name="Содержимое 4" descr="Шампиньоны.jpg"/>
          <p:cNvPicPr>
            <a:picLocks noGrp="1" noChangeAspect="1"/>
          </p:cNvPicPr>
          <p:nvPr>
            <p:ph idx="1"/>
          </p:nvPr>
        </p:nvPicPr>
        <p:blipFill>
          <a:blip r:embed="rId2" cstate="print"/>
          <a:stretch>
            <a:fillRect/>
          </a:stretch>
        </p:blipFill>
        <p:spPr>
          <a:xfrm>
            <a:off x="3707904" y="908720"/>
            <a:ext cx="5169146" cy="5256584"/>
          </a:xfrm>
          <a:prstGeom prst="rect">
            <a:avLst/>
          </a:prstGeom>
          <a:ln>
            <a:noFill/>
          </a:ln>
          <a:effectLst>
            <a:outerShdw blurRad="292100" dist="139700" dir="2700000" algn="tl" rotWithShape="0">
              <a:srgbClr val="333333">
                <a:alpha val="65000"/>
              </a:srgbClr>
            </a:outerShdw>
          </a:effectLst>
        </p:spPr>
      </p:pic>
      <p:sp>
        <p:nvSpPr>
          <p:cNvPr id="4" name="Текст 3"/>
          <p:cNvSpPr>
            <a:spLocks noGrp="1"/>
          </p:cNvSpPr>
          <p:nvPr>
            <p:ph type="body" sz="half" idx="2"/>
          </p:nvPr>
        </p:nvSpPr>
        <p:spPr>
          <a:xfrm>
            <a:off x="457200" y="908720"/>
            <a:ext cx="3008313" cy="5217443"/>
          </a:xfrm>
          <a:ln w="57150">
            <a:solidFill>
              <a:srgbClr val="00B050"/>
            </a:solidFill>
          </a:ln>
        </p:spPr>
        <p:txBody>
          <a:bodyPr>
            <a:normAutofit/>
          </a:bodyPr>
          <a:lstStyle/>
          <a:p>
            <a:r>
              <a:rPr lang="ru-RU" sz="1050" dirty="0" smtClean="0">
                <a:solidFill>
                  <a:srgbClr val="7030A0"/>
                </a:solidFill>
                <a:latin typeface="Comic Sans MS" pitchFamily="66" charset="0"/>
              </a:rPr>
              <a:t>   Это  самые  обычные  крупные  грибы  с  шелковистой  шляпкой  белого цвета. Очень  красиво  смотрятся  они  на  мягком  зелёном  ковре  лесной  полянки,  словно  большие  белые  пуговицы. Грибница  шампиньона  растёт  кругами. По  одиночке  этот  гриб  не  встречается,  селятся  шампиньоны  семейками. Эти  семейки  ещё  называют  «</a:t>
            </a:r>
            <a:r>
              <a:rPr lang="ru-RU" sz="1050" dirty="0" err="1" smtClean="0">
                <a:solidFill>
                  <a:srgbClr val="7030A0"/>
                </a:solidFill>
                <a:latin typeface="Comic Sans MS" pitchFamily="66" charset="0"/>
              </a:rPr>
              <a:t>ведьмиными</a:t>
            </a:r>
            <a:r>
              <a:rPr lang="ru-RU" sz="1050" dirty="0" smtClean="0">
                <a:solidFill>
                  <a:srgbClr val="7030A0"/>
                </a:solidFill>
                <a:latin typeface="Comic Sans MS" pitchFamily="66" charset="0"/>
              </a:rPr>
              <a:t>  кругами». </a:t>
            </a:r>
          </a:p>
          <a:p>
            <a:r>
              <a:rPr lang="ru-RU" sz="1050" dirty="0" smtClean="0">
                <a:solidFill>
                  <a:srgbClr val="7030A0"/>
                </a:solidFill>
                <a:latin typeface="Comic Sans MS" pitchFamily="66" charset="0"/>
              </a:rPr>
              <a:t>   чтобы  не  спутать  их  с другими  грибами, которых  так  много  в  лесу,  надо  гриб  надломить. Если  на  изломе  он  покраснел,  значит  это  и  есть  братец -  шампиньон.</a:t>
            </a:r>
          </a:p>
          <a:p>
            <a:endParaRPr lang="ru-RU" sz="1050" dirty="0" smtClean="0">
              <a:solidFill>
                <a:srgbClr val="7030A0"/>
              </a:solidFill>
              <a:latin typeface="Comic Sans MS" pitchFamily="66" charset="0"/>
            </a:endParaRPr>
          </a:p>
          <a:p>
            <a:r>
              <a:rPr lang="ru-RU" sz="1050" b="1" i="1" dirty="0" smtClean="0">
                <a:solidFill>
                  <a:srgbClr val="7030A0"/>
                </a:solidFill>
                <a:latin typeface="Comic Sans MS" pitchFamily="66" charset="0"/>
              </a:rPr>
              <a:t>Вопросы: </a:t>
            </a:r>
          </a:p>
          <a:p>
            <a:pPr>
              <a:buFont typeface="Wingdings" pitchFamily="2" charset="2"/>
              <a:buChar char="§"/>
            </a:pPr>
            <a:r>
              <a:rPr lang="ru-RU" sz="1050" b="1" i="1" dirty="0" smtClean="0">
                <a:solidFill>
                  <a:srgbClr val="7030A0"/>
                </a:solidFill>
                <a:latin typeface="Comic Sans MS" pitchFamily="66" charset="0"/>
              </a:rPr>
              <a:t> </a:t>
            </a:r>
            <a:r>
              <a:rPr lang="ru-RU" sz="1050" i="1" dirty="0" smtClean="0">
                <a:solidFill>
                  <a:srgbClr val="7030A0"/>
                </a:solidFill>
                <a:latin typeface="Comic Sans MS" pitchFamily="66" charset="0"/>
              </a:rPr>
              <a:t>Где  растёт шампиньон? Какая  у  гриба шляпка?</a:t>
            </a:r>
          </a:p>
          <a:p>
            <a:pPr>
              <a:buFont typeface="Wingdings" pitchFamily="2" charset="2"/>
              <a:buChar char="§"/>
            </a:pPr>
            <a:r>
              <a:rPr lang="ru-RU" sz="1050" i="1" dirty="0" smtClean="0">
                <a:solidFill>
                  <a:srgbClr val="7030A0"/>
                </a:solidFill>
                <a:latin typeface="Comic Sans MS" pitchFamily="66" charset="0"/>
              </a:rPr>
              <a:t>Что  такое «</a:t>
            </a:r>
            <a:r>
              <a:rPr lang="ru-RU" sz="1050" i="1" dirty="0" err="1" smtClean="0">
                <a:solidFill>
                  <a:srgbClr val="7030A0"/>
                </a:solidFill>
                <a:latin typeface="Comic Sans MS" pitchFamily="66" charset="0"/>
              </a:rPr>
              <a:t>ведьмины</a:t>
            </a:r>
            <a:r>
              <a:rPr lang="ru-RU" sz="1050" i="1" dirty="0" smtClean="0">
                <a:solidFill>
                  <a:srgbClr val="7030A0"/>
                </a:solidFill>
                <a:latin typeface="Comic Sans MS" pitchFamily="66" charset="0"/>
              </a:rPr>
              <a:t>  круги»?</a:t>
            </a:r>
          </a:p>
          <a:p>
            <a:pPr>
              <a:buFont typeface="Wingdings" pitchFamily="2" charset="2"/>
              <a:buChar char="§"/>
            </a:pPr>
            <a:r>
              <a:rPr lang="ru-RU" sz="1050" i="1" dirty="0" smtClean="0">
                <a:solidFill>
                  <a:srgbClr val="7030A0"/>
                </a:solidFill>
                <a:latin typeface="Comic Sans MS" pitchFamily="66" charset="0"/>
              </a:rPr>
              <a:t> Как  отличить  шампиньон  от  другого  гриба?</a:t>
            </a:r>
            <a:r>
              <a:rPr lang="ru-RU" sz="1050" dirty="0" smtClean="0">
                <a:solidFill>
                  <a:srgbClr val="7030A0"/>
                </a:solidFill>
                <a:latin typeface="Comic Sans MS" pitchFamily="66" charset="0"/>
              </a:rPr>
              <a:t> </a:t>
            </a:r>
            <a:endParaRPr lang="ru-RU" sz="1050" dirty="0">
              <a:solidFill>
                <a:srgbClr val="7030A0"/>
              </a:solidFill>
              <a:latin typeface="Comic Sans MS" pitchFamily="66"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15816" y="188640"/>
            <a:ext cx="3008313" cy="563662"/>
          </a:xfrm>
          <a:ln w="57150">
            <a:solidFill>
              <a:srgbClr val="00B050"/>
            </a:solidFill>
          </a:ln>
        </p:spPr>
        <p:txBody>
          <a:bodyPr/>
          <a:lstStyle/>
          <a:p>
            <a:pPr algn="ctr"/>
            <a:r>
              <a:rPr lang="ru-RU" dirty="0" smtClean="0">
                <a:solidFill>
                  <a:srgbClr val="C00000"/>
                </a:solidFill>
                <a:latin typeface="Comic Sans MS" pitchFamily="66" charset="0"/>
              </a:rPr>
              <a:t>РОГАТИК  ЖЁЛТЫЙ</a:t>
            </a:r>
            <a:endParaRPr lang="ru-RU" dirty="0">
              <a:solidFill>
                <a:srgbClr val="C00000"/>
              </a:solidFill>
              <a:latin typeface="Comic Sans MS" pitchFamily="66" charset="0"/>
            </a:endParaRPr>
          </a:p>
        </p:txBody>
      </p:sp>
      <p:sp>
        <p:nvSpPr>
          <p:cNvPr id="4" name="Текст 3"/>
          <p:cNvSpPr>
            <a:spLocks noGrp="1"/>
          </p:cNvSpPr>
          <p:nvPr>
            <p:ph type="body" sz="half" idx="2"/>
          </p:nvPr>
        </p:nvSpPr>
        <p:spPr>
          <a:xfrm>
            <a:off x="457200" y="908720"/>
            <a:ext cx="3008313" cy="5217443"/>
          </a:xfrm>
          <a:ln w="57150">
            <a:solidFill>
              <a:srgbClr val="00B050"/>
            </a:solidFill>
          </a:ln>
        </p:spPr>
        <p:txBody>
          <a:bodyPr>
            <a:normAutofit/>
          </a:bodyPr>
          <a:lstStyle/>
          <a:p>
            <a:r>
              <a:rPr lang="ru-RU" sz="1050" dirty="0" smtClean="0">
                <a:solidFill>
                  <a:srgbClr val="7030A0"/>
                </a:solidFill>
                <a:latin typeface="Comic Sans MS" pitchFamily="66" charset="0"/>
              </a:rPr>
              <a:t>   Этот  гриб  ещё  называют  грибной  лапшой.  Он  хоть  и  жёсткий,  даже  немного горьковатый, но съедобный.  Белки  на  всю  зиму  ими  запасаются. Внешне  похожи  грибы  на  развесистые  рога. Поэтому  и  назвали  их  рогатиком. </a:t>
            </a:r>
          </a:p>
          <a:p>
            <a:endParaRPr lang="ru-RU" sz="1050" dirty="0" smtClean="0">
              <a:solidFill>
                <a:srgbClr val="7030A0"/>
              </a:solidFill>
              <a:latin typeface="Comic Sans MS" pitchFamily="66" charset="0"/>
            </a:endParaRPr>
          </a:p>
          <a:p>
            <a:r>
              <a:rPr lang="ru-RU" sz="1050" b="1" i="1" dirty="0" smtClean="0">
                <a:solidFill>
                  <a:srgbClr val="7030A0"/>
                </a:solidFill>
                <a:latin typeface="Comic Sans MS" pitchFamily="66" charset="0"/>
              </a:rPr>
              <a:t>Вопросы:</a:t>
            </a:r>
          </a:p>
          <a:p>
            <a:pPr>
              <a:buFont typeface="Wingdings" pitchFamily="2" charset="2"/>
              <a:buChar char="§"/>
            </a:pPr>
            <a:r>
              <a:rPr lang="ru-RU" sz="1050" b="1" i="1" dirty="0" smtClean="0">
                <a:solidFill>
                  <a:srgbClr val="7030A0"/>
                </a:solidFill>
                <a:latin typeface="Comic Sans MS" pitchFamily="66" charset="0"/>
              </a:rPr>
              <a:t> Какие  бывают грибы?</a:t>
            </a:r>
          </a:p>
          <a:p>
            <a:pPr>
              <a:buFont typeface="Wingdings" pitchFamily="2" charset="2"/>
              <a:buChar char="§"/>
            </a:pPr>
            <a:r>
              <a:rPr lang="ru-RU" sz="1050" b="1" i="1" dirty="0" smtClean="0">
                <a:solidFill>
                  <a:srgbClr val="7030A0"/>
                </a:solidFill>
                <a:latin typeface="Comic Sans MS" pitchFamily="66" charset="0"/>
              </a:rPr>
              <a:t> Где  грибы  могут  расти?</a:t>
            </a:r>
          </a:p>
          <a:p>
            <a:pPr>
              <a:buFont typeface="Wingdings" pitchFamily="2" charset="2"/>
              <a:buChar char="§"/>
            </a:pPr>
            <a:r>
              <a:rPr lang="ru-RU" sz="1050" b="1" i="1" dirty="0" smtClean="0">
                <a:solidFill>
                  <a:srgbClr val="7030A0"/>
                </a:solidFill>
                <a:latin typeface="Comic Sans MS" pitchFamily="66" charset="0"/>
              </a:rPr>
              <a:t> Как  отличить  ядовитые  грибы  от  съедобных?</a:t>
            </a:r>
          </a:p>
          <a:p>
            <a:pPr>
              <a:buFont typeface="Wingdings" pitchFamily="2" charset="2"/>
              <a:buChar char="§"/>
            </a:pPr>
            <a:r>
              <a:rPr lang="ru-RU" sz="1050" b="1" i="1" dirty="0" smtClean="0">
                <a:solidFill>
                  <a:srgbClr val="7030A0"/>
                </a:solidFill>
                <a:latin typeface="Comic Sans MS" pitchFamily="66" charset="0"/>
              </a:rPr>
              <a:t> Какие  грибы называют  так же,  как  некоторых  лесных  зверей?</a:t>
            </a:r>
          </a:p>
          <a:p>
            <a:pPr>
              <a:buFont typeface="Wingdings" pitchFamily="2" charset="2"/>
              <a:buChar char="§"/>
            </a:pPr>
            <a:r>
              <a:rPr lang="ru-RU" sz="1050" b="1" i="1" dirty="0" smtClean="0">
                <a:solidFill>
                  <a:srgbClr val="7030A0"/>
                </a:solidFill>
                <a:latin typeface="Comic Sans MS" pitchFamily="66" charset="0"/>
              </a:rPr>
              <a:t> назовите грибы-подснежники  и  грибы,  которые  растут  поздней  осенью?</a:t>
            </a:r>
          </a:p>
          <a:p>
            <a:pPr>
              <a:buFont typeface="Wingdings" pitchFamily="2" charset="2"/>
              <a:buChar char="§"/>
            </a:pPr>
            <a:r>
              <a:rPr lang="ru-RU" sz="1050" b="1" i="1" dirty="0" smtClean="0">
                <a:solidFill>
                  <a:srgbClr val="7030A0"/>
                </a:solidFill>
                <a:latin typeface="Comic Sans MS" pitchFamily="66" charset="0"/>
              </a:rPr>
              <a:t> Как  различить  между  собой  белый  гриб, подберёзовик  и  подосиновик?</a:t>
            </a:r>
          </a:p>
          <a:p>
            <a:pPr>
              <a:buFont typeface="Wingdings" pitchFamily="2" charset="2"/>
              <a:buChar char="§"/>
            </a:pPr>
            <a:r>
              <a:rPr lang="ru-RU" sz="1050" b="1" i="1" dirty="0" smtClean="0">
                <a:solidFill>
                  <a:srgbClr val="7030A0"/>
                </a:solidFill>
                <a:latin typeface="Comic Sans MS" pitchFamily="66" charset="0"/>
              </a:rPr>
              <a:t> Каких  цветов  бывают  сыроежки  и с  какими грибами  их можно  спутать?</a:t>
            </a:r>
          </a:p>
          <a:p>
            <a:pPr>
              <a:buFont typeface="Wingdings" pitchFamily="2" charset="2"/>
              <a:buChar char="§"/>
            </a:pPr>
            <a:r>
              <a:rPr lang="ru-RU" sz="1050" b="1" i="1" dirty="0" smtClean="0">
                <a:solidFill>
                  <a:srgbClr val="7030A0"/>
                </a:solidFill>
                <a:latin typeface="Comic Sans MS" pitchFamily="66" charset="0"/>
              </a:rPr>
              <a:t> Какие  грибы  не  любят.  Чтобы  к  ним  прикасались?</a:t>
            </a:r>
          </a:p>
          <a:p>
            <a:pPr>
              <a:buFont typeface="Wingdings" pitchFamily="2" charset="2"/>
              <a:buChar char="§"/>
            </a:pPr>
            <a:r>
              <a:rPr lang="ru-RU" sz="1050" b="1" i="1" dirty="0" smtClean="0">
                <a:solidFill>
                  <a:srgbClr val="7030A0"/>
                </a:solidFill>
                <a:latin typeface="Comic Sans MS" pitchFamily="66" charset="0"/>
              </a:rPr>
              <a:t> Какие  грибы  любят  солнце,  а  какие – тень?</a:t>
            </a:r>
          </a:p>
          <a:p>
            <a:pPr>
              <a:buFont typeface="Wingdings" pitchFamily="2" charset="2"/>
              <a:buChar char="§"/>
            </a:pPr>
            <a:r>
              <a:rPr lang="ru-RU" sz="1050" b="1" i="1" dirty="0" smtClean="0">
                <a:solidFill>
                  <a:srgbClr val="7030A0"/>
                </a:solidFill>
                <a:latin typeface="Comic Sans MS" pitchFamily="66" charset="0"/>
              </a:rPr>
              <a:t> Какие  грибы  растут  в  хвойном лесу,  а  какие  -  в  лиственном?</a:t>
            </a:r>
          </a:p>
          <a:p>
            <a:pPr>
              <a:buFont typeface="Wingdings" pitchFamily="2" charset="2"/>
              <a:buChar char="§"/>
            </a:pPr>
            <a:r>
              <a:rPr lang="ru-RU" sz="1050" b="1" i="1" dirty="0" smtClean="0">
                <a:solidFill>
                  <a:srgbClr val="7030A0"/>
                </a:solidFill>
                <a:latin typeface="Comic Sans MS" pitchFamily="66" charset="0"/>
              </a:rPr>
              <a:t> Знаете  ли  вы  стихи  или  загадки о  грибах?  </a:t>
            </a:r>
            <a:r>
              <a:rPr lang="ru-RU" sz="1050" b="1" i="1" smtClean="0">
                <a:solidFill>
                  <a:srgbClr val="7030A0"/>
                </a:solidFill>
                <a:latin typeface="Comic Sans MS" pitchFamily="66" charset="0"/>
              </a:rPr>
              <a:t>Расскажите  их. </a:t>
            </a:r>
            <a:endParaRPr lang="ru-RU" sz="1050" b="1" i="1" dirty="0">
              <a:solidFill>
                <a:srgbClr val="7030A0"/>
              </a:solidFill>
              <a:latin typeface="Comic Sans MS" pitchFamily="66" charset="0"/>
            </a:endParaRPr>
          </a:p>
        </p:txBody>
      </p:sp>
      <p:pic>
        <p:nvPicPr>
          <p:cNvPr id="7" name="Содержимое 6" descr="Рогатик жёлтый.jpg"/>
          <p:cNvPicPr>
            <a:picLocks noGrp="1" noChangeAspect="1"/>
          </p:cNvPicPr>
          <p:nvPr>
            <p:ph idx="1"/>
          </p:nvPr>
        </p:nvPicPr>
        <p:blipFill>
          <a:blip r:embed="rId2" cstate="print"/>
          <a:stretch>
            <a:fillRect/>
          </a:stretch>
        </p:blipFill>
        <p:spPr>
          <a:xfrm>
            <a:off x="3930988" y="908720"/>
            <a:ext cx="4529443" cy="525658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14290"/>
            <a:ext cx="3711356" cy="5293757"/>
          </a:xfrm>
          <a:prstGeom prst="rect">
            <a:avLst/>
          </a:prstGeom>
          <a:ln w="57150">
            <a:solidFill>
              <a:srgbClr val="00B050"/>
            </a:solidFill>
          </a:ln>
        </p:spPr>
        <p:txBody>
          <a:bodyPr wrap="square">
            <a:spAutoFit/>
          </a:bodyPr>
          <a:lstStyle/>
          <a:p>
            <a:r>
              <a:rPr lang="ru-RU" dirty="0" smtClean="0">
                <a:solidFill>
                  <a:srgbClr val="7030A0"/>
                </a:solidFill>
              </a:rPr>
              <a:t>    </a:t>
            </a:r>
            <a:r>
              <a:rPr lang="ru-RU" sz="1600" dirty="0" smtClean="0">
                <a:solidFill>
                  <a:srgbClr val="7030A0"/>
                </a:solidFill>
              </a:rPr>
              <a:t>Наша  прогулка  по  сказочному  лесу продолжается.  Вместе  с  любопытной  синичкой  мы  сегодня  попадём  в  царство  грибов.</a:t>
            </a:r>
          </a:p>
          <a:p>
            <a:r>
              <a:rPr lang="ru-RU" sz="1600" dirty="0" smtClean="0">
                <a:solidFill>
                  <a:srgbClr val="7030A0"/>
                </a:solidFill>
              </a:rPr>
              <a:t>    Недалеко  от  берёзы   она  нашла  старый  гриб. Его    называют  </a:t>
            </a:r>
            <a:r>
              <a:rPr lang="ru-RU" sz="1600" b="1" i="1" dirty="0" smtClean="0">
                <a:solidFill>
                  <a:srgbClr val="7030A0"/>
                </a:solidFill>
              </a:rPr>
              <a:t>Белым. </a:t>
            </a:r>
            <a:r>
              <a:rPr lang="ru-RU" sz="1600" dirty="0" smtClean="0">
                <a:solidFill>
                  <a:srgbClr val="7030A0"/>
                </a:solidFill>
              </a:rPr>
              <a:t>Шляпка  у  него  коричневая, но может быть  чёрно- и красно- и серо-коричневой,  а  ножка  белая  и  толстая, похожа  на  бочонок.  А  ещё  на  ножке  мелкая  сеточка. Ни  у одного  другого   гриба  нет такого  рисунка.   </a:t>
            </a:r>
          </a:p>
          <a:p>
            <a:r>
              <a:rPr lang="ru-RU" sz="1600" dirty="0">
                <a:solidFill>
                  <a:srgbClr val="7030A0"/>
                </a:solidFill>
              </a:rPr>
              <a:t> </a:t>
            </a:r>
            <a:r>
              <a:rPr lang="ru-RU" sz="1600" dirty="0" smtClean="0">
                <a:solidFill>
                  <a:srgbClr val="7030A0"/>
                </a:solidFill>
              </a:rPr>
              <a:t>     У  белого  гриба  очень  приятный  запах. Поэтому  все  грибники  и  стараются  найти  именно  его. Каждому  хочется  вкусного  гриба  отведать. </a:t>
            </a:r>
          </a:p>
          <a:p>
            <a:r>
              <a:rPr lang="ru-RU" sz="1600" b="1" i="1" dirty="0" smtClean="0">
                <a:solidFill>
                  <a:srgbClr val="7030A0"/>
                </a:solidFill>
              </a:rPr>
              <a:t>вопросы:</a:t>
            </a:r>
          </a:p>
          <a:p>
            <a:pPr>
              <a:buFont typeface="Wingdings" pitchFamily="2" charset="2"/>
              <a:buChar char="§"/>
            </a:pPr>
            <a:r>
              <a:rPr lang="ru-RU" sz="1600" i="1" dirty="0" smtClean="0">
                <a:solidFill>
                  <a:srgbClr val="7030A0"/>
                </a:solidFill>
              </a:rPr>
              <a:t>Какие  ножка и  шляпка у белого гриба?</a:t>
            </a:r>
          </a:p>
          <a:p>
            <a:pPr>
              <a:buFont typeface="Wingdings" pitchFamily="2" charset="2"/>
              <a:buChar char="§"/>
            </a:pPr>
            <a:r>
              <a:rPr lang="ru-RU" sz="1600" i="1" dirty="0" smtClean="0">
                <a:solidFill>
                  <a:srgbClr val="7030A0"/>
                </a:solidFill>
              </a:rPr>
              <a:t>Почему  гриб называют  белым?</a:t>
            </a:r>
          </a:p>
          <a:p>
            <a:pPr>
              <a:buFont typeface="Wingdings" pitchFamily="2" charset="2"/>
              <a:buChar char="§"/>
            </a:pPr>
            <a:r>
              <a:rPr lang="ru-RU" sz="1600" i="1" dirty="0" smtClean="0">
                <a:solidFill>
                  <a:srgbClr val="7030A0"/>
                </a:solidFill>
              </a:rPr>
              <a:t>Этот  гриб  съедобный  или  нет?</a:t>
            </a:r>
            <a:endParaRPr lang="ru-RU" sz="1600" dirty="0">
              <a:solidFill>
                <a:srgbClr val="7030A0"/>
              </a:solidFill>
            </a:endParaRPr>
          </a:p>
        </p:txBody>
      </p:sp>
      <p:sp>
        <p:nvSpPr>
          <p:cNvPr id="3" name="TextBox 2"/>
          <p:cNvSpPr txBox="1"/>
          <p:nvPr/>
        </p:nvSpPr>
        <p:spPr>
          <a:xfrm>
            <a:off x="4714876" y="142852"/>
            <a:ext cx="3571900" cy="400110"/>
          </a:xfrm>
          <a:prstGeom prst="rect">
            <a:avLst/>
          </a:prstGeom>
          <a:noFill/>
          <a:ln w="57150">
            <a:solidFill>
              <a:srgbClr val="00B050"/>
            </a:solidFill>
          </a:ln>
        </p:spPr>
        <p:txBody>
          <a:bodyPr wrap="square" rtlCol="0">
            <a:spAutoFit/>
          </a:bodyPr>
          <a:lstStyle/>
          <a:p>
            <a:pPr algn="ctr"/>
            <a:r>
              <a:rPr lang="ru-RU" sz="2000" dirty="0" smtClean="0">
                <a:solidFill>
                  <a:schemeClr val="accent6">
                    <a:lumMod val="50000"/>
                  </a:schemeClr>
                </a:solidFill>
                <a:latin typeface="Comic Sans MS" pitchFamily="66" charset="0"/>
              </a:rPr>
              <a:t>БЕЛЫЙ  ГРИБ</a:t>
            </a:r>
            <a:endParaRPr lang="ru-RU" sz="2000" dirty="0">
              <a:solidFill>
                <a:schemeClr val="accent6">
                  <a:lumMod val="50000"/>
                </a:schemeClr>
              </a:solidFill>
              <a:latin typeface="Comic Sans MS" pitchFamily="66" charset="0"/>
            </a:endParaRPr>
          </a:p>
        </p:txBody>
      </p:sp>
      <p:pic>
        <p:nvPicPr>
          <p:cNvPr id="4" name="Рисунок 3" descr="Белый гриб.jpg"/>
          <p:cNvPicPr>
            <a:picLocks noChangeAspect="1"/>
          </p:cNvPicPr>
          <p:nvPr/>
        </p:nvPicPr>
        <p:blipFill>
          <a:blip r:embed="rId2" cstate="print"/>
          <a:stretch>
            <a:fillRect/>
          </a:stretch>
        </p:blipFill>
        <p:spPr>
          <a:xfrm>
            <a:off x="4427984" y="692696"/>
            <a:ext cx="4469463" cy="590465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43808" y="260648"/>
            <a:ext cx="3008313" cy="441306"/>
          </a:xfrm>
          <a:ln w="57150">
            <a:solidFill>
              <a:srgbClr val="00B050"/>
            </a:solidFill>
          </a:ln>
        </p:spPr>
        <p:txBody>
          <a:bodyPr/>
          <a:lstStyle/>
          <a:p>
            <a:pPr algn="ctr"/>
            <a:r>
              <a:rPr lang="ru-RU" dirty="0" smtClean="0">
                <a:solidFill>
                  <a:srgbClr val="C00000"/>
                </a:solidFill>
                <a:latin typeface="Comic Sans MS" pitchFamily="66" charset="0"/>
              </a:rPr>
              <a:t>БЛЕДНАЯ  ПОГАНКА</a:t>
            </a:r>
            <a:endParaRPr lang="ru-RU" dirty="0">
              <a:solidFill>
                <a:srgbClr val="C00000"/>
              </a:solidFill>
              <a:latin typeface="Comic Sans MS" pitchFamily="66" charset="0"/>
            </a:endParaRPr>
          </a:p>
        </p:txBody>
      </p:sp>
      <p:pic>
        <p:nvPicPr>
          <p:cNvPr id="5" name="Содержимое 4" descr="Бледная  поганка.jpg"/>
          <p:cNvPicPr>
            <a:picLocks noGrp="1" noChangeAspect="1"/>
          </p:cNvPicPr>
          <p:nvPr>
            <p:ph idx="1"/>
          </p:nvPr>
        </p:nvPicPr>
        <p:blipFill>
          <a:blip r:embed="rId2" cstate="print"/>
          <a:stretch>
            <a:fillRect/>
          </a:stretch>
        </p:blipFill>
        <p:spPr>
          <a:xfrm>
            <a:off x="4139952" y="764704"/>
            <a:ext cx="4611384" cy="5369013"/>
          </a:xfrm>
          <a:prstGeom prst="rect">
            <a:avLst/>
          </a:prstGeom>
          <a:ln>
            <a:noFill/>
          </a:ln>
          <a:effectLst>
            <a:outerShdw blurRad="292100" dist="139700" dir="2700000" algn="tl" rotWithShape="0">
              <a:srgbClr val="333333">
                <a:alpha val="65000"/>
              </a:srgbClr>
            </a:outerShdw>
          </a:effectLst>
        </p:spPr>
      </p:pic>
      <p:sp>
        <p:nvSpPr>
          <p:cNvPr id="4" name="Текст 3"/>
          <p:cNvSpPr>
            <a:spLocks noGrp="1"/>
          </p:cNvSpPr>
          <p:nvPr>
            <p:ph type="body" sz="half" idx="2"/>
          </p:nvPr>
        </p:nvSpPr>
        <p:spPr>
          <a:xfrm>
            <a:off x="457200" y="785794"/>
            <a:ext cx="3008313" cy="5340369"/>
          </a:xfrm>
          <a:ln w="57150">
            <a:solidFill>
              <a:srgbClr val="00B050"/>
            </a:solidFill>
          </a:ln>
        </p:spPr>
        <p:txBody>
          <a:bodyPr>
            <a:normAutofit fontScale="92500" lnSpcReduction="20000"/>
          </a:bodyPr>
          <a:lstStyle/>
          <a:p>
            <a:r>
              <a:rPr lang="ru-RU" dirty="0" smtClean="0">
                <a:solidFill>
                  <a:srgbClr val="7030A0"/>
                </a:solidFill>
              </a:rPr>
              <a:t>   </a:t>
            </a:r>
            <a:r>
              <a:rPr lang="ru-RU" dirty="0" smtClean="0">
                <a:solidFill>
                  <a:srgbClr val="7030A0"/>
                </a:solidFill>
                <a:latin typeface="Comic Sans MS" pitchFamily="66" charset="0"/>
              </a:rPr>
              <a:t>«А  вот  два  грибочка с  серовато-зелёной  и  беловато-жёлтой  шляпкой!»- </a:t>
            </a:r>
            <a:r>
              <a:rPr lang="ru-RU" dirty="0" smtClean="0">
                <a:solidFill>
                  <a:srgbClr val="7030A0"/>
                </a:solidFill>
                <a:latin typeface="Comic Sans MS" pitchFamily="66" charset="0"/>
              </a:rPr>
              <a:t>показывает  </a:t>
            </a:r>
            <a:r>
              <a:rPr lang="ru-RU" dirty="0" smtClean="0">
                <a:solidFill>
                  <a:srgbClr val="7030A0"/>
                </a:solidFill>
                <a:latin typeface="Comic Sans MS" pitchFamily="66" charset="0"/>
              </a:rPr>
              <a:t>нам  синичка! «Похожи  на  шампиньоны. так  и  просятся  в  корзинку  к  грибникам!»</a:t>
            </a:r>
          </a:p>
          <a:p>
            <a:pPr>
              <a:buFont typeface="Wingdings" pitchFamily="2" charset="2"/>
              <a:buChar char="§"/>
            </a:pPr>
            <a:r>
              <a:rPr lang="ru-RU" dirty="0">
                <a:solidFill>
                  <a:srgbClr val="7030A0"/>
                </a:solidFill>
                <a:latin typeface="Comic Sans MS" pitchFamily="66" charset="0"/>
              </a:rPr>
              <a:t> </a:t>
            </a:r>
            <a:r>
              <a:rPr lang="ru-RU" dirty="0" smtClean="0">
                <a:solidFill>
                  <a:srgbClr val="7030A0"/>
                </a:solidFill>
                <a:latin typeface="Comic Sans MS" pitchFamily="66" charset="0"/>
              </a:rPr>
              <a:t>  Но  белочка  нас  предостерегает – </a:t>
            </a:r>
            <a:r>
              <a:rPr lang="ru-RU" b="1" dirty="0" smtClean="0">
                <a:solidFill>
                  <a:srgbClr val="7030A0"/>
                </a:solidFill>
                <a:latin typeface="Comic Sans MS" pitchFamily="66" charset="0"/>
              </a:rPr>
              <a:t>это  бледные  поганки!</a:t>
            </a:r>
            <a:r>
              <a:rPr lang="ru-RU" dirty="0" smtClean="0">
                <a:solidFill>
                  <a:srgbClr val="7030A0"/>
                </a:solidFill>
                <a:latin typeface="Comic Sans MS" pitchFamily="66" charset="0"/>
              </a:rPr>
              <a:t> На  ножках  у  них  бугорок,  а  на  нём  белая плёнка, будто  воротничок  из  крупных  чешуек  или бородавочек. Это  приметы  ядовитых  грибов, которые  ни  в  коем  случае  есть  нельзя, что бы  не  отравиться.  </a:t>
            </a:r>
          </a:p>
          <a:p>
            <a:r>
              <a:rPr lang="ru-RU" dirty="0">
                <a:solidFill>
                  <a:srgbClr val="7030A0"/>
                </a:solidFill>
                <a:latin typeface="Comic Sans MS" pitchFamily="66" charset="0"/>
              </a:rPr>
              <a:t> </a:t>
            </a:r>
            <a:r>
              <a:rPr lang="ru-RU" dirty="0" smtClean="0">
                <a:solidFill>
                  <a:srgbClr val="7030A0"/>
                </a:solidFill>
                <a:latin typeface="Comic Sans MS" pitchFamily="66" charset="0"/>
              </a:rPr>
              <a:t>   У  шампиньонов  пластинки  сверху  беловатые  или  грязно-розовые, а  внутри  тёмно-коричневые  или  даже  чёрно-бурые.   А  у  бледных  поганок  они  белые  или  кремовые…</a:t>
            </a:r>
          </a:p>
          <a:p>
            <a:endParaRPr lang="ru-RU" b="1" i="1" dirty="0" smtClean="0">
              <a:solidFill>
                <a:srgbClr val="7030A0"/>
              </a:solidFill>
              <a:latin typeface="Comic Sans MS" pitchFamily="66" charset="0"/>
            </a:endParaRPr>
          </a:p>
          <a:p>
            <a:endParaRPr lang="ru-RU" b="1" i="1" dirty="0" smtClean="0">
              <a:solidFill>
                <a:srgbClr val="7030A0"/>
              </a:solidFill>
              <a:latin typeface="Comic Sans MS" pitchFamily="66" charset="0"/>
            </a:endParaRPr>
          </a:p>
          <a:p>
            <a:r>
              <a:rPr lang="ru-RU" b="1" i="1" dirty="0" smtClean="0">
                <a:solidFill>
                  <a:srgbClr val="7030A0"/>
                </a:solidFill>
                <a:latin typeface="Comic Sans MS" pitchFamily="66" charset="0"/>
              </a:rPr>
              <a:t>Вопросы:</a:t>
            </a:r>
          </a:p>
          <a:p>
            <a:pPr>
              <a:buFont typeface="Wingdings" pitchFamily="2" charset="2"/>
              <a:buChar char="§"/>
            </a:pPr>
            <a:r>
              <a:rPr lang="ru-RU" i="1" dirty="0" smtClean="0">
                <a:solidFill>
                  <a:srgbClr val="7030A0"/>
                </a:solidFill>
                <a:latin typeface="Comic Sans MS" pitchFamily="66" charset="0"/>
              </a:rPr>
              <a:t>Ядовитые  или  съедобные бледные  поганки? Какие  у  них  бывают  шляпки  и  ножки? </a:t>
            </a:r>
          </a:p>
          <a:p>
            <a:pPr>
              <a:buFont typeface="Wingdings" pitchFamily="2" charset="2"/>
              <a:buChar char="§"/>
            </a:pPr>
            <a:r>
              <a:rPr lang="ru-RU" i="1" dirty="0" smtClean="0">
                <a:solidFill>
                  <a:srgbClr val="7030A0"/>
                </a:solidFill>
                <a:latin typeface="Comic Sans MS" pitchFamily="66" charset="0"/>
              </a:rPr>
              <a:t>Чем отличаются  по  цвету  пластинки шляпок  бледных  поганок  от  пластинок  шампиньонов?</a:t>
            </a:r>
            <a:endParaRPr lang="ru-RU" i="1" dirty="0">
              <a:solidFill>
                <a:srgbClr val="7030A0"/>
              </a:solidFill>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87824" y="188640"/>
            <a:ext cx="3008313" cy="369868"/>
          </a:xfrm>
          <a:ln w="57150">
            <a:solidFill>
              <a:srgbClr val="00B050"/>
            </a:solidFill>
          </a:ln>
        </p:spPr>
        <p:txBody>
          <a:bodyPr>
            <a:noAutofit/>
          </a:bodyPr>
          <a:lstStyle/>
          <a:p>
            <a:pPr algn="ctr"/>
            <a:r>
              <a:rPr lang="ru-RU" dirty="0" smtClean="0">
                <a:solidFill>
                  <a:srgbClr val="C00000"/>
                </a:solidFill>
                <a:latin typeface="Comic Sans MS" pitchFamily="66" charset="0"/>
              </a:rPr>
              <a:t>ВОЛНУШКА</a:t>
            </a:r>
            <a:endParaRPr lang="ru-RU" dirty="0">
              <a:solidFill>
                <a:srgbClr val="C00000"/>
              </a:solidFill>
              <a:latin typeface="Comic Sans MS" pitchFamily="66" charset="0"/>
            </a:endParaRPr>
          </a:p>
        </p:txBody>
      </p:sp>
      <p:pic>
        <p:nvPicPr>
          <p:cNvPr id="5" name="Содержимое 4" descr="Волнушки.jpg"/>
          <p:cNvPicPr>
            <a:picLocks noGrp="1" noChangeAspect="1"/>
          </p:cNvPicPr>
          <p:nvPr>
            <p:ph idx="1"/>
          </p:nvPr>
        </p:nvPicPr>
        <p:blipFill>
          <a:blip r:embed="rId2" cstate="print"/>
          <a:stretch>
            <a:fillRect/>
          </a:stretch>
        </p:blipFill>
        <p:spPr>
          <a:xfrm>
            <a:off x="3912046" y="620688"/>
            <a:ext cx="4836417" cy="5544615"/>
          </a:xfrm>
          <a:prstGeom prst="rect">
            <a:avLst/>
          </a:prstGeom>
          <a:ln>
            <a:noFill/>
          </a:ln>
          <a:effectLst>
            <a:outerShdw blurRad="292100" dist="139700" dir="2700000" algn="tl" rotWithShape="0">
              <a:srgbClr val="333333">
                <a:alpha val="65000"/>
              </a:srgbClr>
            </a:outerShdw>
          </a:effectLst>
        </p:spPr>
      </p:pic>
      <p:sp>
        <p:nvSpPr>
          <p:cNvPr id="4" name="Текст 3"/>
          <p:cNvSpPr>
            <a:spLocks noGrp="1"/>
          </p:cNvSpPr>
          <p:nvPr>
            <p:ph type="body" sz="half" idx="2"/>
          </p:nvPr>
        </p:nvSpPr>
        <p:spPr>
          <a:xfrm>
            <a:off x="285720" y="642918"/>
            <a:ext cx="3179793" cy="5483245"/>
          </a:xfrm>
          <a:ln w="57150">
            <a:solidFill>
              <a:srgbClr val="00B050"/>
            </a:solidFill>
          </a:ln>
        </p:spPr>
        <p:txBody>
          <a:bodyPr>
            <a:normAutofit lnSpcReduction="10000"/>
          </a:bodyPr>
          <a:lstStyle/>
          <a:p>
            <a:r>
              <a:rPr lang="ru-RU" dirty="0" smtClean="0">
                <a:solidFill>
                  <a:srgbClr val="7030A0"/>
                </a:solidFill>
              </a:rPr>
              <a:t>«</a:t>
            </a:r>
            <a:r>
              <a:rPr lang="ru-RU" dirty="0" smtClean="0">
                <a:solidFill>
                  <a:srgbClr val="7030A0"/>
                </a:solidFill>
                <a:latin typeface="Comic Sans MS" pitchFamily="66" charset="0"/>
              </a:rPr>
              <a:t>А  у  этого  гриба  на  шляпке  красные  кольца, будто  волны» -  показывает  синичка.  </a:t>
            </a:r>
          </a:p>
          <a:p>
            <a:r>
              <a:rPr lang="ru-RU" dirty="0">
                <a:solidFill>
                  <a:srgbClr val="7030A0"/>
                </a:solidFill>
                <a:latin typeface="Comic Sans MS" pitchFamily="66" charset="0"/>
              </a:rPr>
              <a:t> </a:t>
            </a:r>
            <a:r>
              <a:rPr lang="ru-RU" dirty="0" smtClean="0">
                <a:solidFill>
                  <a:srgbClr val="7030A0"/>
                </a:solidFill>
                <a:latin typeface="Comic Sans MS" pitchFamily="66" charset="0"/>
              </a:rPr>
              <a:t>   «Такие  волны  бывают,  если  бросить  в  воду  камень» - пояснил  Лисёнок. </a:t>
            </a:r>
            <a:endParaRPr lang="ru-RU" dirty="0" smtClean="0">
              <a:solidFill>
                <a:srgbClr val="7030A0"/>
              </a:solidFill>
              <a:latin typeface="Comic Sans MS" pitchFamily="66" charset="0"/>
            </a:endParaRPr>
          </a:p>
          <a:p>
            <a:r>
              <a:rPr lang="ru-RU" dirty="0" smtClean="0">
                <a:solidFill>
                  <a:srgbClr val="7030A0"/>
                </a:solidFill>
                <a:latin typeface="Comic Sans MS" pitchFamily="66" charset="0"/>
              </a:rPr>
              <a:t>«</a:t>
            </a:r>
            <a:r>
              <a:rPr lang="ru-RU" dirty="0" smtClean="0">
                <a:solidFill>
                  <a:srgbClr val="7030A0"/>
                </a:solidFill>
                <a:latin typeface="Comic Sans MS" pitchFamily="66" charset="0"/>
              </a:rPr>
              <a:t>Это  розовые   волнушки,  их солят  в  кадушках!»</a:t>
            </a:r>
          </a:p>
          <a:p>
            <a:endParaRPr lang="ru-RU" i="1" dirty="0" smtClean="0">
              <a:solidFill>
                <a:srgbClr val="C00000"/>
              </a:solidFill>
              <a:latin typeface="Comic Sans MS" pitchFamily="66" charset="0"/>
            </a:endParaRPr>
          </a:p>
          <a:p>
            <a:r>
              <a:rPr lang="ru-RU" i="1" dirty="0" smtClean="0">
                <a:solidFill>
                  <a:srgbClr val="C00000"/>
                </a:solidFill>
                <a:latin typeface="Comic Sans MS" pitchFamily="66" charset="0"/>
              </a:rPr>
              <a:t>Волнуются  волнушки:</a:t>
            </a:r>
            <a:br>
              <a:rPr lang="ru-RU" i="1" dirty="0" smtClean="0">
                <a:solidFill>
                  <a:srgbClr val="C00000"/>
                </a:solidFill>
                <a:latin typeface="Comic Sans MS" pitchFamily="66" charset="0"/>
              </a:rPr>
            </a:br>
            <a:r>
              <a:rPr lang="ru-RU" i="1" dirty="0" smtClean="0">
                <a:solidFill>
                  <a:srgbClr val="C00000"/>
                </a:solidFill>
                <a:latin typeface="Comic Sans MS" pitchFamily="66" charset="0"/>
              </a:rPr>
              <a:t>- как  быть  нам  без  кадушки!</a:t>
            </a:r>
          </a:p>
          <a:p>
            <a:r>
              <a:rPr lang="ru-RU" i="1" dirty="0" smtClean="0">
                <a:solidFill>
                  <a:srgbClr val="C00000"/>
                </a:solidFill>
                <a:latin typeface="Comic Sans MS" pitchFamily="66" charset="0"/>
              </a:rPr>
              <a:t>Все  грибы   в  кадушках,</a:t>
            </a:r>
          </a:p>
          <a:p>
            <a:r>
              <a:rPr lang="ru-RU" i="1" dirty="0" smtClean="0">
                <a:solidFill>
                  <a:srgbClr val="C00000"/>
                </a:solidFill>
                <a:latin typeface="Comic Sans MS" pitchFamily="66" charset="0"/>
              </a:rPr>
              <a:t>Забыли  о  волнушках!</a:t>
            </a:r>
          </a:p>
          <a:p>
            <a:r>
              <a:rPr lang="ru-RU" i="1" dirty="0" smtClean="0">
                <a:solidFill>
                  <a:srgbClr val="C00000"/>
                </a:solidFill>
                <a:latin typeface="Comic Sans MS" pitchFamily="66" charset="0"/>
              </a:rPr>
              <a:t>Поищи  волнушки  ты,</a:t>
            </a:r>
          </a:p>
          <a:p>
            <a:r>
              <a:rPr lang="ru-RU" i="1" dirty="0" smtClean="0">
                <a:solidFill>
                  <a:srgbClr val="C00000"/>
                </a:solidFill>
                <a:latin typeface="Comic Sans MS" pitchFamily="66" charset="0"/>
              </a:rPr>
              <a:t>Очень  вкусные  грибы!</a:t>
            </a:r>
          </a:p>
          <a:p>
            <a:endParaRPr lang="ru-RU" b="1" i="1" dirty="0" smtClean="0">
              <a:solidFill>
                <a:srgbClr val="7030A0"/>
              </a:solidFill>
              <a:latin typeface="Comic Sans MS" pitchFamily="66" charset="0"/>
            </a:endParaRPr>
          </a:p>
          <a:p>
            <a:endParaRPr lang="ru-RU" b="1" i="1" dirty="0" smtClean="0">
              <a:solidFill>
                <a:srgbClr val="7030A0"/>
              </a:solidFill>
              <a:latin typeface="Comic Sans MS" pitchFamily="66" charset="0"/>
            </a:endParaRPr>
          </a:p>
          <a:p>
            <a:endParaRPr lang="ru-RU" b="1" i="1" dirty="0" smtClean="0">
              <a:solidFill>
                <a:srgbClr val="7030A0"/>
              </a:solidFill>
              <a:latin typeface="Comic Sans MS" pitchFamily="66" charset="0"/>
            </a:endParaRPr>
          </a:p>
          <a:p>
            <a:endParaRPr lang="ru-RU" b="1" i="1" dirty="0" smtClean="0">
              <a:solidFill>
                <a:srgbClr val="7030A0"/>
              </a:solidFill>
              <a:latin typeface="Comic Sans MS" pitchFamily="66" charset="0"/>
            </a:endParaRPr>
          </a:p>
          <a:p>
            <a:r>
              <a:rPr lang="ru-RU" b="1" i="1" dirty="0" smtClean="0">
                <a:solidFill>
                  <a:srgbClr val="7030A0"/>
                </a:solidFill>
                <a:latin typeface="Comic Sans MS" pitchFamily="66" charset="0"/>
              </a:rPr>
              <a:t>ВОПРОСЫ:</a:t>
            </a:r>
          </a:p>
          <a:p>
            <a:pPr>
              <a:buFont typeface="Wingdings" pitchFamily="2" charset="2"/>
              <a:buChar char="§"/>
            </a:pPr>
            <a:r>
              <a:rPr lang="ru-RU" i="1" dirty="0">
                <a:solidFill>
                  <a:srgbClr val="7030A0"/>
                </a:solidFill>
                <a:latin typeface="Comic Sans MS" pitchFamily="66" charset="0"/>
              </a:rPr>
              <a:t> </a:t>
            </a:r>
            <a:r>
              <a:rPr lang="ru-RU" i="1" dirty="0" smtClean="0">
                <a:solidFill>
                  <a:srgbClr val="7030A0"/>
                </a:solidFill>
                <a:latin typeface="Comic Sans MS" pitchFamily="66" charset="0"/>
              </a:rPr>
              <a:t>Почему  гриб  называют  волнушкой?</a:t>
            </a:r>
          </a:p>
          <a:p>
            <a:pPr>
              <a:buFont typeface="Wingdings" pitchFamily="2" charset="2"/>
              <a:buChar char="§"/>
            </a:pPr>
            <a:r>
              <a:rPr lang="ru-RU" i="1" dirty="0">
                <a:solidFill>
                  <a:srgbClr val="7030A0"/>
                </a:solidFill>
                <a:latin typeface="Comic Sans MS" pitchFamily="66" charset="0"/>
              </a:rPr>
              <a:t> </a:t>
            </a:r>
            <a:r>
              <a:rPr lang="ru-RU" i="1" dirty="0" smtClean="0">
                <a:solidFill>
                  <a:srgbClr val="7030A0"/>
                </a:solidFill>
                <a:latin typeface="Comic Sans MS" pitchFamily="66" charset="0"/>
              </a:rPr>
              <a:t>Съедобный  он  или  ядовитый?</a:t>
            </a:r>
            <a:endParaRPr lang="ru-RU" i="1" dirty="0">
              <a:solidFill>
                <a:srgbClr val="7030A0"/>
              </a:solidFill>
              <a:latin typeface="Comic Sans MS"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3008313" cy="512744"/>
          </a:xfrm>
          <a:ln w="57150">
            <a:solidFill>
              <a:srgbClr val="00B050"/>
            </a:solidFill>
          </a:ln>
        </p:spPr>
        <p:txBody>
          <a:bodyPr>
            <a:normAutofit/>
          </a:bodyPr>
          <a:lstStyle/>
          <a:p>
            <a:pPr algn="ctr"/>
            <a:r>
              <a:rPr lang="ru-RU" dirty="0" smtClean="0">
                <a:solidFill>
                  <a:srgbClr val="C00000"/>
                </a:solidFill>
                <a:latin typeface="Comic Sans MS" pitchFamily="66" charset="0"/>
              </a:rPr>
              <a:t>ГРУЗДЬ</a:t>
            </a:r>
            <a:endParaRPr lang="ru-RU" dirty="0">
              <a:solidFill>
                <a:srgbClr val="C00000"/>
              </a:solidFill>
              <a:latin typeface="Comic Sans MS" pitchFamily="66" charset="0"/>
            </a:endParaRPr>
          </a:p>
        </p:txBody>
      </p:sp>
      <p:pic>
        <p:nvPicPr>
          <p:cNvPr id="5" name="Содержимое 4" descr="Грузди.jpg"/>
          <p:cNvPicPr>
            <a:picLocks noGrp="1" noChangeAspect="1"/>
          </p:cNvPicPr>
          <p:nvPr>
            <p:ph idx="1"/>
          </p:nvPr>
        </p:nvPicPr>
        <p:blipFill>
          <a:blip r:embed="rId2" cstate="print"/>
          <a:stretch>
            <a:fillRect/>
          </a:stretch>
        </p:blipFill>
        <p:spPr>
          <a:xfrm>
            <a:off x="4150548" y="273050"/>
            <a:ext cx="4328330" cy="6396310"/>
          </a:xfrm>
          <a:prstGeom prst="rect">
            <a:avLst/>
          </a:prstGeom>
          <a:ln>
            <a:noFill/>
          </a:ln>
          <a:effectLst>
            <a:outerShdw blurRad="292100" dist="139700" dir="2700000" algn="tl" rotWithShape="0">
              <a:srgbClr val="333333">
                <a:alpha val="65000"/>
              </a:srgbClr>
            </a:outerShdw>
          </a:effectLst>
        </p:spPr>
      </p:pic>
      <p:sp>
        <p:nvSpPr>
          <p:cNvPr id="4" name="Текст 3"/>
          <p:cNvSpPr>
            <a:spLocks noGrp="1"/>
          </p:cNvSpPr>
          <p:nvPr>
            <p:ph type="body" sz="half" idx="2"/>
          </p:nvPr>
        </p:nvSpPr>
        <p:spPr>
          <a:xfrm>
            <a:off x="467544" y="836712"/>
            <a:ext cx="3251231" cy="5688632"/>
          </a:xfrm>
          <a:ln w="57150">
            <a:solidFill>
              <a:srgbClr val="00B050"/>
            </a:solidFill>
          </a:ln>
        </p:spPr>
        <p:txBody>
          <a:bodyPr>
            <a:noAutofit/>
          </a:bodyPr>
          <a:lstStyle/>
          <a:p>
            <a:r>
              <a:rPr lang="ru-RU" sz="1100" dirty="0" smtClean="0">
                <a:solidFill>
                  <a:srgbClr val="7030A0"/>
                </a:solidFill>
                <a:latin typeface="Comic Sans MS" pitchFamily="66" charset="0"/>
              </a:rPr>
              <a:t>- А  это  что  за  дружные  семейки? Их  так  много, словно  друг  на  друге  </a:t>
            </a:r>
            <a:r>
              <a:rPr lang="ru-RU" sz="1100" dirty="0" err="1" smtClean="0">
                <a:solidFill>
                  <a:srgbClr val="7030A0"/>
                </a:solidFill>
                <a:latin typeface="Comic Sans MS" pitchFamily="66" charset="0"/>
              </a:rPr>
              <a:t>груздятся</a:t>
            </a:r>
            <a:r>
              <a:rPr lang="ru-RU" sz="1100" dirty="0" smtClean="0">
                <a:solidFill>
                  <a:srgbClr val="7030A0"/>
                </a:solidFill>
                <a:latin typeface="Comic Sans MS" pitchFamily="66" charset="0"/>
              </a:rPr>
              <a:t>? - удивилась  </a:t>
            </a:r>
            <a:r>
              <a:rPr lang="ru-RU" sz="1100" dirty="0" err="1" smtClean="0">
                <a:solidFill>
                  <a:srgbClr val="7030A0"/>
                </a:solidFill>
                <a:latin typeface="Comic Sans MS" pitchFamily="66" charset="0"/>
              </a:rPr>
              <a:t>осторглазая</a:t>
            </a:r>
            <a:r>
              <a:rPr lang="ru-RU" sz="1100" dirty="0" smtClean="0">
                <a:solidFill>
                  <a:srgbClr val="7030A0"/>
                </a:solidFill>
                <a:latin typeface="Comic Sans MS" pitchFamily="66" charset="0"/>
              </a:rPr>
              <a:t> синичка. </a:t>
            </a:r>
          </a:p>
          <a:p>
            <a:r>
              <a:rPr lang="ru-RU" sz="1100" dirty="0">
                <a:solidFill>
                  <a:srgbClr val="7030A0"/>
                </a:solidFill>
                <a:latin typeface="Comic Sans MS" pitchFamily="66" charset="0"/>
              </a:rPr>
              <a:t> </a:t>
            </a:r>
            <a:r>
              <a:rPr lang="ru-RU" sz="1100" dirty="0" smtClean="0">
                <a:solidFill>
                  <a:srgbClr val="7030A0"/>
                </a:solidFill>
                <a:latin typeface="Comic Sans MS" pitchFamily="66" charset="0"/>
              </a:rPr>
              <a:t>- Эти  грибы  так  и  называют - грузди, потому,  что они  растут   целыми группами, семейками. Грибники  их  очень любят – найдут  такую  семейку – и корзина  полная,- затрещала  сорока –белобока, наблюдавшая  за  нашей  синичкой  с  ветки  соседнего  дерева.</a:t>
            </a:r>
          </a:p>
          <a:p>
            <a:pPr>
              <a:buFontTx/>
              <a:buChar char="-"/>
            </a:pPr>
            <a:r>
              <a:rPr lang="ru-RU" sz="1100" dirty="0" smtClean="0">
                <a:solidFill>
                  <a:srgbClr val="7030A0"/>
                </a:solidFill>
                <a:latin typeface="Comic Sans MS" pitchFamily="66" charset="0"/>
              </a:rPr>
              <a:t>Грузди  бывают  разные, -продолжала  рассказывать  сорока.-  В  еловом  лесу  растут  </a:t>
            </a:r>
            <a:r>
              <a:rPr lang="ru-RU" sz="1100" b="1" i="1" dirty="0" smtClean="0">
                <a:solidFill>
                  <a:srgbClr val="7030A0"/>
                </a:solidFill>
                <a:latin typeface="Comic Sans MS" pitchFamily="66" charset="0"/>
              </a:rPr>
              <a:t>Жёлтые  </a:t>
            </a:r>
            <a:r>
              <a:rPr lang="ru-RU" sz="1100" dirty="0" smtClean="0">
                <a:solidFill>
                  <a:srgbClr val="7030A0"/>
                </a:solidFill>
                <a:latin typeface="Comic Sans MS" pitchFamily="66" charset="0"/>
              </a:rPr>
              <a:t>, в  берёзовых  или  смешанных  лесах – растут  </a:t>
            </a:r>
            <a:r>
              <a:rPr lang="ru-RU" sz="1100" b="1" i="1" dirty="0" smtClean="0">
                <a:solidFill>
                  <a:srgbClr val="7030A0"/>
                </a:solidFill>
                <a:latin typeface="Comic Sans MS" pitchFamily="66" charset="0"/>
              </a:rPr>
              <a:t>Чёрные</a:t>
            </a:r>
            <a:r>
              <a:rPr lang="ru-RU" sz="1100" dirty="0" smtClean="0">
                <a:solidFill>
                  <a:srgbClr val="7030A0"/>
                </a:solidFill>
                <a:latin typeface="Comic Sans MS" pitchFamily="66" charset="0"/>
              </a:rPr>
              <a:t> грузди  с  большими зеленовато-бурыми  или  тёмно-бурыми,  почти  чёрными  с  жёлтым  краем  шляпками. Частенько  его  называют  ещё  </a:t>
            </a:r>
            <a:r>
              <a:rPr lang="ru-RU" sz="1100" b="1" i="1" dirty="0" smtClean="0">
                <a:solidFill>
                  <a:srgbClr val="7030A0"/>
                </a:solidFill>
                <a:latin typeface="Comic Sans MS" pitchFamily="66" charset="0"/>
              </a:rPr>
              <a:t>Чернушкой. </a:t>
            </a:r>
            <a:r>
              <a:rPr lang="ru-RU" sz="1100" dirty="0" smtClean="0">
                <a:solidFill>
                  <a:srgbClr val="7030A0"/>
                </a:solidFill>
                <a:latin typeface="Comic Sans MS" pitchFamily="66" charset="0"/>
              </a:rPr>
              <a:t>Они  и  после  заморозков  радуют грибников</a:t>
            </a:r>
            <a:r>
              <a:rPr lang="ru-RU" sz="1100" b="1" dirty="0" smtClean="0">
                <a:solidFill>
                  <a:srgbClr val="7030A0"/>
                </a:solidFill>
                <a:latin typeface="Comic Sans MS" pitchFamily="66" charset="0"/>
              </a:rPr>
              <a:t>.  </a:t>
            </a:r>
            <a:r>
              <a:rPr lang="ru-RU" sz="1100" dirty="0" smtClean="0">
                <a:solidFill>
                  <a:srgbClr val="7030A0"/>
                </a:solidFill>
                <a:latin typeface="Comic Sans MS" pitchFamily="66" charset="0"/>
              </a:rPr>
              <a:t>Но  не  переносят  сильных  затяжных  дождей. В  осиновых  лесах  растут  </a:t>
            </a:r>
            <a:r>
              <a:rPr lang="ru-RU" sz="1100" b="1" i="1" dirty="0" smtClean="0">
                <a:solidFill>
                  <a:srgbClr val="7030A0"/>
                </a:solidFill>
                <a:latin typeface="Comic Sans MS" pitchFamily="66" charset="0"/>
              </a:rPr>
              <a:t>Осиновые  </a:t>
            </a:r>
            <a:r>
              <a:rPr lang="ru-RU" sz="1100" dirty="0" smtClean="0">
                <a:solidFill>
                  <a:srgbClr val="7030A0"/>
                </a:solidFill>
                <a:latin typeface="Comic Sans MS" pitchFamily="66" charset="0"/>
              </a:rPr>
              <a:t>грузди  с  белыми  шляпками  в  буровато-красных  пятнах. А  жёлто-оранжевые  шляпки  </a:t>
            </a:r>
            <a:r>
              <a:rPr lang="ru-RU" sz="1100" b="1" i="1" dirty="0" smtClean="0">
                <a:solidFill>
                  <a:srgbClr val="7030A0"/>
                </a:solidFill>
                <a:latin typeface="Comic Sans MS" pitchFamily="66" charset="0"/>
              </a:rPr>
              <a:t>Дубовых </a:t>
            </a:r>
            <a:r>
              <a:rPr lang="ru-RU" sz="1100" dirty="0" smtClean="0">
                <a:solidFill>
                  <a:srgbClr val="7030A0"/>
                </a:solidFill>
                <a:latin typeface="Comic Sans MS" pitchFamily="66" charset="0"/>
              </a:rPr>
              <a:t> груздей  покрыты  желтоватыми  пятнами  и  держатся  на  коротких, толстых  ножках.</a:t>
            </a:r>
          </a:p>
          <a:p>
            <a:pPr>
              <a:buFontTx/>
              <a:buChar char="-"/>
            </a:pPr>
            <a:r>
              <a:rPr lang="ru-RU" sz="1100" b="1" i="1" dirty="0" smtClean="0">
                <a:solidFill>
                  <a:srgbClr val="7030A0"/>
                </a:solidFill>
                <a:latin typeface="Comic Sans MS" pitchFamily="66" charset="0"/>
              </a:rPr>
              <a:t>Вопросы:</a:t>
            </a:r>
          </a:p>
          <a:p>
            <a:pPr>
              <a:buFont typeface="Wingdings" pitchFamily="2" charset="2"/>
              <a:buChar char="§"/>
            </a:pPr>
            <a:r>
              <a:rPr lang="ru-RU" sz="1100" i="1" dirty="0" smtClean="0">
                <a:solidFill>
                  <a:srgbClr val="7030A0"/>
                </a:solidFill>
                <a:latin typeface="Comic Sans MS" pitchFamily="66" charset="0"/>
              </a:rPr>
              <a:t>Почему  гриб называют  груздем? Съедобный  он  или  ядовитый? Какие  бывают грузди? Чем  они  отличаются друг  от  друга? Какой груздь  не боится  мороза? Что произойдёт с  этими  грибами, если будет слишком  много дождей</a:t>
            </a:r>
            <a:r>
              <a:rPr lang="ru-RU" sz="1100" i="1" dirty="0" smtClean="0">
                <a:latin typeface="Comic Sans MS" pitchFamily="66" charset="0"/>
              </a:rPr>
              <a:t>?</a:t>
            </a:r>
            <a:endParaRPr lang="ru-RU" sz="1100" i="1" dirty="0">
              <a:latin typeface="Comic Sans MS"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635670"/>
          </a:xfrm>
          <a:ln w="57150">
            <a:solidFill>
              <a:srgbClr val="00B050"/>
            </a:solidFill>
          </a:ln>
        </p:spPr>
        <p:txBody>
          <a:bodyPr>
            <a:normAutofit fontScale="90000"/>
          </a:bodyPr>
          <a:lstStyle/>
          <a:p>
            <a:pPr algn="ctr"/>
            <a:r>
              <a:rPr lang="ru-RU" dirty="0" smtClean="0">
                <a:solidFill>
                  <a:srgbClr val="C00000"/>
                </a:solidFill>
                <a:latin typeface="Comic Sans MS" pitchFamily="66" charset="0"/>
              </a:rPr>
              <a:t>ЗВЕЗДОВИК  И ЗОНТИКИ</a:t>
            </a:r>
            <a:endParaRPr lang="ru-RU" dirty="0">
              <a:solidFill>
                <a:srgbClr val="C00000"/>
              </a:solidFill>
              <a:latin typeface="Comic Sans MS" pitchFamily="66" charset="0"/>
            </a:endParaRPr>
          </a:p>
        </p:txBody>
      </p:sp>
      <p:pic>
        <p:nvPicPr>
          <p:cNvPr id="5" name="Содержимое 4" descr="Звездовики.jpg"/>
          <p:cNvPicPr>
            <a:picLocks noGrp="1" noChangeAspect="1"/>
          </p:cNvPicPr>
          <p:nvPr>
            <p:ph idx="1"/>
          </p:nvPr>
        </p:nvPicPr>
        <p:blipFill>
          <a:blip r:embed="rId2" cstate="print"/>
          <a:stretch>
            <a:fillRect/>
          </a:stretch>
        </p:blipFill>
        <p:spPr>
          <a:xfrm>
            <a:off x="3707904" y="188640"/>
            <a:ext cx="3528392" cy="3528392"/>
          </a:xfrm>
          <a:prstGeom prst="rect">
            <a:avLst/>
          </a:prstGeom>
          <a:ln>
            <a:noFill/>
          </a:ln>
          <a:effectLst>
            <a:outerShdw blurRad="292100" dist="139700" dir="2700000" algn="tl" rotWithShape="0">
              <a:srgbClr val="333333">
                <a:alpha val="65000"/>
              </a:srgbClr>
            </a:outerShdw>
          </a:effectLst>
        </p:spPr>
      </p:pic>
      <p:sp>
        <p:nvSpPr>
          <p:cNvPr id="4" name="Текст 3"/>
          <p:cNvSpPr>
            <a:spLocks noGrp="1"/>
          </p:cNvSpPr>
          <p:nvPr>
            <p:ph type="body" sz="half" idx="2"/>
          </p:nvPr>
        </p:nvSpPr>
        <p:spPr>
          <a:xfrm>
            <a:off x="457200" y="980728"/>
            <a:ext cx="3008313" cy="5760640"/>
          </a:xfrm>
          <a:ln w="57150">
            <a:solidFill>
              <a:srgbClr val="00B050"/>
            </a:solidFill>
          </a:ln>
        </p:spPr>
        <p:txBody>
          <a:bodyPr>
            <a:noAutofit/>
          </a:bodyPr>
          <a:lstStyle/>
          <a:p>
            <a:r>
              <a:rPr lang="ru-RU" sz="1100" dirty="0" smtClean="0">
                <a:solidFill>
                  <a:srgbClr val="7030A0"/>
                </a:solidFill>
                <a:latin typeface="Comic Sans MS" pitchFamily="66" charset="0"/>
              </a:rPr>
              <a:t>   </a:t>
            </a:r>
            <a:r>
              <a:rPr lang="ru-RU" sz="1000" dirty="0" smtClean="0">
                <a:solidFill>
                  <a:srgbClr val="7030A0"/>
                </a:solidFill>
                <a:latin typeface="Comic Sans MS" pitchFamily="66" charset="0"/>
              </a:rPr>
              <a:t>Сейчас   наша Синичка  наблюдает,  как  Белочка  учит своего бельчонка  собирать  грибы  на  зиму. Среди  опавшей  хвои  бельчонок  нашёл  причудливый  гриб, немного  похожий  на  звёздочку.</a:t>
            </a:r>
          </a:p>
          <a:p>
            <a:pPr>
              <a:buFontTx/>
              <a:buChar char="-"/>
            </a:pPr>
            <a:r>
              <a:rPr lang="ru-RU" sz="1000" dirty="0" smtClean="0">
                <a:solidFill>
                  <a:srgbClr val="7030A0"/>
                </a:solidFill>
                <a:latin typeface="Comic Sans MS" pitchFamily="66" charset="0"/>
              </a:rPr>
              <a:t>А  зачем  он закопался в хвою? – интересуется  бельчонок?  </a:t>
            </a:r>
          </a:p>
          <a:p>
            <a:pPr>
              <a:buFontTx/>
              <a:buChar char="-"/>
            </a:pPr>
            <a:r>
              <a:rPr lang="ru-RU" sz="1000" dirty="0" smtClean="0">
                <a:solidFill>
                  <a:srgbClr val="7030A0"/>
                </a:solidFill>
                <a:latin typeface="Comic Sans MS" pitchFamily="66" charset="0"/>
              </a:rPr>
              <a:t> Гриб  любит  сосновые  и еловые леса, но  может встретиться  и   среди  лиственных  деревьев.  Бельчонок  хотел  сорвать  и  высушить гриб, но  белка-мама  объяснила, что  гриб  не  съедобный  и  пускай  он  лучше  растёт  и  украшает  лес.  </a:t>
            </a:r>
          </a:p>
          <a:p>
            <a:pPr>
              <a:buFontTx/>
              <a:buChar char="-"/>
            </a:pPr>
            <a:r>
              <a:rPr lang="ru-RU" sz="1000" dirty="0" smtClean="0">
                <a:solidFill>
                  <a:srgbClr val="7030A0"/>
                </a:solidFill>
                <a:latin typeface="Comic Sans MS" pitchFamily="66" charset="0"/>
              </a:rPr>
              <a:t>Лучше  пойдём  собирать  зонтики, -предложила  она. </a:t>
            </a:r>
          </a:p>
          <a:p>
            <a:pPr>
              <a:buFontTx/>
              <a:buChar char="-"/>
            </a:pPr>
            <a:r>
              <a:rPr lang="ru-RU" sz="1000" dirty="0" smtClean="0">
                <a:solidFill>
                  <a:srgbClr val="7030A0"/>
                </a:solidFill>
                <a:latin typeface="Comic Sans MS" pitchFamily="66" charset="0"/>
              </a:rPr>
              <a:t>Мы  что  под  ними  от  дождя будем  прятаться? – спросил  непоседа  бельчонок. И  тогда   белка  показала  своему малышу грибы, похожие  на зонтики  с  широкими  пёстрыми, белыми  и  краснеющими  или  как их  ещё  называют , лохматыми  шляпками  на  тонкой ножке с  юбочкой. </a:t>
            </a:r>
          </a:p>
          <a:p>
            <a:pPr>
              <a:buFontTx/>
              <a:buChar char="-"/>
            </a:pPr>
            <a:r>
              <a:rPr lang="ru-RU" sz="1000" dirty="0" smtClean="0">
                <a:solidFill>
                  <a:srgbClr val="7030A0"/>
                </a:solidFill>
                <a:latin typeface="Comic Sans MS" pitchFamily="66" charset="0"/>
              </a:rPr>
              <a:t> А  почему  же  они лохматые? – спросил  бельчонок.</a:t>
            </a:r>
          </a:p>
          <a:p>
            <a:pPr>
              <a:buFontTx/>
              <a:buChar char="-"/>
            </a:pPr>
            <a:r>
              <a:rPr lang="ru-RU" sz="1000" dirty="0" smtClean="0">
                <a:solidFill>
                  <a:srgbClr val="7030A0"/>
                </a:solidFill>
                <a:latin typeface="Comic Sans MS" pitchFamily="66" charset="0"/>
              </a:rPr>
              <a:t>Видишь, сколько  у  них  чешуек на  шляпке! Поэтому  и  лохматые, – ответила  белка-мама. – Они  такие  вкусные, я  из  них  сегодня  обед  приготовлю!</a:t>
            </a:r>
          </a:p>
          <a:p>
            <a:pPr>
              <a:buFontTx/>
              <a:buChar char="-"/>
            </a:pPr>
            <a:r>
              <a:rPr lang="ru-RU" sz="1000" b="1" i="1" dirty="0" smtClean="0">
                <a:solidFill>
                  <a:srgbClr val="7030A0"/>
                </a:solidFill>
                <a:latin typeface="Comic Sans MS" pitchFamily="66" charset="0"/>
              </a:rPr>
              <a:t>Вопросы:</a:t>
            </a:r>
          </a:p>
          <a:p>
            <a:pPr>
              <a:buFont typeface="Wingdings" pitchFamily="2" charset="2"/>
              <a:buChar char="§"/>
            </a:pPr>
            <a:r>
              <a:rPr lang="ru-RU" sz="1000" i="1" dirty="0" smtClean="0">
                <a:solidFill>
                  <a:srgbClr val="7030A0"/>
                </a:solidFill>
                <a:latin typeface="Comic Sans MS" pitchFamily="66" charset="0"/>
              </a:rPr>
              <a:t>На что похож гриб  </a:t>
            </a:r>
            <a:r>
              <a:rPr lang="ru-RU" sz="1000" i="1" dirty="0" err="1" smtClean="0">
                <a:solidFill>
                  <a:srgbClr val="7030A0"/>
                </a:solidFill>
                <a:latin typeface="Comic Sans MS" pitchFamily="66" charset="0"/>
              </a:rPr>
              <a:t>звездовик</a:t>
            </a:r>
            <a:r>
              <a:rPr lang="ru-RU" sz="1000" i="1" dirty="0" smtClean="0">
                <a:solidFill>
                  <a:srgbClr val="7030A0"/>
                </a:solidFill>
                <a:latin typeface="Comic Sans MS" pitchFamily="66" charset="0"/>
              </a:rPr>
              <a:t>? Где он растёт? Съедобный он  или  нет? </a:t>
            </a:r>
          </a:p>
          <a:p>
            <a:pPr>
              <a:buFont typeface="Wingdings" pitchFamily="2" charset="2"/>
              <a:buChar char="§"/>
            </a:pPr>
            <a:r>
              <a:rPr lang="ru-RU" sz="1000" i="1" dirty="0" smtClean="0">
                <a:solidFill>
                  <a:srgbClr val="7030A0"/>
                </a:solidFill>
                <a:latin typeface="Comic Sans MS" pitchFamily="66" charset="0"/>
              </a:rPr>
              <a:t>Какие  знаете  грибы зонтики? Какие  у  них  шляпки?  Съедобные  или  ядовитые эти грибы?</a:t>
            </a:r>
            <a:endParaRPr lang="ru-RU" sz="1000" i="1" dirty="0">
              <a:solidFill>
                <a:srgbClr val="7030A0"/>
              </a:solidFill>
              <a:latin typeface="Comic Sans MS" pitchFamily="66" charset="0"/>
            </a:endParaRPr>
          </a:p>
        </p:txBody>
      </p:sp>
      <p:pic>
        <p:nvPicPr>
          <p:cNvPr id="6" name="Рисунок 5" descr="Зонтик.jpg"/>
          <p:cNvPicPr>
            <a:picLocks noChangeAspect="1"/>
          </p:cNvPicPr>
          <p:nvPr/>
        </p:nvPicPr>
        <p:blipFill>
          <a:blip r:embed="rId3" cstate="print"/>
          <a:stretch>
            <a:fillRect/>
          </a:stretch>
        </p:blipFill>
        <p:spPr>
          <a:xfrm>
            <a:off x="5292080" y="3220425"/>
            <a:ext cx="3456384" cy="3337199"/>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563662"/>
          </a:xfrm>
          <a:ln w="57150">
            <a:solidFill>
              <a:srgbClr val="00B050"/>
            </a:solidFill>
          </a:ln>
        </p:spPr>
        <p:txBody>
          <a:bodyPr/>
          <a:lstStyle/>
          <a:p>
            <a:pPr algn="ctr"/>
            <a:r>
              <a:rPr lang="ru-RU" dirty="0" smtClean="0">
                <a:solidFill>
                  <a:srgbClr val="C00000"/>
                </a:solidFill>
                <a:latin typeface="Comic Sans MS" pitchFamily="66" charset="0"/>
              </a:rPr>
              <a:t>ОПЯТА</a:t>
            </a:r>
            <a:endParaRPr lang="ru-RU" dirty="0">
              <a:solidFill>
                <a:srgbClr val="C00000"/>
              </a:solidFill>
              <a:latin typeface="Comic Sans MS" pitchFamily="66" charset="0"/>
            </a:endParaRPr>
          </a:p>
        </p:txBody>
      </p:sp>
      <p:pic>
        <p:nvPicPr>
          <p:cNvPr id="5" name="Содержимое 4" descr="Ложные опята серо-жёлтый и кирпично-красный.jpg"/>
          <p:cNvPicPr>
            <a:picLocks noGrp="1" noChangeAspect="1"/>
          </p:cNvPicPr>
          <p:nvPr>
            <p:ph idx="1"/>
          </p:nvPr>
        </p:nvPicPr>
        <p:blipFill>
          <a:blip r:embed="rId2" cstate="print"/>
          <a:stretch>
            <a:fillRect/>
          </a:stretch>
        </p:blipFill>
        <p:spPr>
          <a:xfrm>
            <a:off x="4499992" y="188640"/>
            <a:ext cx="3877270" cy="3059408"/>
          </a:xfrm>
          <a:prstGeom prst="rect">
            <a:avLst/>
          </a:prstGeom>
          <a:ln>
            <a:noFill/>
          </a:ln>
          <a:effectLst>
            <a:outerShdw blurRad="292100" dist="139700" dir="2700000" algn="tl" rotWithShape="0">
              <a:srgbClr val="333333">
                <a:alpha val="65000"/>
              </a:srgbClr>
            </a:outerShdw>
          </a:effectLst>
        </p:spPr>
      </p:pic>
      <p:sp>
        <p:nvSpPr>
          <p:cNvPr id="4" name="Текст 3"/>
          <p:cNvSpPr>
            <a:spLocks noGrp="1"/>
          </p:cNvSpPr>
          <p:nvPr>
            <p:ph type="body" sz="half" idx="2"/>
          </p:nvPr>
        </p:nvSpPr>
        <p:spPr>
          <a:xfrm>
            <a:off x="457200" y="908720"/>
            <a:ext cx="3008313" cy="5832648"/>
          </a:xfrm>
          <a:ln w="57150">
            <a:solidFill>
              <a:srgbClr val="00B050"/>
            </a:solidFill>
          </a:ln>
        </p:spPr>
        <p:txBody>
          <a:bodyPr>
            <a:noAutofit/>
          </a:bodyPr>
          <a:lstStyle/>
          <a:p>
            <a:r>
              <a:rPr lang="ru-RU" sz="1000" dirty="0" smtClean="0">
                <a:solidFill>
                  <a:srgbClr val="7030A0"/>
                </a:solidFill>
                <a:latin typeface="Comic Sans MS" pitchFamily="66" charset="0"/>
              </a:rPr>
              <a:t>Заяц  рассказал  нашей  синичке  при  встрече,  как он  собирал  опят!</a:t>
            </a:r>
          </a:p>
          <a:p>
            <a:r>
              <a:rPr lang="ru-RU" sz="1000" dirty="0" smtClean="0">
                <a:solidFill>
                  <a:srgbClr val="7030A0"/>
                </a:solidFill>
                <a:latin typeface="Comic Sans MS" pitchFamily="66" charset="0"/>
              </a:rPr>
              <a:t>-Я  хорошо  в  грибах  разбираюсь,- гордо  сообщил  заяц  синичке. – Есть ложный опёнок, он  ядовитый. Он  очень  похож  на  настоящих  опят,  только  шляпка у  него  с  красноватым  оттенком   и пластинки  с  нижней стороны  шляпки  у  него   зеленоватые   или  жёлто-зелёные, – продолжал  рассказывать  заяц. – А  когда  они  состарятся,  то  пластинки  их  станут  лилово-бурыми, бурыми  и  чёрно-оливковыми.  У  съедобных  осенних  и  зимних  опят  пластины  с  нижней  стороны  шляпки  светлые – жёлто-бурые. Шляпка у  летних  опят  жёлто- золотистая, величиной с  пятикопеечную  монету, в  центре  широкий выступающий  бугорок. Ножка у  гриба  тонкая, круглая, книзу немного  сужена. Растут  на  пнях  целыми  семейками. С  одного  пня  целую  корзину  можно  собрать. У  осенних  опят  шляпки  серые  и  растут  они высоко  на  стволах  деревьев. Эти грибы  особенно  вкусны. Мимо  них  никто  не  проходит, все кладут их  в  корзину, всем  хочется  попробовать  этот  гриб, – закончил  заяц  свой  рассказ.</a:t>
            </a:r>
          </a:p>
          <a:p>
            <a:r>
              <a:rPr lang="ru-RU" sz="1000" b="1" i="1" dirty="0" smtClean="0">
                <a:solidFill>
                  <a:srgbClr val="7030A0"/>
                </a:solidFill>
                <a:latin typeface="Comic Sans MS" pitchFamily="66" charset="0"/>
              </a:rPr>
              <a:t>Вопросы:  </a:t>
            </a:r>
          </a:p>
          <a:p>
            <a:pPr>
              <a:buFont typeface="Wingdings" pitchFamily="2" charset="2"/>
              <a:buChar char="§"/>
            </a:pPr>
            <a:r>
              <a:rPr lang="ru-RU" sz="1000" i="1" dirty="0" smtClean="0">
                <a:solidFill>
                  <a:srgbClr val="7030A0"/>
                </a:solidFill>
                <a:latin typeface="Comic Sans MS" pitchFamily="66" charset="0"/>
              </a:rPr>
              <a:t>Как  отличить  ложный  опёнок  от  съедобного  по  цвету  шляпки? А  по  пластинкам на  шляпке? Где  любит расти  летний опёнок? Какая у  него  шляпка и ножка? Где обычно  можно  встретить  осенний  опёнок? Какая  у  него  шляпка? Боится ли  он  холода?    Съедобные  или  ядовитые  летний  и  осенний (зимний)  опята?</a:t>
            </a:r>
            <a:endParaRPr lang="ru-RU" sz="1000" i="1" dirty="0">
              <a:solidFill>
                <a:srgbClr val="7030A0"/>
              </a:solidFill>
              <a:latin typeface="Comic Sans MS" pitchFamily="66" charset="0"/>
            </a:endParaRPr>
          </a:p>
        </p:txBody>
      </p:sp>
      <p:pic>
        <p:nvPicPr>
          <p:cNvPr id="6" name="Рисунок 5" descr="Опята  летние.jpg"/>
          <p:cNvPicPr>
            <a:picLocks noChangeAspect="1"/>
          </p:cNvPicPr>
          <p:nvPr/>
        </p:nvPicPr>
        <p:blipFill>
          <a:blip r:embed="rId3" cstate="print"/>
          <a:stretch>
            <a:fillRect/>
          </a:stretch>
        </p:blipFill>
        <p:spPr>
          <a:xfrm>
            <a:off x="3648773" y="3426352"/>
            <a:ext cx="2507403" cy="3243008"/>
          </a:xfrm>
          <a:prstGeom prst="rect">
            <a:avLst/>
          </a:prstGeom>
          <a:ln>
            <a:noFill/>
          </a:ln>
          <a:effectLst>
            <a:outerShdw blurRad="292100" dist="139700" dir="2700000" algn="tl" rotWithShape="0">
              <a:srgbClr val="333333">
                <a:alpha val="65000"/>
              </a:srgbClr>
            </a:outerShdw>
          </a:effectLst>
        </p:spPr>
      </p:pic>
      <p:pic>
        <p:nvPicPr>
          <p:cNvPr id="7" name="Рисунок 6" descr="Опята осенние.jpg"/>
          <p:cNvPicPr>
            <a:picLocks noChangeAspect="1"/>
          </p:cNvPicPr>
          <p:nvPr/>
        </p:nvPicPr>
        <p:blipFill>
          <a:blip r:embed="rId4" cstate="print"/>
          <a:stretch>
            <a:fillRect/>
          </a:stretch>
        </p:blipFill>
        <p:spPr>
          <a:xfrm>
            <a:off x="6112971" y="3356992"/>
            <a:ext cx="2918725" cy="331236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563662"/>
          </a:xfrm>
          <a:ln w="57150">
            <a:solidFill>
              <a:srgbClr val="00B050"/>
            </a:solidFill>
          </a:ln>
        </p:spPr>
        <p:txBody>
          <a:bodyPr/>
          <a:lstStyle/>
          <a:p>
            <a:r>
              <a:rPr lang="ru-RU" dirty="0" smtClean="0">
                <a:solidFill>
                  <a:srgbClr val="C00000"/>
                </a:solidFill>
                <a:latin typeface="Comic Sans MS" pitchFamily="66" charset="0"/>
              </a:rPr>
              <a:t>РЫЖИК  И ЛИСИЧКА</a:t>
            </a:r>
            <a:endParaRPr lang="ru-RU" dirty="0">
              <a:solidFill>
                <a:srgbClr val="C00000"/>
              </a:solidFill>
              <a:latin typeface="Comic Sans MS" pitchFamily="66" charset="0"/>
            </a:endParaRPr>
          </a:p>
        </p:txBody>
      </p:sp>
      <p:pic>
        <p:nvPicPr>
          <p:cNvPr id="5" name="Содержимое 4" descr="Лисички.jpg"/>
          <p:cNvPicPr>
            <a:picLocks noGrp="1" noChangeAspect="1"/>
          </p:cNvPicPr>
          <p:nvPr>
            <p:ph idx="1"/>
          </p:nvPr>
        </p:nvPicPr>
        <p:blipFill>
          <a:blip r:embed="rId2" cstate="print"/>
          <a:stretch>
            <a:fillRect/>
          </a:stretch>
        </p:blipFill>
        <p:spPr>
          <a:xfrm>
            <a:off x="3779912" y="980728"/>
            <a:ext cx="5119539" cy="5472609"/>
          </a:xfrm>
          <a:prstGeom prst="rect">
            <a:avLst/>
          </a:prstGeom>
          <a:ln>
            <a:noFill/>
          </a:ln>
          <a:effectLst>
            <a:outerShdw blurRad="292100" dist="139700" dir="2700000" algn="tl" rotWithShape="0">
              <a:srgbClr val="333333">
                <a:alpha val="65000"/>
              </a:srgbClr>
            </a:outerShdw>
          </a:effectLst>
        </p:spPr>
      </p:pic>
      <p:sp>
        <p:nvSpPr>
          <p:cNvPr id="4" name="Текст 3"/>
          <p:cNvSpPr>
            <a:spLocks noGrp="1"/>
          </p:cNvSpPr>
          <p:nvPr>
            <p:ph type="body" sz="half" idx="2"/>
          </p:nvPr>
        </p:nvSpPr>
        <p:spPr>
          <a:xfrm>
            <a:off x="457200" y="908720"/>
            <a:ext cx="3008313" cy="5688632"/>
          </a:xfrm>
          <a:ln w="57150">
            <a:solidFill>
              <a:srgbClr val="00B050"/>
            </a:solidFill>
          </a:ln>
        </p:spPr>
        <p:txBody>
          <a:bodyPr>
            <a:normAutofit fontScale="92500"/>
          </a:bodyPr>
          <a:lstStyle/>
          <a:p>
            <a:r>
              <a:rPr lang="ru-RU" sz="1200" dirty="0" smtClean="0">
                <a:solidFill>
                  <a:srgbClr val="7030A0"/>
                </a:solidFill>
                <a:latin typeface="Comic Sans MS" pitchFamily="66" charset="0"/>
              </a:rPr>
              <a:t>Лисички- вкусные  съедобные  грибы!</a:t>
            </a:r>
          </a:p>
          <a:p>
            <a:r>
              <a:rPr lang="ru-RU" sz="1200" dirty="0" smtClean="0">
                <a:solidFill>
                  <a:srgbClr val="7030A0"/>
                </a:solidFill>
                <a:latin typeface="Comic Sans MS" pitchFamily="66" charset="0"/>
              </a:rPr>
              <a:t>Шляпки  у  них  в  центре  вдавленные,  а  по  краю    вниз  подогнутые.  Грибы  эти  светло-жёлтые,  </a:t>
            </a:r>
            <a:r>
              <a:rPr lang="ru-RU" sz="1200" dirty="0" smtClean="0">
                <a:solidFill>
                  <a:srgbClr val="7030A0"/>
                </a:solidFill>
                <a:latin typeface="Comic Sans MS" pitchFamily="66" charset="0"/>
              </a:rPr>
              <a:t> с  </a:t>
            </a:r>
            <a:r>
              <a:rPr lang="ru-RU" sz="1200" dirty="0" smtClean="0">
                <a:solidFill>
                  <a:srgbClr val="7030A0"/>
                </a:solidFill>
                <a:latin typeface="Comic Sans MS" pitchFamily="66" charset="0"/>
              </a:rPr>
              <a:t>рыжеватым  оттенком  или  бледно-оранжевые. Уж  больно  лису-плутовку  напоминают,  за  это  их  лисичками  и  прозвали.</a:t>
            </a:r>
          </a:p>
          <a:p>
            <a:r>
              <a:rPr lang="ru-RU" sz="1200" dirty="0" smtClean="0">
                <a:solidFill>
                  <a:srgbClr val="7030A0"/>
                </a:solidFill>
                <a:latin typeface="Comic Sans MS" pitchFamily="66" charset="0"/>
              </a:rPr>
              <a:t>   А  рыжики  большие  недотроги. Стоит  к  грибу  притронуться,  как  он  покрывается  в  этих  местах  зелёными   пятнами. На  изломе  гриба  сок  тоже  быстро  зеленеет. Зато  они  очень  вкусные,  грибники  никогда  эти  грибы  не обходят  стороной,  всегда  собирают  и  радуются.  Похожи  два  братца  друг  на  друга. Только  по  цвету  немного  различаются,  у  Рыжика  Соснового  шляпка  оранжевая,  даже  красно-оранжевая,  а  у  Рыжика  Елового – желтоватая  или  синевато-зелёная</a:t>
            </a:r>
            <a:r>
              <a:rPr lang="ru-RU" sz="1200" dirty="0" smtClean="0">
                <a:solidFill>
                  <a:srgbClr val="7030A0"/>
                </a:solidFill>
              </a:rPr>
              <a:t>.</a:t>
            </a:r>
          </a:p>
          <a:p>
            <a:r>
              <a:rPr lang="ru-RU" sz="1300" b="1" i="1" dirty="0" smtClean="0">
                <a:solidFill>
                  <a:srgbClr val="7030A0"/>
                </a:solidFill>
              </a:rPr>
              <a:t>Вопросы: </a:t>
            </a:r>
          </a:p>
          <a:p>
            <a:pPr>
              <a:buFont typeface="Arial" pitchFamily="34" charset="0"/>
              <a:buChar char="•"/>
            </a:pPr>
            <a:r>
              <a:rPr lang="ru-RU" sz="1200" b="1" i="1" dirty="0" smtClean="0">
                <a:solidFill>
                  <a:srgbClr val="7030A0"/>
                </a:solidFill>
              </a:rPr>
              <a:t>  </a:t>
            </a:r>
            <a:r>
              <a:rPr lang="ru-RU" sz="1200" i="1" dirty="0" smtClean="0">
                <a:solidFill>
                  <a:srgbClr val="7030A0"/>
                </a:solidFill>
                <a:latin typeface="Comic Sans MS" pitchFamily="66" charset="0"/>
              </a:rPr>
              <a:t>Почему  гриб  назвали  </a:t>
            </a:r>
            <a:r>
              <a:rPr lang="ru-RU" sz="1200" i="1" dirty="0" smtClean="0">
                <a:solidFill>
                  <a:srgbClr val="7030A0"/>
                </a:solidFill>
                <a:latin typeface="Comic Sans MS" pitchFamily="66" charset="0"/>
              </a:rPr>
              <a:t>лисичкой? </a:t>
            </a:r>
            <a:r>
              <a:rPr lang="ru-RU" sz="1200" i="1" dirty="0" smtClean="0">
                <a:solidFill>
                  <a:srgbClr val="7030A0"/>
                </a:solidFill>
                <a:latin typeface="Comic Sans MS" pitchFamily="66" charset="0"/>
              </a:rPr>
              <a:t>Какая  у  него  шляпка? Как  растут  грибы? Съедобны  ли  они?</a:t>
            </a:r>
          </a:p>
          <a:p>
            <a:pPr>
              <a:buFont typeface="Arial" pitchFamily="34" charset="0"/>
              <a:buChar char="•"/>
            </a:pPr>
            <a:r>
              <a:rPr lang="ru-RU" sz="1200" i="1" dirty="0" smtClean="0">
                <a:solidFill>
                  <a:srgbClr val="7030A0"/>
                </a:solidFill>
                <a:latin typeface="Comic Sans MS" pitchFamily="66" charset="0"/>
              </a:rPr>
              <a:t>  Где  растут  рыжики? Чем  отличается рыжик  сосновый  от  рыжика  елового?  Что  будет  если  прикоснуться  к  грибу  руками? Почему  рыжики  не  спутаешь  с  другими  грибами?  Съедобный  этот  гриб  или  нет?</a:t>
            </a:r>
            <a:endParaRPr lang="ru-RU" sz="1200" i="1" dirty="0">
              <a:solidFill>
                <a:srgbClr val="7030A0"/>
              </a:solidFill>
              <a:latin typeface="Comic Sans MS"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635670"/>
          </a:xfrm>
          <a:ln w="57150">
            <a:solidFill>
              <a:srgbClr val="00B050"/>
            </a:solidFill>
          </a:ln>
        </p:spPr>
        <p:txBody>
          <a:bodyPr/>
          <a:lstStyle/>
          <a:p>
            <a:pPr algn="ctr"/>
            <a:r>
              <a:rPr lang="ru-RU" dirty="0" smtClean="0">
                <a:solidFill>
                  <a:srgbClr val="C00000"/>
                </a:solidFill>
                <a:latin typeface="Comic Sans MS" pitchFamily="66" charset="0"/>
              </a:rPr>
              <a:t>МУХОМОР</a:t>
            </a:r>
            <a:endParaRPr lang="ru-RU" dirty="0">
              <a:solidFill>
                <a:srgbClr val="C00000"/>
              </a:solidFill>
              <a:latin typeface="Comic Sans MS" pitchFamily="66" charset="0"/>
            </a:endParaRPr>
          </a:p>
        </p:txBody>
      </p:sp>
      <p:pic>
        <p:nvPicPr>
          <p:cNvPr id="5" name="Содержимое 4" descr="Мухомор.jpg"/>
          <p:cNvPicPr>
            <a:picLocks noGrp="1" noChangeAspect="1"/>
          </p:cNvPicPr>
          <p:nvPr>
            <p:ph idx="1"/>
          </p:nvPr>
        </p:nvPicPr>
        <p:blipFill>
          <a:blip r:embed="rId2" cstate="print"/>
          <a:stretch>
            <a:fillRect/>
          </a:stretch>
        </p:blipFill>
        <p:spPr>
          <a:xfrm>
            <a:off x="3923928" y="260648"/>
            <a:ext cx="4869685" cy="5904656"/>
          </a:xfrm>
          <a:prstGeom prst="rect">
            <a:avLst/>
          </a:prstGeom>
          <a:ln>
            <a:noFill/>
          </a:ln>
          <a:effectLst>
            <a:outerShdw blurRad="292100" dist="139700" dir="2700000" algn="tl" rotWithShape="0">
              <a:srgbClr val="333333">
                <a:alpha val="65000"/>
              </a:srgbClr>
            </a:outerShdw>
          </a:effectLst>
        </p:spPr>
      </p:pic>
      <p:sp>
        <p:nvSpPr>
          <p:cNvPr id="4" name="Текст 3"/>
          <p:cNvSpPr>
            <a:spLocks noGrp="1"/>
          </p:cNvSpPr>
          <p:nvPr>
            <p:ph type="body" sz="half" idx="2"/>
          </p:nvPr>
        </p:nvSpPr>
        <p:spPr>
          <a:xfrm>
            <a:off x="457200" y="980728"/>
            <a:ext cx="3008313" cy="5145435"/>
          </a:xfrm>
          <a:ln w="57150">
            <a:solidFill>
              <a:srgbClr val="00B050"/>
            </a:solidFill>
          </a:ln>
        </p:spPr>
        <p:txBody>
          <a:bodyPr>
            <a:normAutofit/>
          </a:bodyPr>
          <a:lstStyle/>
          <a:p>
            <a:pPr>
              <a:buFontTx/>
              <a:buChar char="-"/>
            </a:pPr>
            <a:r>
              <a:rPr lang="ru-RU" sz="1100" dirty="0" smtClean="0">
                <a:solidFill>
                  <a:srgbClr val="7030A0"/>
                </a:solidFill>
                <a:latin typeface="Comic Sans MS" pitchFamily="66" charset="0"/>
              </a:rPr>
              <a:t>И   чем  я  не  хорош?  У  какого  гриба  ещё  такую  красивую  шляпку  встретишь? -  стоит  и  расхваливает  себя  Мухомор. – Красная,  с белыми  пятнышками….</a:t>
            </a:r>
          </a:p>
          <a:p>
            <a:pPr>
              <a:buFontTx/>
              <a:buChar char="-"/>
            </a:pPr>
            <a:r>
              <a:rPr lang="ru-RU" sz="1100" dirty="0" smtClean="0">
                <a:solidFill>
                  <a:srgbClr val="7030A0"/>
                </a:solidFill>
                <a:latin typeface="Comic Sans MS" pitchFamily="66" charset="0"/>
              </a:rPr>
              <a:t> </a:t>
            </a:r>
            <a:r>
              <a:rPr lang="ru-RU" sz="1100" dirty="0" smtClean="0">
                <a:solidFill>
                  <a:srgbClr val="7030A0"/>
                </a:solidFill>
                <a:latin typeface="Comic Sans MS" pitchFamily="66" charset="0"/>
              </a:rPr>
              <a:t>Ты  ещё  про  кольцо  на  ножке  сказать  не  забудь ,  напомнили  ему  поганки.- </a:t>
            </a:r>
            <a:r>
              <a:rPr lang="ru-RU" sz="1100" dirty="0" err="1" smtClean="0">
                <a:solidFill>
                  <a:srgbClr val="7030A0"/>
                </a:solidFill>
                <a:latin typeface="Comic Sans MS" pitchFamily="66" charset="0"/>
              </a:rPr>
              <a:t>Точь</a:t>
            </a:r>
            <a:r>
              <a:rPr lang="ru-RU" sz="1100" dirty="0" smtClean="0">
                <a:solidFill>
                  <a:srgbClr val="7030A0"/>
                </a:solidFill>
                <a:latin typeface="Comic Sans MS" pitchFamily="66" charset="0"/>
              </a:rPr>
              <a:t> – в – </a:t>
            </a:r>
            <a:r>
              <a:rPr lang="ru-RU" sz="1100" dirty="0" err="1" smtClean="0">
                <a:solidFill>
                  <a:srgbClr val="7030A0"/>
                </a:solidFill>
                <a:latin typeface="Comic Sans MS" pitchFamily="66" charset="0"/>
              </a:rPr>
              <a:t>точь</a:t>
            </a:r>
            <a:r>
              <a:rPr lang="ru-RU" sz="1100" dirty="0" smtClean="0">
                <a:solidFill>
                  <a:srgbClr val="7030A0"/>
                </a:solidFill>
                <a:latin typeface="Comic Sans MS" pitchFamily="66" charset="0"/>
              </a:rPr>
              <a:t>  юбочка.</a:t>
            </a:r>
          </a:p>
          <a:p>
            <a:pPr>
              <a:buFontTx/>
              <a:buChar char="-"/>
            </a:pPr>
            <a:r>
              <a:rPr lang="ru-RU" sz="1100" dirty="0" smtClean="0">
                <a:solidFill>
                  <a:srgbClr val="7030A0"/>
                </a:solidFill>
                <a:latin typeface="Comic Sans MS" pitchFamily="66" charset="0"/>
              </a:rPr>
              <a:t> </a:t>
            </a:r>
            <a:r>
              <a:rPr lang="ru-RU" sz="1100" dirty="0" smtClean="0">
                <a:solidFill>
                  <a:srgbClr val="7030A0"/>
                </a:solidFill>
                <a:latin typeface="Comic Sans MS" pitchFamily="66" charset="0"/>
              </a:rPr>
              <a:t>Ну  а  злости  во  мне  столько, аж подумать  страшно! – продолжал  гриб  на  белой  ножке,  поправив  свою  шляпу. – от  меня даже  мухи  погибают,  замертво  падают. Поэтому  я,   ядовитый, мухомором  и  зовусь. А  мой  братец  тоже  ядовит,  только  вот  некрасивым  уродился,- вздохнул  Мухомор. – Шляпка  и  ножка  у  него  все  белые. И  никто  нас  не  любит,  дружить  с  нами  не  хочет.  А  грибники  вообще  стороной  обходят.</a:t>
            </a:r>
          </a:p>
          <a:p>
            <a:pPr>
              <a:buFontTx/>
              <a:buChar char="-"/>
            </a:pPr>
            <a:r>
              <a:rPr lang="ru-RU" sz="1100" b="1" i="1" dirty="0" smtClean="0">
                <a:solidFill>
                  <a:srgbClr val="7030A0"/>
                </a:solidFill>
                <a:latin typeface="Comic Sans MS" pitchFamily="66" charset="0"/>
              </a:rPr>
              <a:t>Вопросы:</a:t>
            </a:r>
          </a:p>
          <a:p>
            <a:pPr>
              <a:buFont typeface="Arial" pitchFamily="34" charset="0"/>
              <a:buChar char="•"/>
            </a:pPr>
            <a:r>
              <a:rPr lang="ru-RU" sz="1100" i="1" dirty="0" smtClean="0">
                <a:solidFill>
                  <a:srgbClr val="7030A0"/>
                </a:solidFill>
                <a:latin typeface="Comic Sans MS" pitchFamily="66" charset="0"/>
              </a:rPr>
              <a:t> Почему  этот  гриб  называют  мухомором? Какая   у  мухомора  шляпка?  Какая  у  него  ножка?  Какой  у  красного  мухомора  есть  братец?  Чем  он  на  него  похож, а  чем  отличается?  Можно  ли  собирать  эти  грибы?  Почему?</a:t>
            </a:r>
            <a:endParaRPr lang="ru-RU" sz="1100" i="1" dirty="0">
              <a:solidFill>
                <a:srgbClr val="7030A0"/>
              </a:solidFill>
              <a:latin typeface="Comic Sans MS" pitchFamily="66"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654</TotalTime>
  <Words>2579</Words>
  <Application>Microsoft Office PowerPoint</Application>
  <PresentationFormat>Экран (4:3)</PresentationFormat>
  <Paragraphs>163</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Царство  грибов</vt:lpstr>
      <vt:lpstr>Слайд 2</vt:lpstr>
      <vt:lpstr>БЛЕДНАЯ  ПОГАНКА</vt:lpstr>
      <vt:lpstr>ВОЛНУШКА</vt:lpstr>
      <vt:lpstr>ГРУЗДЬ</vt:lpstr>
      <vt:lpstr>ЗВЕЗДОВИК  И ЗОНТИКИ</vt:lpstr>
      <vt:lpstr>ОПЯТА</vt:lpstr>
      <vt:lpstr>РЫЖИК  И ЛИСИЧКА</vt:lpstr>
      <vt:lpstr>МУХОМОР</vt:lpstr>
      <vt:lpstr>ПОДБЕРЁЗОВИК</vt:lpstr>
      <vt:lpstr>ПОДОСИНОВИК</vt:lpstr>
      <vt:lpstr>СВИНУШКА</vt:lpstr>
      <vt:lpstr>СМОРЧОК и СТРОЧОК</vt:lpstr>
      <vt:lpstr>СЫРОЕЖКА</vt:lpstr>
      <vt:lpstr>ТРУТОВИК  И  ЧАГА</vt:lpstr>
      <vt:lpstr>ШАМПИНЬОНЫ</vt:lpstr>
      <vt:lpstr>РОГАТИК  ЖЁЛТЫЙ</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WORK</cp:lastModifiedBy>
  <cp:revision>72</cp:revision>
  <dcterms:created xsi:type="dcterms:W3CDTF">2015-02-04T06:04:10Z</dcterms:created>
  <dcterms:modified xsi:type="dcterms:W3CDTF">2015-12-11T14:49:12Z</dcterms:modified>
</cp:coreProperties>
</file>