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74" r:id="rId2"/>
    <p:sldId id="275" r:id="rId3"/>
    <p:sldId id="302" r:id="rId4"/>
    <p:sldId id="303" r:id="rId5"/>
    <p:sldId id="284" r:id="rId6"/>
    <p:sldId id="285" r:id="rId7"/>
    <p:sldId id="298" r:id="rId8"/>
    <p:sldId id="289" r:id="rId9"/>
    <p:sldId id="286" r:id="rId10"/>
    <p:sldId id="288" r:id="rId11"/>
    <p:sldId id="272" r:id="rId12"/>
    <p:sldId id="306" r:id="rId13"/>
    <p:sldId id="307" r:id="rId14"/>
    <p:sldId id="308" r:id="rId15"/>
    <p:sldId id="309" r:id="rId16"/>
    <p:sldId id="264" r:id="rId17"/>
    <p:sldId id="290" r:id="rId18"/>
    <p:sldId id="291" r:id="rId19"/>
    <p:sldId id="304" r:id="rId20"/>
    <p:sldId id="294" r:id="rId21"/>
    <p:sldId id="301" r:id="rId22"/>
  </p:sldIdLst>
  <p:sldSz cx="9144000" cy="6858000" type="screen4x3"/>
  <p:notesSz cx="6858000" cy="9144000"/>
  <p:defaultTextStyle>
    <a:defPPr>
      <a:defRPr lang="ru-RU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CC00"/>
    <a:srgbClr val="008000"/>
    <a:srgbClr val="FFFF61"/>
    <a:srgbClr val="FFFF89"/>
    <a:srgbClr val="3333CC"/>
    <a:srgbClr val="FFAC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94660"/>
  </p:normalViewPr>
  <p:slideViewPr>
    <p:cSldViewPr>
      <p:cViewPr varScale="1">
        <p:scale>
          <a:sx n="70" d="100"/>
          <a:sy n="70" d="100"/>
        </p:scale>
        <p:origin x="154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02A3D4-62C7-4B94-A746-650C0E22072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94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21E4B9-4A9E-4A5E-9E87-5E94043438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144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880D7B-76DA-4C53-8C59-C089304655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59032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A2D5A8-0F0C-468F-B85F-4AF4D2EB97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50085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A67C6-AC49-43C0-8A61-D027E18E9D7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670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35F367-837D-45CD-948F-0421933F83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7046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8722CE-1F09-415D-82C6-41FC096136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6670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B41FE8-4ABD-40B4-868A-ED7A22FEEA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4131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387F8D-67FF-4C37-95F1-4E9D5F0E965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2446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0522EB-C8E4-44A2-A1E2-F689BB98A78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8597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B85B30-991E-4453-9588-631777F914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207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7CC5CC-1D52-497B-ABBA-CACE315E56E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3988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14C6ED-1602-4564-8B37-2F624DD1209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8863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CC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3D05196D-DE2F-493C-980C-99F3E67C9E7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dou41spb.narod.ru/img/photos/museum_skazka_2010/02.jpg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1.jpeg"/><Relationship Id="rId4" Type="http://schemas.openxmlformats.org/officeDocument/2006/relationships/hyperlink" Target="http://dou41spb.narod.ru/img/photos/museum_skazka_2010/04.jp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hyperlink" Target="http://900igr.net/datai/mkhk/Teatr-Petrushki/0011-028-2-etap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jpeg"/><Relationship Id="rId4" Type="http://schemas.openxmlformats.org/officeDocument/2006/relationships/hyperlink" Target="http://www.uraledu.ru/files/images/%D0%A0%D0%B8%D1%81%D1%83%D0%BD%D0%BE%D0%BA1_20.jpg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korolev.ru/images/minisite/k_child_24_photo_02_big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img15.nnm.ru/c/6/1/4/7/7d3f66f119320fb76c58e10957f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lacktownrussianschool.org.au/wp-content/uploads/koverSkasok-300x200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s14ishim.ru/sites/default/files/news/2012-02/skazki1.jpg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8" name="WordArt 8"/>
          <p:cNvSpPr>
            <a:spLocks noChangeArrowheads="1" noChangeShapeType="1" noTextEdit="1"/>
          </p:cNvSpPr>
          <p:nvPr/>
        </p:nvSpPr>
        <p:spPr bwMode="auto">
          <a:xfrm>
            <a:off x="468313" y="404813"/>
            <a:ext cx="8305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СКАЗКА КАК СРЕДСТВО РАЗВИТИЯ СВЯЗНОЙ РЕЧИ </a:t>
            </a:r>
          </a:p>
        </p:txBody>
      </p:sp>
      <p:sp>
        <p:nvSpPr>
          <p:cNvPr id="76810" name="WordArt 10"/>
          <p:cNvSpPr>
            <a:spLocks noChangeArrowheads="1" noChangeShapeType="1" noTextEdit="1"/>
          </p:cNvSpPr>
          <p:nvPr/>
        </p:nvSpPr>
        <p:spPr bwMode="auto">
          <a:xfrm>
            <a:off x="2700338" y="1268413"/>
            <a:ext cx="3527425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 ДОШКОЛЬНИКОВ</a:t>
            </a:r>
          </a:p>
        </p:txBody>
      </p:sp>
      <p:sp>
        <p:nvSpPr>
          <p:cNvPr id="76813" name="Text Box 13"/>
          <p:cNvSpPr txBox="1">
            <a:spLocks noChangeArrowheads="1"/>
          </p:cNvSpPr>
          <p:nvPr/>
        </p:nvSpPr>
        <p:spPr bwMode="auto">
          <a:xfrm>
            <a:off x="1619250" y="5661025"/>
            <a:ext cx="316865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ru-RU" altLang="ru-RU">
                <a:solidFill>
                  <a:srgbClr val="3333CC"/>
                </a:solidFill>
              </a:rPr>
              <a:t>МБДОУ детский сад № 315 </a:t>
            </a:r>
          </a:p>
          <a:p>
            <a:pPr algn="l" eaLnBrk="1" hangingPunct="1"/>
            <a:r>
              <a:rPr lang="ru-RU" altLang="ru-RU">
                <a:solidFill>
                  <a:srgbClr val="3333CC"/>
                </a:solidFill>
              </a:rPr>
              <a:t>Приокского района </a:t>
            </a:r>
          </a:p>
          <a:p>
            <a:pPr algn="l" eaLnBrk="1" hangingPunct="1"/>
            <a:r>
              <a:rPr lang="ru-RU" altLang="ru-RU">
                <a:solidFill>
                  <a:srgbClr val="3333CC"/>
                </a:solidFill>
              </a:rPr>
              <a:t>г. Нижнего Новгорода </a:t>
            </a:r>
          </a:p>
        </p:txBody>
      </p:sp>
      <p:pic>
        <p:nvPicPr>
          <p:cNvPr id="2053" name="Picture 16" descr="http://bukovka.ucoz.ru/gribi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250" y="1901825"/>
            <a:ext cx="4017963" cy="296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1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WordArt 4"/>
          <p:cNvSpPr>
            <a:spLocks noChangeArrowheads="1" noChangeShapeType="1" noTextEdit="1"/>
          </p:cNvSpPr>
          <p:nvPr/>
        </p:nvSpPr>
        <p:spPr bwMode="auto">
          <a:xfrm>
            <a:off x="1835150" y="260350"/>
            <a:ext cx="5040313" cy="72072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МЕТОДЫ И ПРИЁМЫ</a:t>
            </a:r>
          </a:p>
        </p:txBody>
      </p:sp>
      <p:sp>
        <p:nvSpPr>
          <p:cNvPr id="96261" name="AutoShape 5"/>
          <p:cNvSpPr>
            <a:spLocks noChangeArrowheads="1"/>
          </p:cNvSpPr>
          <p:nvPr/>
        </p:nvSpPr>
        <p:spPr bwMode="auto">
          <a:xfrm>
            <a:off x="250825" y="1125538"/>
            <a:ext cx="4608513" cy="2736850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rgbClr val="FFFF8B"/>
              </a:gs>
              <a:gs pos="50000">
                <a:schemeClr val="bg1"/>
              </a:gs>
              <a:gs pos="100000">
                <a:srgbClr val="FFFF8B"/>
              </a:gs>
            </a:gsLst>
            <a:lin ang="5400000" scaled="1"/>
          </a:gradFill>
          <a:ln w="19050">
            <a:solidFill>
              <a:srgbClr val="00C4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defRPr/>
            </a:pPr>
            <a:r>
              <a:rPr lang="ru-RU" b="1">
                <a:solidFill>
                  <a:srgbClr val="3333CC"/>
                </a:solidFill>
                <a:latin typeface="Arial" charset="0"/>
              </a:rPr>
              <a:t>Приёмы:</a:t>
            </a:r>
            <a:endParaRPr lang="ru-RU">
              <a:solidFill>
                <a:srgbClr val="3333CC"/>
              </a:solidFill>
              <a:latin typeface="Arial" charset="0"/>
            </a:endParaRPr>
          </a:p>
          <a:p>
            <a:pPr algn="l">
              <a:buFontTx/>
              <a:buChar char="•"/>
              <a:defRPr/>
            </a:pPr>
            <a:r>
              <a:rPr lang="ru-RU">
                <a:solidFill>
                  <a:srgbClr val="3333CC"/>
                </a:solidFill>
                <a:latin typeface="Arial" charset="0"/>
              </a:rPr>
              <a:t>Вопросы; </a:t>
            </a:r>
          </a:p>
          <a:p>
            <a:pPr algn="l">
              <a:buFontTx/>
              <a:buChar char="•"/>
              <a:defRPr/>
            </a:pPr>
            <a:r>
              <a:rPr lang="ru-RU">
                <a:solidFill>
                  <a:srgbClr val="3333CC"/>
                </a:solidFill>
                <a:latin typeface="Arial" charset="0"/>
              </a:rPr>
              <a:t>Рассматривание иллюстраций </a:t>
            </a:r>
          </a:p>
          <a:p>
            <a:pPr algn="l">
              <a:defRPr/>
            </a:pPr>
            <a:r>
              <a:rPr lang="ru-RU">
                <a:solidFill>
                  <a:srgbClr val="3333CC"/>
                </a:solidFill>
                <a:latin typeface="Arial" charset="0"/>
              </a:rPr>
              <a:t>и накапливание у дошкольников </a:t>
            </a:r>
          </a:p>
          <a:p>
            <a:pPr algn="l">
              <a:defRPr/>
            </a:pPr>
            <a:r>
              <a:rPr lang="ru-RU">
                <a:solidFill>
                  <a:srgbClr val="3333CC"/>
                </a:solidFill>
                <a:latin typeface="Arial" charset="0"/>
              </a:rPr>
              <a:t>представлений о том, как рисунки </a:t>
            </a:r>
          </a:p>
          <a:p>
            <a:pPr algn="l">
              <a:defRPr/>
            </a:pPr>
            <a:r>
              <a:rPr lang="ru-RU">
                <a:solidFill>
                  <a:srgbClr val="3333CC"/>
                </a:solidFill>
                <a:latin typeface="Arial" charset="0"/>
              </a:rPr>
              <a:t>художников помогают понять </a:t>
            </a:r>
          </a:p>
          <a:p>
            <a:pPr algn="l">
              <a:defRPr/>
            </a:pPr>
            <a:r>
              <a:rPr lang="ru-RU">
                <a:solidFill>
                  <a:srgbClr val="3333CC"/>
                </a:solidFill>
                <a:latin typeface="Arial" charset="0"/>
              </a:rPr>
              <a:t>произведение; </a:t>
            </a:r>
          </a:p>
          <a:p>
            <a:pPr algn="l">
              <a:buFontTx/>
              <a:buChar char="•"/>
              <a:defRPr/>
            </a:pPr>
            <a:r>
              <a:rPr lang="ru-RU">
                <a:solidFill>
                  <a:srgbClr val="3333CC"/>
                </a:solidFill>
                <a:latin typeface="Arial" charset="0"/>
              </a:rPr>
              <a:t>Словесные зарисовки. </a:t>
            </a:r>
          </a:p>
        </p:txBody>
      </p:sp>
      <p:sp>
        <p:nvSpPr>
          <p:cNvPr id="96262" name="AutoShape 6"/>
          <p:cNvSpPr>
            <a:spLocks noChangeArrowheads="1"/>
          </p:cNvSpPr>
          <p:nvPr/>
        </p:nvSpPr>
        <p:spPr bwMode="auto">
          <a:xfrm>
            <a:off x="4356100" y="4005263"/>
            <a:ext cx="4608513" cy="2592387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rgbClr val="FFFF8B"/>
              </a:gs>
              <a:gs pos="50000">
                <a:schemeClr val="bg1"/>
              </a:gs>
              <a:gs pos="100000">
                <a:srgbClr val="FFFF8B"/>
              </a:gs>
            </a:gsLst>
            <a:lin ang="5400000" scaled="1"/>
          </a:gradFill>
          <a:ln w="19050">
            <a:solidFill>
              <a:srgbClr val="00C4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buFontTx/>
              <a:buChar char="•"/>
              <a:defRPr/>
            </a:pPr>
            <a:r>
              <a:rPr lang="ru-RU">
                <a:solidFill>
                  <a:srgbClr val="3333CC"/>
                </a:solidFill>
                <a:latin typeface="Arial" charset="0"/>
              </a:rPr>
              <a:t>Повторное чтение отрывков </a:t>
            </a:r>
          </a:p>
          <a:p>
            <a:pPr algn="l">
              <a:defRPr/>
            </a:pPr>
            <a:r>
              <a:rPr lang="ru-RU">
                <a:solidFill>
                  <a:srgbClr val="3333CC"/>
                </a:solidFill>
                <a:latin typeface="Arial" charset="0"/>
              </a:rPr>
              <a:t>из текста;</a:t>
            </a:r>
          </a:p>
          <a:p>
            <a:pPr algn="l">
              <a:buFontTx/>
              <a:buChar char="•"/>
              <a:defRPr/>
            </a:pPr>
            <a:r>
              <a:rPr lang="ru-RU">
                <a:solidFill>
                  <a:srgbClr val="3333CC"/>
                </a:solidFill>
                <a:latin typeface="Arial" charset="0"/>
              </a:rPr>
              <a:t>Словесная режиссёрская игра;</a:t>
            </a:r>
          </a:p>
          <a:p>
            <a:pPr algn="l">
              <a:buFontTx/>
              <a:buChar char="•"/>
              <a:defRPr/>
            </a:pPr>
            <a:r>
              <a:rPr lang="ru-RU">
                <a:solidFill>
                  <a:srgbClr val="3333CC"/>
                </a:solidFill>
                <a:latin typeface="Arial" charset="0"/>
              </a:rPr>
              <a:t>Пересказ от лица литературного </a:t>
            </a:r>
          </a:p>
          <a:p>
            <a:pPr algn="l">
              <a:defRPr/>
            </a:pPr>
            <a:r>
              <a:rPr lang="ru-RU">
                <a:solidFill>
                  <a:srgbClr val="3333CC"/>
                </a:solidFill>
                <a:latin typeface="Arial" charset="0"/>
              </a:rPr>
              <a:t>героя;</a:t>
            </a:r>
          </a:p>
          <a:p>
            <a:pPr algn="l">
              <a:buFontTx/>
              <a:buChar char="•"/>
              <a:defRPr/>
            </a:pPr>
            <a:r>
              <a:rPr lang="ru-RU">
                <a:solidFill>
                  <a:srgbClr val="3333CC"/>
                </a:solidFill>
                <a:latin typeface="Arial" charset="0"/>
              </a:rPr>
              <a:t>Игры – этюды;</a:t>
            </a:r>
          </a:p>
          <a:p>
            <a:pPr algn="l">
              <a:buFontTx/>
              <a:buChar char="•"/>
              <a:defRPr/>
            </a:pPr>
            <a:r>
              <a:rPr lang="ru-RU">
                <a:solidFill>
                  <a:srgbClr val="3333CC"/>
                </a:solidFill>
                <a:latin typeface="Arial" charset="0"/>
              </a:rPr>
              <a:t>Драматизация сказок.   </a:t>
            </a:r>
          </a:p>
        </p:txBody>
      </p:sp>
      <p:pic>
        <p:nvPicPr>
          <p:cNvPr id="96263" name="Picture 7" descr="DSC0334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750" y="3997325"/>
            <a:ext cx="3600450" cy="2700338"/>
          </a:xfrm>
          <a:prstGeom prst="rect">
            <a:avLst/>
          </a:prstGeom>
          <a:noFill/>
          <a:ln w="19050">
            <a:solidFill>
              <a:srgbClr val="00C4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264" name="Picture 8" descr="DSC_040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3800" y="1125538"/>
            <a:ext cx="3887788" cy="2603500"/>
          </a:xfrm>
          <a:prstGeom prst="rect">
            <a:avLst/>
          </a:prstGeom>
          <a:noFill/>
          <a:ln w="19050">
            <a:solidFill>
              <a:srgbClr val="00C4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0" grpId="0" animBg="1"/>
      <p:bldP spid="96261" grpId="0" animBg="1"/>
      <p:bldP spid="9626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1" name="WordArt 7"/>
          <p:cNvSpPr>
            <a:spLocks noChangeArrowheads="1" noChangeShapeType="1" noTextEdit="1"/>
          </p:cNvSpPr>
          <p:nvPr/>
        </p:nvSpPr>
        <p:spPr bwMode="auto">
          <a:xfrm>
            <a:off x="395288" y="333375"/>
            <a:ext cx="8305800" cy="792163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интеграция образовательных областей</a:t>
            </a:r>
          </a:p>
        </p:txBody>
      </p:sp>
      <p:sp>
        <p:nvSpPr>
          <p:cNvPr id="72722" name="AutoShape 18"/>
          <p:cNvSpPr>
            <a:spLocks noChangeArrowheads="1"/>
          </p:cNvSpPr>
          <p:nvPr/>
        </p:nvSpPr>
        <p:spPr bwMode="auto">
          <a:xfrm>
            <a:off x="2987675" y="2636838"/>
            <a:ext cx="2951163" cy="1008062"/>
          </a:xfrm>
          <a:prstGeom prst="flowChartTerminator">
            <a:avLst/>
          </a:prstGeom>
          <a:gradFill rotWithShape="1">
            <a:gsLst>
              <a:gs pos="0">
                <a:srgbClr val="FFFF8B"/>
              </a:gs>
              <a:gs pos="50000">
                <a:schemeClr val="bg1"/>
              </a:gs>
              <a:gs pos="100000">
                <a:srgbClr val="FFFF8B"/>
              </a:gs>
            </a:gsLst>
            <a:lin ang="5400000" scaled="1"/>
          </a:gradFill>
          <a:ln w="38100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ru-RU" sz="1600" b="1">
              <a:solidFill>
                <a:srgbClr val="6600CC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ru-RU" sz="1400" b="1">
                <a:solidFill>
                  <a:srgbClr val="6600CC"/>
                </a:solidFill>
                <a:latin typeface="Comic Sans MS" pitchFamily="66" charset="0"/>
              </a:rPr>
              <a:t>ЧТЕНИЕ ХУДОЖЕСТВЕННОЙ </a:t>
            </a:r>
          </a:p>
          <a:p>
            <a:pPr algn="ctr">
              <a:defRPr/>
            </a:pPr>
            <a:r>
              <a:rPr lang="ru-RU" sz="1400" b="1">
                <a:solidFill>
                  <a:srgbClr val="6600CC"/>
                </a:solidFill>
                <a:latin typeface="Comic Sans MS" pitchFamily="66" charset="0"/>
              </a:rPr>
              <a:t>ЛИТЕРАТУРЫ</a:t>
            </a:r>
          </a:p>
          <a:p>
            <a:pPr algn="ctr">
              <a:defRPr/>
            </a:pPr>
            <a:endParaRPr lang="ru-RU" sz="1400" b="1">
              <a:solidFill>
                <a:srgbClr val="6600CC"/>
              </a:solidFill>
              <a:latin typeface="Comic Sans MS" pitchFamily="66" charset="0"/>
            </a:endParaRPr>
          </a:p>
        </p:txBody>
      </p:sp>
      <p:sp>
        <p:nvSpPr>
          <p:cNvPr id="72725" name="AutoShape 21"/>
          <p:cNvSpPr>
            <a:spLocks noChangeArrowheads="1"/>
          </p:cNvSpPr>
          <p:nvPr/>
        </p:nvSpPr>
        <p:spPr bwMode="auto">
          <a:xfrm>
            <a:off x="2987675" y="4149725"/>
            <a:ext cx="2879725" cy="935038"/>
          </a:xfrm>
          <a:prstGeom prst="flowChartTerminator">
            <a:avLst/>
          </a:prstGeom>
          <a:gradFill rotWithShape="1">
            <a:gsLst>
              <a:gs pos="0">
                <a:srgbClr val="FFFF8B"/>
              </a:gs>
              <a:gs pos="50000">
                <a:schemeClr val="bg1"/>
              </a:gs>
              <a:gs pos="100000">
                <a:srgbClr val="FFFF8B"/>
              </a:gs>
            </a:gsLst>
            <a:lin ang="5400000" scaled="1"/>
          </a:gradFill>
          <a:ln w="38100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ru-RU" sz="1600" b="1">
              <a:solidFill>
                <a:srgbClr val="6600CC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ru-RU" sz="1400" b="1">
                <a:solidFill>
                  <a:srgbClr val="6600CC"/>
                </a:solidFill>
                <a:latin typeface="Comic Sans MS" pitchFamily="66" charset="0"/>
              </a:rPr>
              <a:t>КОММУНИКАЦИЯ</a:t>
            </a:r>
          </a:p>
          <a:p>
            <a:pPr algn="ctr">
              <a:defRPr/>
            </a:pPr>
            <a:endParaRPr lang="ru-RU" sz="1400" b="1">
              <a:solidFill>
                <a:srgbClr val="6600CC"/>
              </a:solidFill>
              <a:latin typeface="Comic Sans MS" pitchFamily="66" charset="0"/>
            </a:endParaRPr>
          </a:p>
        </p:txBody>
      </p:sp>
      <p:sp>
        <p:nvSpPr>
          <p:cNvPr id="72726" name="AutoShape 22"/>
          <p:cNvSpPr>
            <a:spLocks noChangeArrowheads="1"/>
          </p:cNvSpPr>
          <p:nvPr/>
        </p:nvSpPr>
        <p:spPr bwMode="auto">
          <a:xfrm>
            <a:off x="4356100" y="3644900"/>
            <a:ext cx="287338" cy="504825"/>
          </a:xfrm>
          <a:prstGeom prst="upDownArrow">
            <a:avLst>
              <a:gd name="adj1" fmla="val 50000"/>
              <a:gd name="adj2" fmla="val 35138"/>
            </a:avLst>
          </a:prstGeom>
          <a:solidFill>
            <a:srgbClr val="26EE4C"/>
          </a:solidFill>
          <a:ln w="28575">
            <a:solidFill>
              <a:srgbClr val="00C4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727" name="AutoShape 23"/>
          <p:cNvSpPr>
            <a:spLocks noChangeArrowheads="1"/>
          </p:cNvSpPr>
          <p:nvPr/>
        </p:nvSpPr>
        <p:spPr bwMode="auto">
          <a:xfrm>
            <a:off x="3492500" y="1196975"/>
            <a:ext cx="1944688" cy="935038"/>
          </a:xfrm>
          <a:prstGeom prst="flowChartTerminator">
            <a:avLst/>
          </a:prstGeom>
          <a:gradFill rotWithShape="1">
            <a:gsLst>
              <a:gs pos="0">
                <a:srgbClr val="FFFF8B"/>
              </a:gs>
              <a:gs pos="50000">
                <a:schemeClr val="bg1"/>
              </a:gs>
              <a:gs pos="100000">
                <a:srgbClr val="FFFF8B"/>
              </a:gs>
            </a:gsLst>
            <a:lin ang="5400000" scaled="1"/>
          </a:gradFill>
          <a:ln w="38100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ru-RU" sz="1600" b="1">
              <a:solidFill>
                <a:srgbClr val="6600CC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ru-RU" sz="1600" b="1">
                <a:solidFill>
                  <a:srgbClr val="6600CC"/>
                </a:solidFill>
                <a:latin typeface="Comic Sans MS" pitchFamily="66" charset="0"/>
              </a:rPr>
              <a:t>Здоровье</a:t>
            </a:r>
          </a:p>
          <a:p>
            <a:pPr algn="ctr">
              <a:defRPr/>
            </a:pPr>
            <a:endParaRPr lang="ru-RU" sz="1600" b="1">
              <a:solidFill>
                <a:srgbClr val="6600CC"/>
              </a:solidFill>
              <a:latin typeface="Comic Sans MS" pitchFamily="66" charset="0"/>
            </a:endParaRPr>
          </a:p>
        </p:txBody>
      </p:sp>
      <p:sp>
        <p:nvSpPr>
          <p:cNvPr id="72728" name="AutoShape 24"/>
          <p:cNvSpPr>
            <a:spLocks noChangeArrowheads="1"/>
          </p:cNvSpPr>
          <p:nvPr/>
        </p:nvSpPr>
        <p:spPr bwMode="auto">
          <a:xfrm>
            <a:off x="6443663" y="5229225"/>
            <a:ext cx="1979612" cy="935038"/>
          </a:xfrm>
          <a:prstGeom prst="flowChartTerminator">
            <a:avLst/>
          </a:prstGeom>
          <a:gradFill rotWithShape="1">
            <a:gsLst>
              <a:gs pos="0">
                <a:srgbClr val="FFFF8B"/>
              </a:gs>
              <a:gs pos="50000">
                <a:schemeClr val="bg1"/>
              </a:gs>
              <a:gs pos="100000">
                <a:srgbClr val="FFFF8B"/>
              </a:gs>
            </a:gsLst>
            <a:lin ang="5400000" scaled="1"/>
          </a:gradFill>
          <a:ln w="38100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sz="1600" b="1">
                <a:solidFill>
                  <a:srgbClr val="6600CC"/>
                </a:solidFill>
                <a:latin typeface="Comic Sans MS" pitchFamily="66" charset="0"/>
              </a:rPr>
              <a:t>Художественное </a:t>
            </a:r>
          </a:p>
          <a:p>
            <a:pPr algn="ctr">
              <a:defRPr/>
            </a:pPr>
            <a:r>
              <a:rPr lang="ru-RU" sz="1600" b="1">
                <a:solidFill>
                  <a:srgbClr val="6600CC"/>
                </a:solidFill>
                <a:latin typeface="Comic Sans MS" pitchFamily="66" charset="0"/>
              </a:rPr>
              <a:t>творчество</a:t>
            </a:r>
          </a:p>
        </p:txBody>
      </p:sp>
      <p:sp>
        <p:nvSpPr>
          <p:cNvPr id="72729" name="AutoShape 25"/>
          <p:cNvSpPr>
            <a:spLocks noChangeArrowheads="1"/>
          </p:cNvSpPr>
          <p:nvPr/>
        </p:nvSpPr>
        <p:spPr bwMode="auto">
          <a:xfrm>
            <a:off x="6227763" y="1412875"/>
            <a:ext cx="2016125" cy="935038"/>
          </a:xfrm>
          <a:prstGeom prst="flowChartTerminator">
            <a:avLst/>
          </a:prstGeom>
          <a:gradFill rotWithShape="1">
            <a:gsLst>
              <a:gs pos="0">
                <a:srgbClr val="FFFF8B"/>
              </a:gs>
              <a:gs pos="50000">
                <a:schemeClr val="bg1"/>
              </a:gs>
              <a:gs pos="100000">
                <a:srgbClr val="FFFF8B"/>
              </a:gs>
            </a:gsLst>
            <a:lin ang="5400000" scaled="1"/>
          </a:gradFill>
          <a:ln w="38100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ru-RU" sz="1600" b="1">
              <a:solidFill>
                <a:srgbClr val="6600CC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ru-RU" sz="1600" b="1">
                <a:solidFill>
                  <a:srgbClr val="6600CC"/>
                </a:solidFill>
                <a:latin typeface="Comic Sans MS" pitchFamily="66" charset="0"/>
              </a:rPr>
              <a:t>Безопасность</a:t>
            </a:r>
          </a:p>
          <a:p>
            <a:pPr algn="ctr">
              <a:defRPr/>
            </a:pPr>
            <a:endParaRPr lang="ru-RU" sz="1600" b="1">
              <a:solidFill>
                <a:srgbClr val="6600CC"/>
              </a:solidFill>
              <a:latin typeface="Comic Sans MS" pitchFamily="66" charset="0"/>
            </a:endParaRPr>
          </a:p>
        </p:txBody>
      </p:sp>
      <p:sp>
        <p:nvSpPr>
          <p:cNvPr id="72730" name="AutoShape 26"/>
          <p:cNvSpPr>
            <a:spLocks noChangeArrowheads="1"/>
          </p:cNvSpPr>
          <p:nvPr/>
        </p:nvSpPr>
        <p:spPr bwMode="auto">
          <a:xfrm>
            <a:off x="323850" y="5157788"/>
            <a:ext cx="2016125" cy="935037"/>
          </a:xfrm>
          <a:prstGeom prst="flowChartTerminator">
            <a:avLst/>
          </a:prstGeom>
          <a:gradFill rotWithShape="1">
            <a:gsLst>
              <a:gs pos="0">
                <a:srgbClr val="FFFF8B"/>
              </a:gs>
              <a:gs pos="50000">
                <a:schemeClr val="bg1"/>
              </a:gs>
              <a:gs pos="100000">
                <a:srgbClr val="FFFF8B"/>
              </a:gs>
            </a:gsLst>
            <a:lin ang="5400000" scaled="1"/>
          </a:gradFill>
          <a:ln w="38100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ru-RU" sz="1600" b="1">
              <a:solidFill>
                <a:srgbClr val="6600CC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ru-RU" sz="1600" b="1">
                <a:solidFill>
                  <a:srgbClr val="6600CC"/>
                </a:solidFill>
                <a:latin typeface="Comic Sans MS" pitchFamily="66" charset="0"/>
              </a:rPr>
              <a:t>Музыка</a:t>
            </a:r>
          </a:p>
          <a:p>
            <a:pPr algn="ctr">
              <a:defRPr/>
            </a:pPr>
            <a:endParaRPr lang="ru-RU" sz="1600" b="1">
              <a:solidFill>
                <a:srgbClr val="6600CC"/>
              </a:solidFill>
              <a:latin typeface="Comic Sans MS" pitchFamily="66" charset="0"/>
            </a:endParaRPr>
          </a:p>
        </p:txBody>
      </p:sp>
      <p:sp>
        <p:nvSpPr>
          <p:cNvPr id="72731" name="AutoShape 27"/>
          <p:cNvSpPr>
            <a:spLocks noChangeArrowheads="1"/>
          </p:cNvSpPr>
          <p:nvPr/>
        </p:nvSpPr>
        <p:spPr bwMode="auto">
          <a:xfrm>
            <a:off x="3492500" y="5589588"/>
            <a:ext cx="1944688" cy="935037"/>
          </a:xfrm>
          <a:prstGeom prst="flowChartTerminator">
            <a:avLst/>
          </a:prstGeom>
          <a:gradFill rotWithShape="1">
            <a:gsLst>
              <a:gs pos="0">
                <a:srgbClr val="FFFF8B"/>
              </a:gs>
              <a:gs pos="50000">
                <a:schemeClr val="bg1"/>
              </a:gs>
              <a:gs pos="100000">
                <a:srgbClr val="FFFF8B"/>
              </a:gs>
            </a:gsLst>
            <a:lin ang="5400000" scaled="1"/>
          </a:gradFill>
          <a:ln w="38100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ru-RU" sz="1600" b="1">
              <a:solidFill>
                <a:srgbClr val="6600CC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ru-RU" sz="1600" b="1">
                <a:solidFill>
                  <a:srgbClr val="6600CC"/>
                </a:solidFill>
                <a:latin typeface="Comic Sans MS" pitchFamily="66" charset="0"/>
              </a:rPr>
              <a:t>Труд</a:t>
            </a:r>
          </a:p>
          <a:p>
            <a:pPr algn="ctr">
              <a:defRPr/>
            </a:pPr>
            <a:endParaRPr lang="ru-RU" sz="1600" b="1">
              <a:solidFill>
                <a:srgbClr val="6600CC"/>
              </a:solidFill>
              <a:latin typeface="Comic Sans MS" pitchFamily="66" charset="0"/>
            </a:endParaRPr>
          </a:p>
        </p:txBody>
      </p:sp>
      <p:sp>
        <p:nvSpPr>
          <p:cNvPr id="72732" name="AutoShape 28"/>
          <p:cNvSpPr>
            <a:spLocks noChangeArrowheads="1"/>
          </p:cNvSpPr>
          <p:nvPr/>
        </p:nvSpPr>
        <p:spPr bwMode="auto">
          <a:xfrm>
            <a:off x="468313" y="1412875"/>
            <a:ext cx="2016125" cy="935038"/>
          </a:xfrm>
          <a:prstGeom prst="flowChartTerminator">
            <a:avLst/>
          </a:prstGeom>
          <a:gradFill rotWithShape="1">
            <a:gsLst>
              <a:gs pos="0">
                <a:srgbClr val="FFFF8B"/>
              </a:gs>
              <a:gs pos="50000">
                <a:schemeClr val="bg1"/>
              </a:gs>
              <a:gs pos="100000">
                <a:srgbClr val="FFFF8B"/>
              </a:gs>
            </a:gsLst>
            <a:lin ang="5400000" scaled="1"/>
          </a:gradFill>
          <a:ln w="38100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ru-RU" sz="1600" b="1">
              <a:solidFill>
                <a:srgbClr val="6600CC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ru-RU" sz="1600" b="1">
                <a:solidFill>
                  <a:srgbClr val="6600CC"/>
                </a:solidFill>
                <a:latin typeface="Comic Sans MS" pitchFamily="66" charset="0"/>
              </a:rPr>
              <a:t>Физическая </a:t>
            </a:r>
          </a:p>
          <a:p>
            <a:pPr algn="ctr">
              <a:defRPr/>
            </a:pPr>
            <a:r>
              <a:rPr lang="ru-RU" sz="1600" b="1">
                <a:solidFill>
                  <a:srgbClr val="6600CC"/>
                </a:solidFill>
                <a:latin typeface="Comic Sans MS" pitchFamily="66" charset="0"/>
              </a:rPr>
              <a:t>культура</a:t>
            </a:r>
          </a:p>
          <a:p>
            <a:pPr algn="ctr">
              <a:defRPr/>
            </a:pPr>
            <a:endParaRPr lang="ru-RU" sz="1600" b="1">
              <a:solidFill>
                <a:srgbClr val="6600CC"/>
              </a:solidFill>
              <a:latin typeface="Comic Sans MS" pitchFamily="66" charset="0"/>
            </a:endParaRPr>
          </a:p>
        </p:txBody>
      </p:sp>
      <p:sp>
        <p:nvSpPr>
          <p:cNvPr id="72733" name="AutoShape 29"/>
          <p:cNvSpPr>
            <a:spLocks noChangeArrowheads="1"/>
          </p:cNvSpPr>
          <p:nvPr/>
        </p:nvSpPr>
        <p:spPr bwMode="auto">
          <a:xfrm>
            <a:off x="6732588" y="3357563"/>
            <a:ext cx="2016125" cy="935037"/>
          </a:xfrm>
          <a:prstGeom prst="flowChartTerminator">
            <a:avLst/>
          </a:prstGeom>
          <a:gradFill rotWithShape="1">
            <a:gsLst>
              <a:gs pos="0">
                <a:srgbClr val="FFFF8B"/>
              </a:gs>
              <a:gs pos="50000">
                <a:schemeClr val="bg1"/>
              </a:gs>
              <a:gs pos="100000">
                <a:srgbClr val="FFFF8B"/>
              </a:gs>
            </a:gsLst>
            <a:lin ang="5400000" scaled="1"/>
          </a:gradFill>
          <a:ln w="38100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ru-RU" sz="1600" b="1">
              <a:solidFill>
                <a:srgbClr val="6600CC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ru-RU" sz="1600" b="1">
                <a:solidFill>
                  <a:srgbClr val="6600CC"/>
                </a:solidFill>
                <a:latin typeface="Comic Sans MS" pitchFamily="66" charset="0"/>
              </a:rPr>
              <a:t>Социализация</a:t>
            </a:r>
          </a:p>
          <a:p>
            <a:pPr algn="ctr">
              <a:defRPr/>
            </a:pPr>
            <a:endParaRPr lang="ru-RU" sz="1600" b="1">
              <a:solidFill>
                <a:srgbClr val="6600CC"/>
              </a:solidFill>
              <a:latin typeface="Comic Sans MS" pitchFamily="66" charset="0"/>
            </a:endParaRPr>
          </a:p>
        </p:txBody>
      </p:sp>
      <p:sp>
        <p:nvSpPr>
          <p:cNvPr id="72734" name="AutoShape 30"/>
          <p:cNvSpPr>
            <a:spLocks noChangeArrowheads="1"/>
          </p:cNvSpPr>
          <p:nvPr/>
        </p:nvSpPr>
        <p:spPr bwMode="auto">
          <a:xfrm>
            <a:off x="179388" y="3357563"/>
            <a:ext cx="1944687" cy="935037"/>
          </a:xfrm>
          <a:prstGeom prst="flowChartTerminator">
            <a:avLst/>
          </a:prstGeom>
          <a:gradFill rotWithShape="1">
            <a:gsLst>
              <a:gs pos="0">
                <a:srgbClr val="FFFF8B"/>
              </a:gs>
              <a:gs pos="50000">
                <a:schemeClr val="bg1"/>
              </a:gs>
              <a:gs pos="100000">
                <a:srgbClr val="FFFF8B"/>
              </a:gs>
            </a:gsLst>
            <a:lin ang="5400000" scaled="1"/>
          </a:gradFill>
          <a:ln w="38100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ru-RU" sz="1600" b="1">
              <a:solidFill>
                <a:srgbClr val="6600CC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ru-RU" sz="1600" b="1">
                <a:solidFill>
                  <a:srgbClr val="6600CC"/>
                </a:solidFill>
                <a:latin typeface="Comic Sans MS" pitchFamily="66" charset="0"/>
              </a:rPr>
              <a:t>Познание</a:t>
            </a:r>
          </a:p>
          <a:p>
            <a:pPr algn="ctr">
              <a:defRPr/>
            </a:pPr>
            <a:endParaRPr lang="ru-RU" sz="1600" b="1">
              <a:solidFill>
                <a:srgbClr val="6600CC"/>
              </a:solidFill>
              <a:latin typeface="Comic Sans MS" pitchFamily="66" charset="0"/>
            </a:endParaRPr>
          </a:p>
        </p:txBody>
      </p:sp>
      <p:sp>
        <p:nvSpPr>
          <p:cNvPr id="72738" name="AutoShape 34"/>
          <p:cNvSpPr>
            <a:spLocks noChangeArrowheads="1"/>
          </p:cNvSpPr>
          <p:nvPr/>
        </p:nvSpPr>
        <p:spPr bwMode="auto">
          <a:xfrm rot="3504971">
            <a:off x="2583657" y="4922044"/>
            <a:ext cx="300037" cy="612775"/>
          </a:xfrm>
          <a:prstGeom prst="upDownArrow">
            <a:avLst>
              <a:gd name="adj1" fmla="val 50000"/>
              <a:gd name="adj2" fmla="val 40847"/>
            </a:avLst>
          </a:prstGeom>
          <a:solidFill>
            <a:srgbClr val="26EE4C"/>
          </a:solidFill>
          <a:ln w="28575">
            <a:solidFill>
              <a:srgbClr val="00C4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739" name="AutoShape 35"/>
          <p:cNvSpPr>
            <a:spLocks noChangeArrowheads="1"/>
          </p:cNvSpPr>
          <p:nvPr/>
        </p:nvSpPr>
        <p:spPr bwMode="auto">
          <a:xfrm rot="6945487">
            <a:off x="5934075" y="4891088"/>
            <a:ext cx="293688" cy="684212"/>
          </a:xfrm>
          <a:prstGeom prst="upDownArrow">
            <a:avLst>
              <a:gd name="adj1" fmla="val 50000"/>
              <a:gd name="adj2" fmla="val 46594"/>
            </a:avLst>
          </a:prstGeom>
          <a:solidFill>
            <a:srgbClr val="26EE4C"/>
          </a:solidFill>
          <a:ln w="28575">
            <a:solidFill>
              <a:srgbClr val="00C4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740" name="AutoShape 36"/>
          <p:cNvSpPr>
            <a:spLocks noChangeArrowheads="1"/>
          </p:cNvSpPr>
          <p:nvPr/>
        </p:nvSpPr>
        <p:spPr bwMode="auto">
          <a:xfrm rot="5400000">
            <a:off x="6101556" y="3555207"/>
            <a:ext cx="287337" cy="755650"/>
          </a:xfrm>
          <a:prstGeom prst="upDownArrow">
            <a:avLst>
              <a:gd name="adj1" fmla="val 50000"/>
              <a:gd name="adj2" fmla="val 52597"/>
            </a:avLst>
          </a:prstGeom>
          <a:solidFill>
            <a:srgbClr val="26EE4C"/>
          </a:solidFill>
          <a:ln w="28575">
            <a:solidFill>
              <a:srgbClr val="00C4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741" name="AutoShape 37"/>
          <p:cNvSpPr>
            <a:spLocks noChangeArrowheads="1"/>
          </p:cNvSpPr>
          <p:nvPr/>
        </p:nvSpPr>
        <p:spPr bwMode="auto">
          <a:xfrm rot="3053317">
            <a:off x="5888832" y="2156619"/>
            <a:ext cx="236537" cy="574675"/>
          </a:xfrm>
          <a:prstGeom prst="upDownArrow">
            <a:avLst>
              <a:gd name="adj1" fmla="val 50000"/>
              <a:gd name="adj2" fmla="val 48591"/>
            </a:avLst>
          </a:prstGeom>
          <a:solidFill>
            <a:srgbClr val="26EE4C"/>
          </a:solidFill>
          <a:ln w="28575">
            <a:solidFill>
              <a:srgbClr val="00C4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742" name="AutoShape 38"/>
          <p:cNvSpPr>
            <a:spLocks noChangeArrowheads="1"/>
          </p:cNvSpPr>
          <p:nvPr/>
        </p:nvSpPr>
        <p:spPr bwMode="auto">
          <a:xfrm>
            <a:off x="4356100" y="5084763"/>
            <a:ext cx="287338" cy="504825"/>
          </a:xfrm>
          <a:prstGeom prst="upDownArrow">
            <a:avLst>
              <a:gd name="adj1" fmla="val 50000"/>
              <a:gd name="adj2" fmla="val 35138"/>
            </a:avLst>
          </a:prstGeom>
          <a:solidFill>
            <a:srgbClr val="26EE4C"/>
          </a:solidFill>
          <a:ln w="28575">
            <a:solidFill>
              <a:srgbClr val="00C4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743" name="AutoShape 39"/>
          <p:cNvSpPr>
            <a:spLocks noChangeArrowheads="1"/>
          </p:cNvSpPr>
          <p:nvPr/>
        </p:nvSpPr>
        <p:spPr bwMode="auto">
          <a:xfrm>
            <a:off x="4356100" y="2133600"/>
            <a:ext cx="287338" cy="504825"/>
          </a:xfrm>
          <a:prstGeom prst="upDownArrow">
            <a:avLst>
              <a:gd name="adj1" fmla="val 50000"/>
              <a:gd name="adj2" fmla="val 35138"/>
            </a:avLst>
          </a:prstGeom>
          <a:solidFill>
            <a:srgbClr val="26EE4C"/>
          </a:solidFill>
          <a:ln w="28575">
            <a:solidFill>
              <a:srgbClr val="00C4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744" name="AutoShape 40"/>
          <p:cNvSpPr>
            <a:spLocks noChangeArrowheads="1"/>
          </p:cNvSpPr>
          <p:nvPr/>
        </p:nvSpPr>
        <p:spPr bwMode="auto">
          <a:xfrm rot="5400000">
            <a:off x="2428875" y="3482976"/>
            <a:ext cx="288925" cy="755650"/>
          </a:xfrm>
          <a:prstGeom prst="upDownArrow">
            <a:avLst>
              <a:gd name="adj1" fmla="val 50000"/>
              <a:gd name="adj2" fmla="val 52308"/>
            </a:avLst>
          </a:prstGeom>
          <a:solidFill>
            <a:srgbClr val="26EE4C"/>
          </a:solidFill>
          <a:ln w="28575">
            <a:solidFill>
              <a:srgbClr val="00C4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745" name="AutoShape 41"/>
          <p:cNvSpPr>
            <a:spLocks noChangeArrowheads="1"/>
          </p:cNvSpPr>
          <p:nvPr/>
        </p:nvSpPr>
        <p:spPr bwMode="auto">
          <a:xfrm rot="-2562610">
            <a:off x="2627313" y="2133600"/>
            <a:ext cx="307975" cy="577850"/>
          </a:xfrm>
          <a:prstGeom prst="upDownArrow">
            <a:avLst>
              <a:gd name="adj1" fmla="val 50000"/>
              <a:gd name="adj2" fmla="val 37526"/>
            </a:avLst>
          </a:prstGeom>
          <a:solidFill>
            <a:srgbClr val="26EE4C"/>
          </a:solidFill>
          <a:ln w="28575">
            <a:solidFill>
              <a:srgbClr val="00C4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1000"/>
                                        <p:tgtEl>
                                          <p:spTgt spid="72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2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2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2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2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2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1000"/>
                                        <p:tgtEl>
                                          <p:spTgt spid="72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2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2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2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1000"/>
                                        <p:tgtEl>
                                          <p:spTgt spid="72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2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2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2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1000"/>
                                        <p:tgtEl>
                                          <p:spTgt spid="72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2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2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2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1000"/>
                                        <p:tgtEl>
                                          <p:spTgt spid="72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2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2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2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" dur="1000"/>
                                        <p:tgtEl>
                                          <p:spTgt spid="72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7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2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2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2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1" dur="1000"/>
                                        <p:tgtEl>
                                          <p:spTgt spid="72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8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2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2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2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8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1" dur="1000"/>
                                        <p:tgtEl>
                                          <p:spTgt spid="72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9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2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2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2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9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1" dur="1000"/>
                                        <p:tgtEl>
                                          <p:spTgt spid="72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1" grpId="0" animBg="1"/>
      <p:bldP spid="72722" grpId="0" animBg="1"/>
      <p:bldP spid="72725" grpId="0" animBg="1"/>
      <p:bldP spid="72726" grpId="0" animBg="1"/>
      <p:bldP spid="72727" grpId="0" animBg="1"/>
      <p:bldP spid="72728" grpId="0" animBg="1"/>
      <p:bldP spid="72729" grpId="0" animBg="1"/>
      <p:bldP spid="72730" grpId="0" animBg="1"/>
      <p:bldP spid="72731" grpId="0" animBg="1"/>
      <p:bldP spid="72732" grpId="0" animBg="1"/>
      <p:bldP spid="72733" grpId="0" animBg="1"/>
      <p:bldP spid="72734" grpId="0" animBg="1"/>
      <p:bldP spid="72738" grpId="0" animBg="1"/>
      <p:bldP spid="72739" grpId="0" animBg="1"/>
      <p:bldP spid="72740" grpId="0" animBg="1"/>
      <p:bldP spid="72741" grpId="0" animBg="1"/>
      <p:bldP spid="72742" grpId="0" animBg="1"/>
      <p:bldP spid="72743" grpId="0" animBg="1"/>
      <p:bldP spid="72744" grpId="0" animBg="1"/>
      <p:bldP spid="7274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WordArt 2"/>
          <p:cNvSpPr>
            <a:spLocks noChangeArrowheads="1" noChangeShapeType="1" noTextEdit="1"/>
          </p:cNvSpPr>
          <p:nvPr/>
        </p:nvSpPr>
        <p:spPr bwMode="auto">
          <a:xfrm>
            <a:off x="1042988" y="404813"/>
            <a:ext cx="7081837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20E0CE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интеграция образовательной области </a:t>
            </a:r>
          </a:p>
        </p:txBody>
      </p:sp>
      <p:sp>
        <p:nvSpPr>
          <p:cNvPr id="125955" name="WordArt 3"/>
          <p:cNvSpPr>
            <a:spLocks noChangeArrowheads="1" noChangeShapeType="1" noTextEdit="1"/>
          </p:cNvSpPr>
          <p:nvPr/>
        </p:nvSpPr>
        <p:spPr bwMode="auto">
          <a:xfrm>
            <a:off x="1476375" y="1125538"/>
            <a:ext cx="619283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"Чтение худ. литературы"</a:t>
            </a:r>
          </a:p>
        </p:txBody>
      </p:sp>
      <p:sp>
        <p:nvSpPr>
          <p:cNvPr id="125956" name="Text Box 4"/>
          <p:cNvSpPr txBox="1">
            <a:spLocks noChangeArrowheads="1"/>
          </p:cNvSpPr>
          <p:nvPr/>
        </p:nvSpPr>
        <p:spPr bwMode="auto">
          <a:xfrm>
            <a:off x="539750" y="5373688"/>
            <a:ext cx="80645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>
                <a:solidFill>
                  <a:srgbClr val="3333CC"/>
                </a:solidFill>
              </a:rPr>
              <a:t>Интеграция с образовательной областью 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b="1">
                <a:solidFill>
                  <a:srgbClr val="3333CC"/>
                </a:solidFill>
              </a:rPr>
              <a:t>«Художественное творчество» </a:t>
            </a:r>
          </a:p>
        </p:txBody>
      </p:sp>
      <p:pic>
        <p:nvPicPr>
          <p:cNvPr id="125957" name="Picture 5" descr="DSC00276"/>
          <p:cNvPicPr>
            <a:picLocks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00563" y="2060575"/>
            <a:ext cx="4475162" cy="2982913"/>
          </a:xfrm>
          <a:noFill/>
          <a:ln w="19050">
            <a:solidFill>
              <a:srgbClr val="00C4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5958" name="Picture 6" descr="DSC0347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2060575"/>
            <a:ext cx="3960812" cy="2970213"/>
          </a:xfrm>
          <a:prstGeom prst="rect">
            <a:avLst/>
          </a:prstGeom>
          <a:noFill/>
          <a:ln w="19050">
            <a:solidFill>
              <a:srgbClr val="00C4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9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59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125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125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animBg="1"/>
      <p:bldP spid="125955" grpId="0" animBg="1"/>
      <p:bldP spid="12595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WordArt 2"/>
          <p:cNvSpPr>
            <a:spLocks noChangeArrowheads="1" noChangeShapeType="1" noTextEdit="1"/>
          </p:cNvSpPr>
          <p:nvPr/>
        </p:nvSpPr>
        <p:spPr bwMode="auto">
          <a:xfrm>
            <a:off x="1042988" y="404813"/>
            <a:ext cx="7081837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20E0CE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интеграция образовательной области </a:t>
            </a:r>
          </a:p>
        </p:txBody>
      </p:sp>
      <p:sp>
        <p:nvSpPr>
          <p:cNvPr id="126979" name="WordArt 3"/>
          <p:cNvSpPr>
            <a:spLocks noChangeArrowheads="1" noChangeShapeType="1" noTextEdit="1"/>
          </p:cNvSpPr>
          <p:nvPr/>
        </p:nvSpPr>
        <p:spPr bwMode="auto">
          <a:xfrm>
            <a:off x="1476375" y="1125538"/>
            <a:ext cx="619283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"Чтение худ. литературы"</a:t>
            </a:r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468313" y="5734050"/>
            <a:ext cx="80645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>
                <a:solidFill>
                  <a:srgbClr val="3333CC"/>
                </a:solidFill>
              </a:rPr>
              <a:t>Интеграция с образовательной областью 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b="1">
                <a:solidFill>
                  <a:srgbClr val="3333CC"/>
                </a:solidFill>
              </a:rPr>
              <a:t>«Музыка» </a:t>
            </a:r>
          </a:p>
        </p:txBody>
      </p:sp>
      <p:pic>
        <p:nvPicPr>
          <p:cNvPr id="126981" name="Picture 5" descr="DSC03456"/>
          <p:cNvPicPr>
            <a:picLocks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908175" y="1773238"/>
            <a:ext cx="5184775" cy="3889375"/>
          </a:xfrm>
          <a:noFill/>
          <a:ln w="19050">
            <a:solidFill>
              <a:srgbClr val="00C4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69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69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126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 animBg="1"/>
      <p:bldP spid="126979" grpId="0" animBg="1"/>
      <p:bldP spid="12698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WordArt 2"/>
          <p:cNvSpPr>
            <a:spLocks noChangeArrowheads="1" noChangeShapeType="1" noTextEdit="1"/>
          </p:cNvSpPr>
          <p:nvPr/>
        </p:nvSpPr>
        <p:spPr bwMode="auto">
          <a:xfrm>
            <a:off x="1042988" y="404813"/>
            <a:ext cx="7081837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20E0CE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интеграция образовательной области </a:t>
            </a:r>
          </a:p>
        </p:txBody>
      </p:sp>
      <p:sp>
        <p:nvSpPr>
          <p:cNvPr id="128003" name="WordArt 3"/>
          <p:cNvSpPr>
            <a:spLocks noChangeArrowheads="1" noChangeShapeType="1" noTextEdit="1"/>
          </p:cNvSpPr>
          <p:nvPr/>
        </p:nvSpPr>
        <p:spPr bwMode="auto">
          <a:xfrm>
            <a:off x="1476375" y="1125538"/>
            <a:ext cx="619283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"Чтение худ. литературы"</a:t>
            </a:r>
          </a:p>
        </p:txBody>
      </p:sp>
      <p:sp>
        <p:nvSpPr>
          <p:cNvPr id="128004" name="Text Box 4"/>
          <p:cNvSpPr txBox="1">
            <a:spLocks noChangeArrowheads="1"/>
          </p:cNvSpPr>
          <p:nvPr/>
        </p:nvSpPr>
        <p:spPr bwMode="auto">
          <a:xfrm>
            <a:off x="539750" y="5373688"/>
            <a:ext cx="80645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>
                <a:solidFill>
                  <a:srgbClr val="3333CC"/>
                </a:solidFill>
              </a:rPr>
              <a:t>Интеграция с образовательной областью 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b="1">
                <a:solidFill>
                  <a:srgbClr val="3333CC"/>
                </a:solidFill>
              </a:rPr>
              <a:t>«Познание» </a:t>
            </a:r>
          </a:p>
        </p:txBody>
      </p:sp>
      <p:pic>
        <p:nvPicPr>
          <p:cNvPr id="128008" name="Picture 8" descr="Картинка 74 из 5185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844824"/>
            <a:ext cx="4404394" cy="3024336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6" name="Объект 4"/>
          <p:cNvSpPr>
            <a:spLocks noGrp="1"/>
          </p:cNvSpPr>
          <p:nvPr>
            <p:ph/>
          </p:nvPr>
        </p:nvSpPr>
        <p:spPr>
          <a:xfrm>
            <a:off x="457200" y="274638"/>
            <a:ext cx="8229600" cy="274637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128010" name="Picture 10" descr="Картинка 89 из 51859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1844824"/>
            <a:ext cx="4176465" cy="3024336"/>
          </a:xfrm>
          <a:prstGeom prst="rect">
            <a:avLst/>
          </a:prstGeom>
          <a:noFill/>
          <a:ln>
            <a:solidFill>
              <a:srgbClr val="00CC0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WordArt 2"/>
          <p:cNvSpPr>
            <a:spLocks noChangeArrowheads="1" noChangeShapeType="1" noTextEdit="1"/>
          </p:cNvSpPr>
          <p:nvPr/>
        </p:nvSpPr>
        <p:spPr bwMode="auto">
          <a:xfrm>
            <a:off x="1042988" y="404813"/>
            <a:ext cx="7081837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20E0CE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интеграция образовательной области </a:t>
            </a:r>
          </a:p>
        </p:txBody>
      </p:sp>
      <p:sp>
        <p:nvSpPr>
          <p:cNvPr id="129027" name="WordArt 3"/>
          <p:cNvSpPr>
            <a:spLocks noChangeArrowheads="1" noChangeShapeType="1" noTextEdit="1"/>
          </p:cNvSpPr>
          <p:nvPr/>
        </p:nvSpPr>
        <p:spPr bwMode="auto">
          <a:xfrm>
            <a:off x="1476375" y="1125538"/>
            <a:ext cx="619283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"Чтение худ. литературы"</a:t>
            </a:r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179388" y="5589588"/>
            <a:ext cx="5256212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>
                <a:solidFill>
                  <a:srgbClr val="3333CC"/>
                </a:solidFill>
              </a:rPr>
              <a:t>Интеграция с образовательной областью 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b="1">
                <a:solidFill>
                  <a:srgbClr val="3333CC"/>
                </a:solidFill>
              </a:rPr>
              <a:t>«Социализация» </a:t>
            </a:r>
          </a:p>
        </p:txBody>
      </p:sp>
      <p:pic>
        <p:nvPicPr>
          <p:cNvPr id="129029" name="Picture 5" descr="DSC03488"/>
          <p:cNvPicPr>
            <a:picLocks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651500" y="4365625"/>
            <a:ext cx="3132138" cy="2349500"/>
          </a:xfrm>
          <a:noFill/>
          <a:ln w="19050">
            <a:solidFill>
              <a:srgbClr val="00C4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9030" name="Picture 6" descr="DSC0332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1500" y="1773238"/>
            <a:ext cx="3097213" cy="2322512"/>
          </a:xfrm>
          <a:prstGeom prst="rect">
            <a:avLst/>
          </a:prstGeom>
          <a:noFill/>
          <a:ln w="19050">
            <a:solidFill>
              <a:srgbClr val="00C4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031" name="Picture 7" descr="DSC0349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850" y="1773238"/>
            <a:ext cx="4752975" cy="3565525"/>
          </a:xfrm>
          <a:prstGeom prst="rect">
            <a:avLst/>
          </a:prstGeom>
          <a:noFill/>
          <a:ln w="19050">
            <a:solidFill>
              <a:srgbClr val="00C4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9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9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12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12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12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 animBg="1"/>
      <p:bldP spid="129027" grpId="0" animBg="1"/>
      <p:bldP spid="1290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12" name="WordArt 28"/>
          <p:cNvSpPr>
            <a:spLocks noChangeArrowheads="1" noChangeShapeType="1" noTextEdit="1"/>
          </p:cNvSpPr>
          <p:nvPr/>
        </p:nvSpPr>
        <p:spPr bwMode="auto">
          <a:xfrm>
            <a:off x="1042988" y="404813"/>
            <a:ext cx="7081837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20E0CE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интеграция образовательной области </a:t>
            </a:r>
          </a:p>
        </p:txBody>
      </p:sp>
      <p:sp>
        <p:nvSpPr>
          <p:cNvPr id="42040" name="WordArt 56"/>
          <p:cNvSpPr>
            <a:spLocks noChangeArrowheads="1" noChangeShapeType="1" noTextEdit="1"/>
          </p:cNvSpPr>
          <p:nvPr/>
        </p:nvSpPr>
        <p:spPr bwMode="auto">
          <a:xfrm>
            <a:off x="1476375" y="1125538"/>
            <a:ext cx="619283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"Чтение худ. литературы"</a:t>
            </a:r>
          </a:p>
        </p:txBody>
      </p:sp>
      <p:pic>
        <p:nvPicPr>
          <p:cNvPr id="42170" name="Picture 186" descr="DSC_017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313" y="2276475"/>
            <a:ext cx="3863975" cy="2587625"/>
          </a:xfrm>
          <a:prstGeom prst="rect">
            <a:avLst/>
          </a:prstGeom>
          <a:noFill/>
          <a:ln w="19050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173" name="Picture 189" descr="DSC_017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463" y="2276475"/>
            <a:ext cx="3914775" cy="2620963"/>
          </a:xfrm>
          <a:prstGeom prst="rect">
            <a:avLst/>
          </a:prstGeom>
          <a:noFill/>
          <a:ln w="19050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174" name="Text Box 190"/>
          <p:cNvSpPr txBox="1">
            <a:spLocks noChangeArrowheads="1"/>
          </p:cNvSpPr>
          <p:nvPr/>
        </p:nvSpPr>
        <p:spPr bwMode="auto">
          <a:xfrm>
            <a:off x="539750" y="5373688"/>
            <a:ext cx="80645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>
                <a:solidFill>
                  <a:srgbClr val="3333CC"/>
                </a:solidFill>
              </a:rPr>
              <a:t>Интеграция с образовательными областями 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b="1">
                <a:solidFill>
                  <a:srgbClr val="3333CC"/>
                </a:solidFill>
              </a:rPr>
              <a:t>«Физическая культура» и «Здоровье»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0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20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4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42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42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42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42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12" grpId="0" animBg="1"/>
      <p:bldP spid="42040" grpId="0" animBg="1"/>
      <p:bldP spid="4217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WordArt 4"/>
          <p:cNvSpPr>
            <a:spLocks noChangeArrowheads="1" noChangeShapeType="1" noTextEdit="1"/>
          </p:cNvSpPr>
          <p:nvPr/>
        </p:nvSpPr>
        <p:spPr bwMode="auto">
          <a:xfrm>
            <a:off x="1908175" y="476250"/>
            <a:ext cx="5040313" cy="72072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РАБОТА С РОДИТЕЛЯМИ</a:t>
            </a: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323850" y="1412875"/>
            <a:ext cx="3816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altLang="ru-RU" b="1">
                <a:solidFill>
                  <a:srgbClr val="3333CC"/>
                </a:solidFill>
              </a:rPr>
              <a:t>НАПРАВЛЕНИЯ РАБОТЫ</a:t>
            </a:r>
          </a:p>
        </p:txBody>
      </p:sp>
      <p:sp>
        <p:nvSpPr>
          <p:cNvPr id="100358" name="AutoShape 6"/>
          <p:cNvSpPr>
            <a:spLocks noChangeArrowheads="1"/>
          </p:cNvSpPr>
          <p:nvPr/>
        </p:nvSpPr>
        <p:spPr bwMode="auto">
          <a:xfrm>
            <a:off x="250825" y="2060575"/>
            <a:ext cx="3241675" cy="1081088"/>
          </a:xfrm>
          <a:prstGeom prst="flowChartTerminator">
            <a:avLst/>
          </a:prstGeom>
          <a:solidFill>
            <a:srgbClr val="FFFF99"/>
          </a:solidFill>
          <a:ln w="38100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Char char="•"/>
            </a:pPr>
            <a:r>
              <a:rPr lang="ru-RU" altLang="ru-RU" sz="2400">
                <a:solidFill>
                  <a:srgbClr val="6600CC"/>
                </a:solidFill>
                <a:latin typeface="Comic Sans MS" panose="030F0702030302020204" pitchFamily="66" charset="0"/>
              </a:rPr>
              <a:t>диагностическое</a:t>
            </a:r>
          </a:p>
        </p:txBody>
      </p:sp>
      <p:sp>
        <p:nvSpPr>
          <p:cNvPr id="100359" name="AutoShape 7"/>
          <p:cNvSpPr>
            <a:spLocks noChangeArrowheads="1"/>
          </p:cNvSpPr>
          <p:nvPr/>
        </p:nvSpPr>
        <p:spPr bwMode="auto">
          <a:xfrm>
            <a:off x="179388" y="4437063"/>
            <a:ext cx="3314700" cy="1079500"/>
          </a:xfrm>
          <a:prstGeom prst="flowChartTerminator">
            <a:avLst/>
          </a:prstGeom>
          <a:solidFill>
            <a:srgbClr val="FFFF99"/>
          </a:solidFill>
          <a:ln w="38100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Char char="•"/>
            </a:pPr>
            <a:r>
              <a:rPr lang="ru-RU" altLang="ru-RU" sz="2400">
                <a:solidFill>
                  <a:srgbClr val="6600CC"/>
                </a:solidFill>
                <a:latin typeface="Comic Sans MS" panose="030F0702030302020204" pitchFamily="66" charset="0"/>
              </a:rPr>
              <a:t>коррекционно-</a:t>
            </a:r>
          </a:p>
          <a:p>
            <a:pPr algn="ctr" eaLnBrk="1" hangingPunct="1"/>
            <a:r>
              <a:rPr lang="ru-RU" altLang="ru-RU" sz="2400">
                <a:solidFill>
                  <a:srgbClr val="6600CC"/>
                </a:solidFill>
                <a:latin typeface="Comic Sans MS" panose="030F0702030302020204" pitchFamily="66" charset="0"/>
              </a:rPr>
              <a:t>развивающее</a:t>
            </a:r>
          </a:p>
        </p:txBody>
      </p:sp>
      <p:sp>
        <p:nvSpPr>
          <p:cNvPr id="100360" name="AutoShape 8"/>
          <p:cNvSpPr>
            <a:spLocks noChangeArrowheads="1"/>
          </p:cNvSpPr>
          <p:nvPr/>
        </p:nvSpPr>
        <p:spPr bwMode="auto">
          <a:xfrm>
            <a:off x="250825" y="5661025"/>
            <a:ext cx="3241675" cy="1008063"/>
          </a:xfrm>
          <a:prstGeom prst="flowChartTerminator">
            <a:avLst/>
          </a:prstGeom>
          <a:solidFill>
            <a:srgbClr val="FFFF99"/>
          </a:solidFill>
          <a:ln w="38100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Char char="•"/>
            </a:pPr>
            <a:r>
              <a:rPr lang="ru-RU" altLang="ru-RU" sz="2400">
                <a:solidFill>
                  <a:srgbClr val="6600CC"/>
                </a:solidFill>
                <a:latin typeface="Comic Sans MS" panose="030F0702030302020204" pitchFamily="66" charset="0"/>
              </a:rPr>
              <a:t>Совместная </a:t>
            </a:r>
          </a:p>
          <a:p>
            <a:pPr algn="ctr" eaLnBrk="1" hangingPunct="1"/>
            <a:r>
              <a:rPr lang="ru-RU" altLang="ru-RU" sz="2400">
                <a:solidFill>
                  <a:srgbClr val="6600CC"/>
                </a:solidFill>
                <a:latin typeface="Comic Sans MS" panose="030F0702030302020204" pitchFamily="66" charset="0"/>
              </a:rPr>
              <a:t>с детьми </a:t>
            </a:r>
          </a:p>
          <a:p>
            <a:pPr algn="ctr" eaLnBrk="1" hangingPunct="1"/>
            <a:r>
              <a:rPr lang="ru-RU" altLang="ru-RU" sz="2400">
                <a:solidFill>
                  <a:srgbClr val="6600CC"/>
                </a:solidFill>
                <a:latin typeface="Comic Sans MS" panose="030F0702030302020204" pitchFamily="66" charset="0"/>
              </a:rPr>
              <a:t>деятельность</a:t>
            </a:r>
          </a:p>
        </p:txBody>
      </p:sp>
      <p:sp>
        <p:nvSpPr>
          <p:cNvPr id="100361" name="AutoShape 9"/>
          <p:cNvSpPr>
            <a:spLocks noChangeArrowheads="1"/>
          </p:cNvSpPr>
          <p:nvPr/>
        </p:nvSpPr>
        <p:spPr bwMode="auto">
          <a:xfrm>
            <a:off x="179388" y="3284538"/>
            <a:ext cx="3313112" cy="1008062"/>
          </a:xfrm>
          <a:prstGeom prst="flowChartTerminator">
            <a:avLst/>
          </a:prstGeom>
          <a:solidFill>
            <a:srgbClr val="FFFF99"/>
          </a:solidFill>
          <a:ln w="38100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Char char="•"/>
            </a:pPr>
            <a:r>
              <a:rPr lang="ru-RU" altLang="ru-RU" sz="2400">
                <a:solidFill>
                  <a:srgbClr val="6600CC"/>
                </a:solidFill>
                <a:latin typeface="Comic Sans MS" panose="030F0702030302020204" pitchFamily="66" charset="0"/>
              </a:rPr>
              <a:t>просветительское</a:t>
            </a:r>
          </a:p>
        </p:txBody>
      </p:sp>
      <p:sp>
        <p:nvSpPr>
          <p:cNvPr id="18440" name="Line 10"/>
          <p:cNvSpPr>
            <a:spLocks noChangeShapeType="1"/>
          </p:cNvSpPr>
          <p:nvPr/>
        </p:nvSpPr>
        <p:spPr bwMode="auto">
          <a:xfrm>
            <a:off x="395288" y="1844675"/>
            <a:ext cx="4032250" cy="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cxnSp>
        <p:nvCxnSpPr>
          <p:cNvPr id="18441" name="AutoShape 11"/>
          <p:cNvCxnSpPr>
            <a:cxnSpLocks noChangeShapeType="1"/>
            <a:stCxn id="18440" idx="1"/>
            <a:endCxn id="100358" idx="3"/>
          </p:cNvCxnSpPr>
          <p:nvPr/>
        </p:nvCxnSpPr>
        <p:spPr bwMode="auto">
          <a:xfrm rot="5400000">
            <a:off x="3600450" y="1774825"/>
            <a:ext cx="738188" cy="915988"/>
          </a:xfrm>
          <a:prstGeom prst="bentConnector2">
            <a:avLst/>
          </a:prstGeom>
          <a:noFill/>
          <a:ln w="38100">
            <a:solidFill>
              <a:srgbClr val="33CC33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42" name="AutoShape 12"/>
          <p:cNvCxnSpPr>
            <a:cxnSpLocks noChangeShapeType="1"/>
            <a:stCxn id="18440" idx="1"/>
            <a:endCxn id="100361" idx="3"/>
          </p:cNvCxnSpPr>
          <p:nvPr/>
        </p:nvCxnSpPr>
        <p:spPr bwMode="auto">
          <a:xfrm rot="5400000">
            <a:off x="3006725" y="2368550"/>
            <a:ext cx="1925638" cy="915988"/>
          </a:xfrm>
          <a:prstGeom prst="bentConnector2">
            <a:avLst/>
          </a:prstGeom>
          <a:noFill/>
          <a:ln w="38100">
            <a:solidFill>
              <a:srgbClr val="33CC33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43" name="AutoShape 13"/>
          <p:cNvCxnSpPr>
            <a:cxnSpLocks noChangeShapeType="1"/>
            <a:stCxn id="18440" idx="1"/>
            <a:endCxn id="100359" idx="3"/>
          </p:cNvCxnSpPr>
          <p:nvPr/>
        </p:nvCxnSpPr>
        <p:spPr bwMode="auto">
          <a:xfrm rot="5400000">
            <a:off x="2413794" y="2963069"/>
            <a:ext cx="3113088" cy="914400"/>
          </a:xfrm>
          <a:prstGeom prst="bentConnector2">
            <a:avLst/>
          </a:prstGeom>
          <a:noFill/>
          <a:ln w="38100">
            <a:solidFill>
              <a:srgbClr val="33CC33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44" name="AutoShape 14"/>
          <p:cNvCxnSpPr>
            <a:cxnSpLocks noChangeShapeType="1"/>
            <a:stCxn id="18440" idx="1"/>
            <a:endCxn id="100360" idx="3"/>
          </p:cNvCxnSpPr>
          <p:nvPr/>
        </p:nvCxnSpPr>
        <p:spPr bwMode="auto">
          <a:xfrm rot="5400000">
            <a:off x="1818481" y="3556794"/>
            <a:ext cx="4302125" cy="915988"/>
          </a:xfrm>
          <a:prstGeom prst="bentConnector2">
            <a:avLst/>
          </a:prstGeom>
          <a:noFill/>
          <a:ln w="38100">
            <a:solidFill>
              <a:srgbClr val="33CC33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8445" name="Picture 20" descr="Картинка 282 из 279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363" y="1171575"/>
            <a:ext cx="3708400" cy="279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6" name="Picture 22" descr="Картинка 299 из 279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59350" y="4014788"/>
            <a:ext cx="3681413" cy="286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72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72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72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72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 animBg="1"/>
      <p:bldP spid="100357" grpId="0"/>
      <p:bldP spid="100358" grpId="0" animBg="1"/>
      <p:bldP spid="100359" grpId="0" animBg="1"/>
      <p:bldP spid="100360" grpId="0" animBg="1"/>
      <p:bldP spid="10036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WordArt 2"/>
          <p:cNvSpPr>
            <a:spLocks noChangeArrowheads="1" noChangeShapeType="1" noTextEdit="1"/>
          </p:cNvSpPr>
          <p:nvPr/>
        </p:nvSpPr>
        <p:spPr bwMode="auto">
          <a:xfrm>
            <a:off x="1908175" y="333375"/>
            <a:ext cx="5040313" cy="72072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РАБОТА С РОДИТЕЛЯМИ</a:t>
            </a:r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827088" y="1125538"/>
            <a:ext cx="3816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altLang="ru-RU" b="1">
                <a:solidFill>
                  <a:srgbClr val="3333CC"/>
                </a:solidFill>
              </a:rPr>
              <a:t>ФОРМЫ И МЕТОДЫ РАБОТЫ</a:t>
            </a:r>
          </a:p>
        </p:txBody>
      </p:sp>
      <p:sp>
        <p:nvSpPr>
          <p:cNvPr id="101380" name="AutoShape 4"/>
          <p:cNvSpPr>
            <a:spLocks noChangeArrowheads="1"/>
          </p:cNvSpPr>
          <p:nvPr/>
        </p:nvSpPr>
        <p:spPr bwMode="auto">
          <a:xfrm>
            <a:off x="468313" y="2420938"/>
            <a:ext cx="5689600" cy="503237"/>
          </a:xfrm>
          <a:prstGeom prst="flowChartTerminator">
            <a:avLst/>
          </a:prstGeom>
          <a:solidFill>
            <a:srgbClr val="FFFF99"/>
          </a:solidFill>
          <a:ln w="38100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Char char="•"/>
            </a:pPr>
            <a:r>
              <a:rPr lang="ru-RU" altLang="ru-RU" sz="2000">
                <a:solidFill>
                  <a:srgbClr val="6600CC"/>
                </a:solidFill>
                <a:latin typeface="Comic Sans MS" panose="030F0702030302020204" pitchFamily="66" charset="0"/>
              </a:rPr>
              <a:t>Родительские собрания</a:t>
            </a:r>
          </a:p>
        </p:txBody>
      </p:sp>
      <p:sp>
        <p:nvSpPr>
          <p:cNvPr id="101381" name="AutoShape 5"/>
          <p:cNvSpPr>
            <a:spLocks noChangeArrowheads="1"/>
          </p:cNvSpPr>
          <p:nvPr/>
        </p:nvSpPr>
        <p:spPr bwMode="auto">
          <a:xfrm>
            <a:off x="468313" y="3716338"/>
            <a:ext cx="5761037" cy="504825"/>
          </a:xfrm>
          <a:prstGeom prst="flowChartTerminator">
            <a:avLst/>
          </a:prstGeom>
          <a:solidFill>
            <a:srgbClr val="FFFF99"/>
          </a:solidFill>
          <a:ln w="38100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Char char="•"/>
            </a:pPr>
            <a:r>
              <a:rPr lang="ru-RU" altLang="ru-RU" sz="2000">
                <a:solidFill>
                  <a:srgbClr val="6600CC"/>
                </a:solidFill>
                <a:latin typeface="Comic Sans MS" panose="030F0702030302020204" pitchFamily="66" charset="0"/>
              </a:rPr>
              <a:t>Деятельность с элементами тренинга</a:t>
            </a:r>
          </a:p>
        </p:txBody>
      </p:sp>
      <p:sp>
        <p:nvSpPr>
          <p:cNvPr id="101382" name="AutoShape 6"/>
          <p:cNvSpPr>
            <a:spLocks noChangeArrowheads="1"/>
          </p:cNvSpPr>
          <p:nvPr/>
        </p:nvSpPr>
        <p:spPr bwMode="auto">
          <a:xfrm>
            <a:off x="468313" y="4365625"/>
            <a:ext cx="5688012" cy="431800"/>
          </a:xfrm>
          <a:prstGeom prst="flowChartTerminator">
            <a:avLst/>
          </a:prstGeom>
          <a:solidFill>
            <a:srgbClr val="FFFF99"/>
          </a:solidFill>
          <a:ln w="38100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Char char="•"/>
            </a:pPr>
            <a:r>
              <a:rPr lang="ru-RU" altLang="ru-RU" sz="2000">
                <a:solidFill>
                  <a:srgbClr val="6600CC"/>
                </a:solidFill>
                <a:latin typeface="Comic Sans MS" panose="030F0702030302020204" pitchFamily="66" charset="0"/>
              </a:rPr>
              <a:t>Тематические семинары</a:t>
            </a:r>
          </a:p>
        </p:txBody>
      </p:sp>
      <p:sp>
        <p:nvSpPr>
          <p:cNvPr id="101383" name="AutoShape 7"/>
          <p:cNvSpPr>
            <a:spLocks noChangeArrowheads="1"/>
          </p:cNvSpPr>
          <p:nvPr/>
        </p:nvSpPr>
        <p:spPr bwMode="auto">
          <a:xfrm>
            <a:off x="468313" y="3068638"/>
            <a:ext cx="5688012" cy="503237"/>
          </a:xfrm>
          <a:prstGeom prst="flowChartTerminator">
            <a:avLst/>
          </a:prstGeom>
          <a:solidFill>
            <a:srgbClr val="FFFF99"/>
          </a:solidFill>
          <a:ln w="38100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Char char="•"/>
            </a:pPr>
            <a:r>
              <a:rPr lang="ru-RU" altLang="ru-RU" sz="2000">
                <a:solidFill>
                  <a:srgbClr val="6600CC"/>
                </a:solidFill>
                <a:latin typeface="Comic Sans MS" panose="030F0702030302020204" pitchFamily="66" charset="0"/>
              </a:rPr>
              <a:t>Практикумы</a:t>
            </a: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468313" y="1484313"/>
            <a:ext cx="7848600" cy="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cxnSp>
        <p:nvCxnSpPr>
          <p:cNvPr id="19465" name="AutoShape 9"/>
          <p:cNvCxnSpPr>
            <a:cxnSpLocks noChangeShapeType="1"/>
            <a:stCxn id="19464" idx="1"/>
            <a:endCxn id="101380" idx="3"/>
          </p:cNvCxnSpPr>
          <p:nvPr/>
        </p:nvCxnSpPr>
        <p:spPr bwMode="auto">
          <a:xfrm rot="5400000">
            <a:off x="6661944" y="1018382"/>
            <a:ext cx="1169987" cy="2139950"/>
          </a:xfrm>
          <a:prstGeom prst="bentConnector2">
            <a:avLst/>
          </a:prstGeom>
          <a:noFill/>
          <a:ln w="38100">
            <a:solidFill>
              <a:srgbClr val="33CC33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66" name="AutoShape 10"/>
          <p:cNvCxnSpPr>
            <a:cxnSpLocks noChangeShapeType="1"/>
            <a:stCxn id="19464" idx="1"/>
            <a:endCxn id="101383" idx="3"/>
          </p:cNvCxnSpPr>
          <p:nvPr/>
        </p:nvCxnSpPr>
        <p:spPr bwMode="auto">
          <a:xfrm rot="5400000">
            <a:off x="6337300" y="1341438"/>
            <a:ext cx="1817687" cy="2141538"/>
          </a:xfrm>
          <a:prstGeom prst="bentConnector2">
            <a:avLst/>
          </a:prstGeom>
          <a:noFill/>
          <a:ln w="38100">
            <a:solidFill>
              <a:srgbClr val="33CC33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67" name="AutoShape 11"/>
          <p:cNvCxnSpPr>
            <a:cxnSpLocks noChangeShapeType="1"/>
            <a:stCxn id="19464" idx="1"/>
            <a:endCxn id="101381" idx="3"/>
          </p:cNvCxnSpPr>
          <p:nvPr/>
        </p:nvCxnSpPr>
        <p:spPr bwMode="auto">
          <a:xfrm rot="5400000">
            <a:off x="6049963" y="1701800"/>
            <a:ext cx="2465387" cy="2068513"/>
          </a:xfrm>
          <a:prstGeom prst="bentConnector2">
            <a:avLst/>
          </a:prstGeom>
          <a:noFill/>
          <a:ln w="38100">
            <a:solidFill>
              <a:srgbClr val="33CC33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68" name="AutoShape 12"/>
          <p:cNvCxnSpPr>
            <a:cxnSpLocks noChangeShapeType="1"/>
            <a:stCxn id="19464" idx="1"/>
            <a:endCxn id="101382" idx="3"/>
          </p:cNvCxnSpPr>
          <p:nvPr/>
        </p:nvCxnSpPr>
        <p:spPr bwMode="auto">
          <a:xfrm rot="5400000">
            <a:off x="5707063" y="1971675"/>
            <a:ext cx="3078162" cy="2141538"/>
          </a:xfrm>
          <a:prstGeom prst="bentConnector2">
            <a:avLst/>
          </a:prstGeom>
          <a:noFill/>
          <a:ln w="38100">
            <a:solidFill>
              <a:srgbClr val="33CC33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1391" name="AutoShape 15"/>
          <p:cNvSpPr>
            <a:spLocks noChangeArrowheads="1"/>
          </p:cNvSpPr>
          <p:nvPr/>
        </p:nvSpPr>
        <p:spPr bwMode="auto">
          <a:xfrm>
            <a:off x="468313" y="4941888"/>
            <a:ext cx="5689600" cy="504825"/>
          </a:xfrm>
          <a:prstGeom prst="flowChartTerminator">
            <a:avLst/>
          </a:prstGeom>
          <a:solidFill>
            <a:srgbClr val="FFFF99"/>
          </a:solidFill>
          <a:ln w="38100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Char char="•"/>
            </a:pPr>
            <a:r>
              <a:rPr lang="ru-RU" altLang="ru-RU" sz="2000">
                <a:solidFill>
                  <a:srgbClr val="6600CC"/>
                </a:solidFill>
                <a:latin typeface="Comic Sans MS" panose="030F0702030302020204" pitchFamily="66" charset="0"/>
              </a:rPr>
              <a:t>Совместные с детьми развлечения и игры</a:t>
            </a:r>
          </a:p>
        </p:txBody>
      </p:sp>
      <p:sp>
        <p:nvSpPr>
          <p:cNvPr id="101392" name="AutoShape 16"/>
          <p:cNvSpPr>
            <a:spLocks noChangeArrowheads="1"/>
          </p:cNvSpPr>
          <p:nvPr/>
        </p:nvSpPr>
        <p:spPr bwMode="auto">
          <a:xfrm>
            <a:off x="395288" y="5589588"/>
            <a:ext cx="5761037" cy="433387"/>
          </a:xfrm>
          <a:prstGeom prst="flowChartTerminator">
            <a:avLst/>
          </a:prstGeom>
          <a:solidFill>
            <a:srgbClr val="FFFF99"/>
          </a:solidFill>
          <a:ln w="38100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Char char="•"/>
            </a:pPr>
            <a:r>
              <a:rPr lang="ru-RU" altLang="ru-RU" sz="2000">
                <a:solidFill>
                  <a:srgbClr val="6600CC"/>
                </a:solidFill>
                <a:latin typeface="Comic Sans MS" panose="030F0702030302020204" pitchFamily="66" charset="0"/>
              </a:rPr>
              <a:t>Информационные листы</a:t>
            </a:r>
          </a:p>
        </p:txBody>
      </p:sp>
      <p:sp>
        <p:nvSpPr>
          <p:cNvPr id="101393" name="AutoShape 17"/>
          <p:cNvSpPr>
            <a:spLocks noChangeArrowheads="1"/>
          </p:cNvSpPr>
          <p:nvPr/>
        </p:nvSpPr>
        <p:spPr bwMode="auto">
          <a:xfrm>
            <a:off x="395288" y="6165850"/>
            <a:ext cx="5832475" cy="503238"/>
          </a:xfrm>
          <a:prstGeom prst="flowChartTerminator">
            <a:avLst/>
          </a:prstGeom>
          <a:solidFill>
            <a:srgbClr val="FFFF99"/>
          </a:solidFill>
          <a:ln w="38100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Char char="•"/>
            </a:pPr>
            <a:r>
              <a:rPr lang="ru-RU" altLang="ru-RU" sz="2000">
                <a:solidFill>
                  <a:srgbClr val="6600CC"/>
                </a:solidFill>
                <a:latin typeface="Comic Sans MS" panose="030F0702030302020204" pitchFamily="66" charset="0"/>
              </a:rPr>
              <a:t>Групповые и индивидуальные консультации</a:t>
            </a:r>
          </a:p>
        </p:txBody>
      </p:sp>
      <p:cxnSp>
        <p:nvCxnSpPr>
          <p:cNvPr id="19472" name="AutoShape 26"/>
          <p:cNvCxnSpPr>
            <a:cxnSpLocks noChangeShapeType="1"/>
            <a:stCxn id="19464" idx="1"/>
            <a:endCxn id="101391" idx="3"/>
          </p:cNvCxnSpPr>
          <p:nvPr/>
        </p:nvCxnSpPr>
        <p:spPr bwMode="auto">
          <a:xfrm rot="5400000">
            <a:off x="5401469" y="2278857"/>
            <a:ext cx="3690937" cy="2139950"/>
          </a:xfrm>
          <a:prstGeom prst="bentConnector2">
            <a:avLst/>
          </a:prstGeom>
          <a:noFill/>
          <a:ln w="38100">
            <a:solidFill>
              <a:srgbClr val="00C4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73" name="AutoShape 27"/>
          <p:cNvCxnSpPr>
            <a:cxnSpLocks noChangeShapeType="1"/>
            <a:stCxn id="19464" idx="1"/>
            <a:endCxn id="101392" idx="3"/>
          </p:cNvCxnSpPr>
          <p:nvPr/>
        </p:nvCxnSpPr>
        <p:spPr bwMode="auto">
          <a:xfrm rot="5400000">
            <a:off x="5094288" y="2584450"/>
            <a:ext cx="4303712" cy="2141538"/>
          </a:xfrm>
          <a:prstGeom prst="bentConnector2">
            <a:avLst/>
          </a:prstGeom>
          <a:noFill/>
          <a:ln w="38100">
            <a:solidFill>
              <a:srgbClr val="00C4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74" name="AutoShape 28"/>
          <p:cNvCxnSpPr>
            <a:cxnSpLocks noChangeShapeType="1"/>
            <a:stCxn id="19464" idx="1"/>
            <a:endCxn id="101393" idx="3"/>
          </p:cNvCxnSpPr>
          <p:nvPr/>
        </p:nvCxnSpPr>
        <p:spPr bwMode="auto">
          <a:xfrm rot="5400000">
            <a:off x="4824413" y="2925763"/>
            <a:ext cx="4914900" cy="2070100"/>
          </a:xfrm>
          <a:prstGeom prst="bentConnector2">
            <a:avLst/>
          </a:prstGeom>
          <a:noFill/>
          <a:ln w="38100">
            <a:solidFill>
              <a:srgbClr val="00C4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1405" name="AutoShape 29"/>
          <p:cNvSpPr>
            <a:spLocks noChangeArrowheads="1"/>
          </p:cNvSpPr>
          <p:nvPr/>
        </p:nvSpPr>
        <p:spPr bwMode="auto">
          <a:xfrm>
            <a:off x="468313" y="1773238"/>
            <a:ext cx="5689600" cy="503237"/>
          </a:xfrm>
          <a:prstGeom prst="flowChartTerminator">
            <a:avLst/>
          </a:prstGeom>
          <a:solidFill>
            <a:srgbClr val="FFFF99"/>
          </a:solidFill>
          <a:ln w="38100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Char char="•"/>
            </a:pPr>
            <a:r>
              <a:rPr lang="ru-RU" altLang="ru-RU" sz="2000">
                <a:solidFill>
                  <a:srgbClr val="6600CC"/>
                </a:solidFill>
                <a:latin typeface="Comic Sans MS" panose="030F0702030302020204" pitchFamily="66" charset="0"/>
              </a:rPr>
              <a:t>Анкетирование</a:t>
            </a:r>
          </a:p>
        </p:txBody>
      </p:sp>
      <p:cxnSp>
        <p:nvCxnSpPr>
          <p:cNvPr id="19476" name="AutoShape 30"/>
          <p:cNvCxnSpPr>
            <a:cxnSpLocks noChangeShapeType="1"/>
            <a:stCxn id="19464" idx="1"/>
          </p:cNvCxnSpPr>
          <p:nvPr/>
        </p:nvCxnSpPr>
        <p:spPr bwMode="auto">
          <a:xfrm rot="5400000">
            <a:off x="6985000" y="674688"/>
            <a:ext cx="503237" cy="2160588"/>
          </a:xfrm>
          <a:prstGeom prst="bentConnector2">
            <a:avLst/>
          </a:prstGeom>
          <a:noFill/>
          <a:ln w="38100">
            <a:solidFill>
              <a:srgbClr val="33CC33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76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1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1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76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76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76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76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676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76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8760"/>
                            </p:stCondLst>
                            <p:childTnLst>
                              <p:par>
                                <p:cTn id="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nimBg="1"/>
      <p:bldP spid="101379" grpId="0"/>
      <p:bldP spid="101380" grpId="0" animBg="1"/>
      <p:bldP spid="101381" grpId="0" animBg="1"/>
      <p:bldP spid="101382" grpId="0" animBg="1"/>
      <p:bldP spid="101383" grpId="0" animBg="1"/>
      <p:bldP spid="101391" grpId="0" animBg="1"/>
      <p:bldP spid="101392" grpId="0" animBg="1"/>
      <p:bldP spid="101393" grpId="0" animBg="1"/>
      <p:bldP spid="10140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WordArt 4"/>
          <p:cNvSpPr>
            <a:spLocks noChangeArrowheads="1" noChangeShapeType="1" noTextEdit="1"/>
          </p:cNvSpPr>
          <p:nvPr/>
        </p:nvSpPr>
        <p:spPr bwMode="auto">
          <a:xfrm>
            <a:off x="2411413" y="333375"/>
            <a:ext cx="4248150" cy="72072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ВЗАИМОДЕЙСТВИЕ</a:t>
            </a:r>
          </a:p>
        </p:txBody>
      </p:sp>
      <p:sp>
        <p:nvSpPr>
          <p:cNvPr id="121861" name="AutoShape 5"/>
          <p:cNvSpPr>
            <a:spLocks noChangeArrowheads="1"/>
          </p:cNvSpPr>
          <p:nvPr/>
        </p:nvSpPr>
        <p:spPr bwMode="auto">
          <a:xfrm>
            <a:off x="323850" y="1916113"/>
            <a:ext cx="4968875" cy="1727200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rgbClr val="FFFF8B"/>
              </a:gs>
              <a:gs pos="50000">
                <a:schemeClr val="bg1"/>
              </a:gs>
              <a:gs pos="100000">
                <a:srgbClr val="FFFF8B"/>
              </a:gs>
            </a:gsLst>
            <a:lin ang="5400000" scaled="1"/>
          </a:gradFill>
          <a:ln w="19050">
            <a:solidFill>
              <a:srgbClr val="00C4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buFontTx/>
              <a:buChar char="•"/>
              <a:defRPr/>
            </a:pPr>
            <a:r>
              <a:rPr lang="ru-RU">
                <a:solidFill>
                  <a:srgbClr val="3333CC"/>
                </a:solidFill>
                <a:latin typeface="Arial" charset="0"/>
              </a:rPr>
              <a:t>Музыкальный руководитель;</a:t>
            </a:r>
          </a:p>
          <a:p>
            <a:pPr algn="l">
              <a:buFontTx/>
              <a:buChar char="•"/>
              <a:defRPr/>
            </a:pPr>
            <a:r>
              <a:rPr lang="ru-RU">
                <a:solidFill>
                  <a:srgbClr val="3333CC"/>
                </a:solidFill>
                <a:latin typeface="Arial" charset="0"/>
              </a:rPr>
              <a:t>Инструктор по физической культуре;</a:t>
            </a:r>
          </a:p>
          <a:p>
            <a:pPr algn="l">
              <a:buFontTx/>
              <a:buChar char="•"/>
              <a:defRPr/>
            </a:pPr>
            <a:r>
              <a:rPr lang="ru-RU">
                <a:solidFill>
                  <a:srgbClr val="3333CC"/>
                </a:solidFill>
                <a:latin typeface="Arial" charset="0"/>
              </a:rPr>
              <a:t>Педагог – психолог;</a:t>
            </a:r>
          </a:p>
          <a:p>
            <a:pPr algn="l">
              <a:buFontTx/>
              <a:buChar char="•"/>
              <a:defRPr/>
            </a:pPr>
            <a:r>
              <a:rPr lang="ru-RU">
                <a:solidFill>
                  <a:srgbClr val="3333CC"/>
                </a:solidFill>
                <a:latin typeface="Arial" charset="0"/>
              </a:rPr>
              <a:t>Педагог дополнительного образования</a:t>
            </a:r>
          </a:p>
        </p:txBody>
      </p:sp>
      <p:sp>
        <p:nvSpPr>
          <p:cNvPr id="121862" name="Text Box 6"/>
          <p:cNvSpPr txBox="1">
            <a:spLocks noChangeArrowheads="1"/>
          </p:cNvSpPr>
          <p:nvPr/>
        </p:nvSpPr>
        <p:spPr bwMode="auto">
          <a:xfrm>
            <a:off x="4284663" y="3860800"/>
            <a:ext cx="39608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>
                <a:solidFill>
                  <a:srgbClr val="3333CC"/>
                </a:solidFill>
              </a:rPr>
              <a:t>СОЦИУМ:</a:t>
            </a:r>
          </a:p>
        </p:txBody>
      </p:sp>
      <p:sp>
        <p:nvSpPr>
          <p:cNvPr id="121863" name="Text Box 7"/>
          <p:cNvSpPr txBox="1">
            <a:spLocks noChangeArrowheads="1"/>
          </p:cNvSpPr>
          <p:nvPr/>
        </p:nvSpPr>
        <p:spPr bwMode="auto">
          <a:xfrm>
            <a:off x="684213" y="1412875"/>
            <a:ext cx="39608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>
                <a:solidFill>
                  <a:srgbClr val="3333CC"/>
                </a:solidFill>
              </a:rPr>
              <a:t>СПЕЦИАЛИСТЫ:</a:t>
            </a:r>
          </a:p>
        </p:txBody>
      </p:sp>
      <p:sp>
        <p:nvSpPr>
          <p:cNvPr id="121865" name="AutoShape 9"/>
          <p:cNvSpPr>
            <a:spLocks noChangeArrowheads="1"/>
          </p:cNvSpPr>
          <p:nvPr/>
        </p:nvSpPr>
        <p:spPr bwMode="auto">
          <a:xfrm>
            <a:off x="3851275" y="4365625"/>
            <a:ext cx="4968875" cy="1727200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rgbClr val="FFFF8B"/>
              </a:gs>
              <a:gs pos="50000">
                <a:schemeClr val="bg1"/>
              </a:gs>
              <a:gs pos="100000">
                <a:srgbClr val="FFFF8B"/>
              </a:gs>
            </a:gsLst>
            <a:lin ang="5400000" scaled="1"/>
          </a:gradFill>
          <a:ln w="19050">
            <a:solidFill>
              <a:srgbClr val="00C4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buFontTx/>
              <a:buChar char="•"/>
              <a:defRPr/>
            </a:pPr>
            <a:r>
              <a:rPr lang="ru-RU">
                <a:solidFill>
                  <a:srgbClr val="3333CC"/>
                </a:solidFill>
                <a:latin typeface="Arial" charset="0"/>
              </a:rPr>
              <a:t>Библиотека им. С.Чекалина;</a:t>
            </a:r>
          </a:p>
          <a:p>
            <a:pPr algn="l">
              <a:buFontTx/>
              <a:buChar char="•"/>
              <a:defRPr/>
            </a:pPr>
            <a:r>
              <a:rPr lang="ru-RU">
                <a:solidFill>
                  <a:srgbClr val="3333CC"/>
                </a:solidFill>
                <a:latin typeface="Arial" charset="0"/>
              </a:rPr>
              <a:t>Детский кинотеатр «Зарница»;</a:t>
            </a:r>
          </a:p>
          <a:p>
            <a:pPr algn="l">
              <a:buFontTx/>
              <a:buChar char="•"/>
              <a:defRPr/>
            </a:pPr>
            <a:r>
              <a:rPr lang="ru-RU">
                <a:solidFill>
                  <a:srgbClr val="3333CC"/>
                </a:solidFill>
                <a:latin typeface="Arial" charset="0"/>
              </a:rPr>
              <a:t>Дом творчества;</a:t>
            </a:r>
          </a:p>
          <a:p>
            <a:pPr algn="l">
              <a:buFontTx/>
              <a:buChar char="•"/>
              <a:defRPr/>
            </a:pPr>
            <a:r>
              <a:rPr lang="ru-RU">
                <a:solidFill>
                  <a:srgbClr val="3333CC"/>
                </a:solidFill>
                <a:latin typeface="Arial" charset="0"/>
              </a:rPr>
              <a:t>Школьный театральный кружок.</a:t>
            </a:r>
          </a:p>
        </p:txBody>
      </p:sp>
      <p:pic>
        <p:nvPicPr>
          <p:cNvPr id="121866" name="Picture 10" descr="DSC0354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750" y="4005263"/>
            <a:ext cx="2914650" cy="2185987"/>
          </a:xfrm>
          <a:prstGeom prst="rect">
            <a:avLst/>
          </a:prstGeom>
          <a:noFill/>
          <a:ln w="19050">
            <a:solidFill>
              <a:srgbClr val="00C4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867" name="Picture 11" descr="DSC0358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1500" y="1412875"/>
            <a:ext cx="2914650" cy="2185988"/>
          </a:xfrm>
          <a:prstGeom prst="rect">
            <a:avLst/>
          </a:prstGeom>
          <a:noFill/>
          <a:ln w="19050">
            <a:solidFill>
              <a:srgbClr val="00C4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18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18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18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18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18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1000"/>
                                        <p:tgtEl>
                                          <p:spTgt spid="121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1000"/>
                                        <p:tgtEl>
                                          <p:spTgt spid="121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0" grpId="0" animBg="1"/>
      <p:bldP spid="121861" grpId="0" animBg="1"/>
      <p:bldP spid="121862" grpId="0"/>
      <p:bldP spid="121863" grpId="0"/>
      <p:bldP spid="12186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AutoShape 3" descr="Букет"/>
          <p:cNvSpPr>
            <a:spLocks noChangeArrowheads="1"/>
          </p:cNvSpPr>
          <p:nvPr/>
        </p:nvSpPr>
        <p:spPr bwMode="auto">
          <a:xfrm>
            <a:off x="179388" y="1773238"/>
            <a:ext cx="4392612" cy="576262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i="1">
                <a:solidFill>
                  <a:srgbClr val="3333CC"/>
                </a:solidFill>
                <a:latin typeface="Times New Roman" panose="02020603050405020304" pitchFamily="18" charset="0"/>
              </a:rPr>
              <a:t>В ней отсутствует нравоучение</a:t>
            </a:r>
          </a:p>
        </p:txBody>
      </p:sp>
      <p:sp>
        <p:nvSpPr>
          <p:cNvPr id="78852" name="AutoShape 4" descr="Букет"/>
          <p:cNvSpPr>
            <a:spLocks noChangeArrowheads="1"/>
          </p:cNvSpPr>
          <p:nvPr/>
        </p:nvSpPr>
        <p:spPr bwMode="auto">
          <a:xfrm>
            <a:off x="179388" y="2708275"/>
            <a:ext cx="4392612" cy="576263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i="1">
                <a:solidFill>
                  <a:srgbClr val="3333CC"/>
                </a:solidFill>
                <a:latin typeface="Times New Roman" panose="02020603050405020304" pitchFamily="18" charset="0"/>
              </a:rPr>
              <a:t>В ней отсутствует определенный, </a:t>
            </a:r>
          </a:p>
          <a:p>
            <a:pPr algn="ctr" eaLnBrk="1" hangingPunct="1"/>
            <a:r>
              <a:rPr lang="ru-RU" altLang="ru-RU" b="1" i="1">
                <a:solidFill>
                  <a:srgbClr val="3333CC"/>
                </a:solidFill>
                <a:latin typeface="Times New Roman" panose="02020603050405020304" pitchFamily="18" charset="0"/>
              </a:rPr>
              <a:t>конкретный герой</a:t>
            </a:r>
          </a:p>
        </p:txBody>
      </p:sp>
      <p:sp>
        <p:nvSpPr>
          <p:cNvPr id="78853" name="AutoShape 5" descr="Букет"/>
          <p:cNvSpPr>
            <a:spLocks noChangeArrowheads="1"/>
          </p:cNvSpPr>
          <p:nvPr/>
        </p:nvSpPr>
        <p:spPr bwMode="auto">
          <a:xfrm>
            <a:off x="4211638" y="4076700"/>
            <a:ext cx="4679950" cy="576263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i="1">
                <a:solidFill>
                  <a:srgbClr val="3333CC"/>
                </a:solidFill>
                <a:latin typeface="Times New Roman" panose="02020603050405020304" pitchFamily="18" charset="0"/>
              </a:rPr>
              <a:t>Язык в сказке образный и метафоричный</a:t>
            </a:r>
          </a:p>
        </p:txBody>
      </p:sp>
      <p:sp>
        <p:nvSpPr>
          <p:cNvPr id="78854" name="AutoShape 6" descr="Букет"/>
          <p:cNvSpPr>
            <a:spLocks noChangeArrowheads="1"/>
          </p:cNvSpPr>
          <p:nvPr/>
        </p:nvSpPr>
        <p:spPr bwMode="auto">
          <a:xfrm>
            <a:off x="4284663" y="5013325"/>
            <a:ext cx="4645025" cy="576263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i="1">
                <a:solidFill>
                  <a:srgbClr val="3333CC"/>
                </a:solidFill>
                <a:latin typeface="Times New Roman" panose="02020603050405020304" pitchFamily="18" charset="0"/>
              </a:rPr>
              <a:t>Сказка создает ощущение защищенности</a:t>
            </a:r>
          </a:p>
        </p:txBody>
      </p:sp>
      <p:sp>
        <p:nvSpPr>
          <p:cNvPr id="78855" name="AutoShape 7" descr="Букет"/>
          <p:cNvSpPr>
            <a:spLocks noChangeArrowheads="1"/>
          </p:cNvSpPr>
          <p:nvPr/>
        </p:nvSpPr>
        <p:spPr bwMode="auto">
          <a:xfrm>
            <a:off x="4284663" y="5949950"/>
            <a:ext cx="4679950" cy="576263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i="1">
                <a:solidFill>
                  <a:srgbClr val="3333CC"/>
                </a:solidFill>
                <a:latin typeface="Times New Roman" panose="02020603050405020304" pitchFamily="18" charset="0"/>
              </a:rPr>
              <a:t>В ней есть тайна и волшебство</a:t>
            </a:r>
          </a:p>
        </p:txBody>
      </p:sp>
      <p:sp>
        <p:nvSpPr>
          <p:cNvPr id="78856" name="WordArt 8"/>
          <p:cNvSpPr>
            <a:spLocks noChangeArrowheads="1" noChangeShapeType="1" noTextEdit="1"/>
          </p:cNvSpPr>
          <p:nvPr/>
        </p:nvSpPr>
        <p:spPr bwMode="auto">
          <a:xfrm>
            <a:off x="468313" y="404813"/>
            <a:ext cx="8305800" cy="6477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СКАЗКА ПРИВЛЕКАТЕЛЬНА ДЛЯ РЕБЕНКА</a:t>
            </a:r>
          </a:p>
        </p:txBody>
      </p:sp>
      <p:pic>
        <p:nvPicPr>
          <p:cNvPr id="78857" name="Picture 9" descr="DSC0333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3819525"/>
            <a:ext cx="3887787" cy="2916238"/>
          </a:xfrm>
          <a:prstGeom prst="rect">
            <a:avLst/>
          </a:prstGeom>
          <a:noFill/>
          <a:ln w="19050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11" descr="Картинка 178 из 21284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03788" y="1196975"/>
            <a:ext cx="3925887" cy="2622550"/>
          </a:xfrm>
          <a:prstGeom prst="rect">
            <a:avLst/>
          </a:prstGeom>
          <a:noFill/>
          <a:ln w="19050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45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675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8075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55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animBg="1" autoUpdateAnimBg="0"/>
      <p:bldP spid="78852" grpId="0" animBg="1" autoUpdateAnimBg="0"/>
      <p:bldP spid="78853" grpId="0" animBg="1" autoUpdateAnimBg="0"/>
      <p:bldP spid="78854" grpId="0" animBg="1" autoUpdateAnimBg="0"/>
      <p:bldP spid="78855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WordArt 4"/>
          <p:cNvSpPr>
            <a:spLocks noChangeArrowheads="1" noChangeShapeType="1" noTextEdit="1"/>
          </p:cNvSpPr>
          <p:nvPr/>
        </p:nvSpPr>
        <p:spPr bwMode="auto">
          <a:xfrm>
            <a:off x="900113" y="333375"/>
            <a:ext cx="7559675" cy="792163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организация деятельности театрального кружка</a:t>
            </a:r>
          </a:p>
        </p:txBody>
      </p:sp>
      <p:sp>
        <p:nvSpPr>
          <p:cNvPr id="104453" name="WordArt 5"/>
          <p:cNvSpPr>
            <a:spLocks noChangeArrowheads="1" noChangeShapeType="1" noTextEdit="1"/>
          </p:cNvSpPr>
          <p:nvPr/>
        </p:nvSpPr>
        <p:spPr bwMode="auto">
          <a:xfrm>
            <a:off x="4643438" y="1125538"/>
            <a:ext cx="3314700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CC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"мир сказки"</a:t>
            </a:r>
          </a:p>
        </p:txBody>
      </p:sp>
      <p:pic>
        <p:nvPicPr>
          <p:cNvPr id="104454" name="Picture 6" descr="PA15083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9700" y="2060575"/>
            <a:ext cx="3384550" cy="2538413"/>
          </a:xfrm>
          <a:prstGeom prst="rect">
            <a:avLst/>
          </a:prstGeom>
          <a:noFill/>
          <a:ln w="19050">
            <a:solidFill>
              <a:srgbClr val="00C4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455" name="AutoShape 7"/>
          <p:cNvSpPr>
            <a:spLocks noChangeArrowheads="1"/>
          </p:cNvSpPr>
          <p:nvPr/>
        </p:nvSpPr>
        <p:spPr bwMode="auto">
          <a:xfrm>
            <a:off x="468313" y="2060575"/>
            <a:ext cx="4176712" cy="1800225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rgbClr val="FFFF8B"/>
              </a:gs>
              <a:gs pos="50000">
                <a:schemeClr val="bg1"/>
              </a:gs>
              <a:gs pos="100000">
                <a:srgbClr val="FFFF8B"/>
              </a:gs>
            </a:gsLst>
            <a:lin ang="5400000" scaled="1"/>
          </a:gradFill>
          <a:ln w="19050">
            <a:solidFill>
              <a:srgbClr val="00C4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defRPr/>
            </a:pPr>
            <a:r>
              <a:rPr lang="ru-RU" sz="1600" b="1" u="sng">
                <a:solidFill>
                  <a:srgbClr val="3333CC"/>
                </a:solidFill>
                <a:latin typeface="Arial" charset="0"/>
              </a:rPr>
              <a:t>Задачи проекта:</a:t>
            </a:r>
          </a:p>
          <a:p>
            <a:pPr algn="l">
              <a:buFontTx/>
              <a:buChar char="•"/>
              <a:defRPr/>
            </a:pPr>
            <a:r>
              <a:rPr lang="ru-RU" sz="1600">
                <a:solidFill>
                  <a:srgbClr val="3333CC"/>
                </a:solidFill>
                <a:latin typeface="Arial" charset="0"/>
              </a:rPr>
              <a:t>Формировать у детей позитивное </a:t>
            </a:r>
          </a:p>
          <a:p>
            <a:pPr algn="l">
              <a:defRPr/>
            </a:pPr>
            <a:r>
              <a:rPr lang="ru-RU" sz="1600">
                <a:solidFill>
                  <a:srgbClr val="3333CC"/>
                </a:solidFill>
                <a:latin typeface="Arial" charset="0"/>
              </a:rPr>
              <a:t>отношение к своему «я», сверстникам </a:t>
            </a:r>
          </a:p>
          <a:p>
            <a:pPr algn="l">
              <a:defRPr/>
            </a:pPr>
            <a:r>
              <a:rPr lang="ru-RU" sz="1600">
                <a:solidFill>
                  <a:srgbClr val="3333CC"/>
                </a:solidFill>
                <a:latin typeface="Arial" charset="0"/>
              </a:rPr>
              <a:t>и другим людям посредством </a:t>
            </a:r>
          </a:p>
          <a:p>
            <a:pPr algn="l">
              <a:defRPr/>
            </a:pPr>
            <a:r>
              <a:rPr lang="ru-RU" sz="1600">
                <a:solidFill>
                  <a:srgbClr val="3333CC"/>
                </a:solidFill>
                <a:latin typeface="Arial" charset="0"/>
              </a:rPr>
              <a:t>театрализованной деятельности</a:t>
            </a:r>
          </a:p>
        </p:txBody>
      </p:sp>
      <p:sp>
        <p:nvSpPr>
          <p:cNvPr id="104456" name="AutoShape 8"/>
          <p:cNvSpPr>
            <a:spLocks noChangeArrowheads="1"/>
          </p:cNvSpPr>
          <p:nvPr/>
        </p:nvSpPr>
        <p:spPr bwMode="auto">
          <a:xfrm>
            <a:off x="4787900" y="4797425"/>
            <a:ext cx="4176713" cy="1800225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rgbClr val="FFFF8B"/>
              </a:gs>
              <a:gs pos="50000">
                <a:schemeClr val="bg1"/>
              </a:gs>
              <a:gs pos="100000">
                <a:srgbClr val="FFFF8B"/>
              </a:gs>
            </a:gsLst>
            <a:lin ang="5400000" scaled="1"/>
          </a:gradFill>
          <a:ln w="19050">
            <a:solidFill>
              <a:srgbClr val="00C4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buFontTx/>
              <a:buChar char="•"/>
              <a:defRPr/>
            </a:pPr>
            <a:r>
              <a:rPr lang="ru-RU" sz="1600">
                <a:solidFill>
                  <a:srgbClr val="3333CC"/>
                </a:solidFill>
                <a:latin typeface="Arial" charset="0"/>
              </a:rPr>
              <a:t>Заложить основы </a:t>
            </a:r>
          </a:p>
          <a:p>
            <a:pPr algn="l">
              <a:defRPr/>
            </a:pPr>
            <a:r>
              <a:rPr lang="ru-RU" sz="1600">
                <a:solidFill>
                  <a:srgbClr val="3333CC"/>
                </a:solidFill>
                <a:latin typeface="Arial" charset="0"/>
              </a:rPr>
              <a:t>театральной культуры</a:t>
            </a:r>
          </a:p>
        </p:txBody>
      </p:sp>
      <p:pic>
        <p:nvPicPr>
          <p:cNvPr id="104457" name="Picture 9" descr="н 05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4213" y="4076700"/>
            <a:ext cx="3411537" cy="2559050"/>
          </a:xfrm>
          <a:prstGeom prst="rect">
            <a:avLst/>
          </a:prstGeom>
          <a:noFill/>
          <a:ln w="19050">
            <a:solidFill>
              <a:srgbClr val="00C4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44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44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10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10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 animBg="1"/>
      <p:bldP spid="104453" grpId="0" animBg="1"/>
      <p:bldP spid="104455" grpId="0" animBg="1"/>
      <p:bldP spid="10445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WordArt 4"/>
          <p:cNvSpPr>
            <a:spLocks noChangeArrowheads="1" noChangeShapeType="1" noTextEdit="1"/>
          </p:cNvSpPr>
          <p:nvPr/>
        </p:nvSpPr>
        <p:spPr bwMode="auto">
          <a:xfrm>
            <a:off x="179388" y="908050"/>
            <a:ext cx="5400675" cy="9366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СПАСИБО ЗА ВНИМАНИЕ! </a:t>
            </a:r>
          </a:p>
        </p:txBody>
      </p:sp>
      <p:pic>
        <p:nvPicPr>
          <p:cNvPr id="22531" name="Picture 6" descr="Картинка 45 из 121945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8175" y="2205038"/>
            <a:ext cx="299085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AutoShape 4"/>
          <p:cNvSpPr>
            <a:spLocks noChangeArrowheads="1"/>
          </p:cNvSpPr>
          <p:nvPr/>
        </p:nvSpPr>
        <p:spPr bwMode="auto">
          <a:xfrm>
            <a:off x="1763713" y="115888"/>
            <a:ext cx="6769100" cy="15843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3333CC"/>
                </a:solidFill>
                <a:latin typeface="Comic Sans MS" panose="030F0702030302020204" pitchFamily="66" charset="0"/>
              </a:rPr>
              <a:t>Особое место в словотворческом процессе </a:t>
            </a:r>
          </a:p>
          <a:p>
            <a:pPr eaLnBrk="1" hangingPunct="1"/>
            <a:r>
              <a:rPr lang="ru-RU" altLang="ru-RU" b="1">
                <a:solidFill>
                  <a:srgbClr val="3333CC"/>
                </a:solidFill>
                <a:latin typeface="Comic Sans MS" panose="030F0702030302020204" pitchFamily="66" charset="0"/>
              </a:rPr>
              <a:t>по праву занимает русский фольклор, </a:t>
            </a:r>
          </a:p>
          <a:p>
            <a:pPr eaLnBrk="1" hangingPunct="1"/>
            <a:r>
              <a:rPr lang="ru-RU" altLang="ru-RU" b="1">
                <a:solidFill>
                  <a:srgbClr val="3333CC"/>
                </a:solidFill>
                <a:latin typeface="Comic Sans MS" panose="030F0702030302020204" pitchFamily="66" charset="0"/>
              </a:rPr>
              <a:t>а точнее один из самых излюбленных </a:t>
            </a:r>
          </a:p>
          <a:p>
            <a:pPr eaLnBrk="1" hangingPunct="1"/>
            <a:r>
              <a:rPr lang="ru-RU" altLang="ru-RU" b="1">
                <a:solidFill>
                  <a:srgbClr val="3333CC"/>
                </a:solidFill>
                <a:latin typeface="Comic Sans MS" panose="030F0702030302020204" pitchFamily="66" charset="0"/>
              </a:rPr>
              <a:t>детьми его жанров – сказка.</a:t>
            </a:r>
          </a:p>
        </p:txBody>
      </p:sp>
      <p:sp>
        <p:nvSpPr>
          <p:cNvPr id="119813" name="AutoShape 5"/>
          <p:cNvSpPr>
            <a:spLocks noChangeArrowheads="1"/>
          </p:cNvSpPr>
          <p:nvPr/>
        </p:nvSpPr>
        <p:spPr bwMode="auto">
          <a:xfrm>
            <a:off x="250825" y="115888"/>
            <a:ext cx="3252788" cy="1584325"/>
          </a:xfrm>
          <a:prstGeom prst="chevron">
            <a:avLst>
              <a:gd name="adj" fmla="val 51328"/>
            </a:avLst>
          </a:prstGeom>
          <a:gradFill rotWithShape="1">
            <a:gsLst>
              <a:gs pos="0">
                <a:srgbClr val="FFFF61"/>
              </a:gs>
              <a:gs pos="50000">
                <a:schemeClr val="bg1"/>
              </a:gs>
              <a:gs pos="100000">
                <a:srgbClr val="FFFF61"/>
              </a:gs>
            </a:gsLst>
            <a:lin ang="5400000" scaled="1"/>
          </a:gradFill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ru-RU" sz="1600" b="1">
                <a:solidFill>
                  <a:srgbClr val="3333CC"/>
                </a:solidFill>
                <a:latin typeface="Comic Sans MS" pitchFamily="66" charset="0"/>
              </a:rPr>
              <a:t>Н.С.Карпинская</a:t>
            </a:r>
          </a:p>
          <a:p>
            <a:pPr>
              <a:defRPr/>
            </a:pPr>
            <a:r>
              <a:rPr lang="ru-RU" sz="1600" b="1">
                <a:solidFill>
                  <a:srgbClr val="3333CC"/>
                </a:solidFill>
                <a:latin typeface="Comic Sans MS" pitchFamily="66" charset="0"/>
              </a:rPr>
              <a:t>Н.А.Орланов</a:t>
            </a:r>
          </a:p>
          <a:p>
            <a:pPr>
              <a:defRPr/>
            </a:pPr>
            <a:r>
              <a:rPr lang="ru-RU" sz="1600" b="1">
                <a:solidFill>
                  <a:srgbClr val="3333CC"/>
                </a:solidFill>
                <a:latin typeface="Comic Sans MS" pitchFamily="66" charset="0"/>
              </a:rPr>
              <a:t>Н.М.Пьянкова</a:t>
            </a:r>
          </a:p>
          <a:p>
            <a:pPr>
              <a:defRPr/>
            </a:pPr>
            <a:r>
              <a:rPr lang="ru-RU" sz="1600" b="1">
                <a:solidFill>
                  <a:srgbClr val="3333CC"/>
                </a:solidFill>
                <a:latin typeface="Comic Sans MS" pitchFamily="66" charset="0"/>
              </a:rPr>
              <a:t>О.С.Ушакова и др.</a:t>
            </a:r>
            <a:endParaRPr lang="ru-RU" sz="1600" b="1" u="sng">
              <a:solidFill>
                <a:srgbClr val="3333CC"/>
              </a:solidFill>
              <a:latin typeface="Comic Sans MS" pitchFamily="66" charset="0"/>
            </a:endParaRPr>
          </a:p>
        </p:txBody>
      </p:sp>
      <p:sp>
        <p:nvSpPr>
          <p:cNvPr id="119818" name="AutoShape 10"/>
          <p:cNvSpPr>
            <a:spLocks noChangeArrowheads="1"/>
          </p:cNvSpPr>
          <p:nvPr/>
        </p:nvSpPr>
        <p:spPr bwMode="auto">
          <a:xfrm>
            <a:off x="1763713" y="1773238"/>
            <a:ext cx="6769100" cy="15843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b="1">
              <a:solidFill>
                <a:srgbClr val="3333CC"/>
              </a:solidFill>
              <a:latin typeface="Comic Sans MS" panose="030F0702030302020204" pitchFamily="66" charset="0"/>
            </a:endParaRPr>
          </a:p>
          <a:p>
            <a:pPr eaLnBrk="1" hangingPunct="1"/>
            <a:r>
              <a:rPr lang="ru-RU" altLang="ru-RU" b="1">
                <a:solidFill>
                  <a:srgbClr val="3333CC"/>
                </a:solidFill>
                <a:latin typeface="Comic Sans MS" panose="030F0702030302020204" pitchFamily="66" charset="0"/>
              </a:rPr>
              <a:t>Отмечают, что ближе к 5 году жизни </a:t>
            </a:r>
          </a:p>
          <a:p>
            <a:pPr eaLnBrk="1" hangingPunct="1"/>
            <a:r>
              <a:rPr lang="ru-RU" altLang="ru-RU" b="1">
                <a:solidFill>
                  <a:srgbClr val="3333CC"/>
                </a:solidFill>
                <a:latin typeface="Comic Sans MS" panose="030F0702030302020204" pitchFamily="66" charset="0"/>
              </a:rPr>
              <a:t>у детей наблюдается интерес </a:t>
            </a:r>
          </a:p>
          <a:p>
            <a:pPr eaLnBrk="1" hangingPunct="1"/>
            <a:r>
              <a:rPr lang="ru-RU" altLang="ru-RU" b="1">
                <a:solidFill>
                  <a:srgbClr val="3333CC"/>
                </a:solidFill>
                <a:latin typeface="Comic Sans MS" panose="030F0702030302020204" pitchFamily="66" charset="0"/>
              </a:rPr>
              <a:t>к словесному творчеству </a:t>
            </a:r>
          </a:p>
          <a:p>
            <a:pPr eaLnBrk="1" hangingPunct="1"/>
            <a:r>
              <a:rPr lang="ru-RU" altLang="ru-RU" b="1">
                <a:solidFill>
                  <a:srgbClr val="3333CC"/>
                </a:solidFill>
                <a:latin typeface="Comic Sans MS" panose="030F0702030302020204" pitchFamily="66" charset="0"/>
              </a:rPr>
              <a:t>(придумывание сказок, стихов, небылиц) </a:t>
            </a:r>
          </a:p>
          <a:p>
            <a:pPr eaLnBrk="1" hangingPunct="1"/>
            <a:r>
              <a:rPr lang="ru-RU" altLang="ru-RU" b="1">
                <a:solidFill>
                  <a:srgbClr val="3333CC"/>
                </a:solidFill>
                <a:latin typeface="Comic Sans MS" panose="030F0702030302020204" pitchFamily="66" charset="0"/>
              </a:rPr>
              <a:t>     </a:t>
            </a:r>
          </a:p>
          <a:p>
            <a:pPr eaLnBrk="1" hangingPunct="1"/>
            <a:endParaRPr lang="ru-RU" altLang="ru-RU" b="1">
              <a:solidFill>
                <a:srgbClr val="33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119819" name="AutoShape 11"/>
          <p:cNvSpPr>
            <a:spLocks noChangeArrowheads="1"/>
          </p:cNvSpPr>
          <p:nvPr/>
        </p:nvSpPr>
        <p:spPr bwMode="auto">
          <a:xfrm>
            <a:off x="250825" y="1773238"/>
            <a:ext cx="3252788" cy="1584325"/>
          </a:xfrm>
          <a:prstGeom prst="chevron">
            <a:avLst>
              <a:gd name="adj" fmla="val 51328"/>
            </a:avLst>
          </a:prstGeom>
          <a:gradFill rotWithShape="1">
            <a:gsLst>
              <a:gs pos="0">
                <a:srgbClr val="FFFF61"/>
              </a:gs>
              <a:gs pos="50000">
                <a:schemeClr val="bg1"/>
              </a:gs>
              <a:gs pos="100000">
                <a:srgbClr val="FFFF61"/>
              </a:gs>
            </a:gsLst>
            <a:lin ang="5400000" scaled="1"/>
          </a:gradFill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ru-RU" sz="1600" b="1">
                <a:solidFill>
                  <a:srgbClr val="3333CC"/>
                </a:solidFill>
                <a:latin typeface="Comic Sans MS" pitchFamily="66" charset="0"/>
              </a:rPr>
              <a:t>Л.В. Ворошнина</a:t>
            </a:r>
          </a:p>
          <a:p>
            <a:pPr>
              <a:defRPr/>
            </a:pPr>
            <a:r>
              <a:rPr lang="ru-RU" sz="1600" b="1">
                <a:solidFill>
                  <a:srgbClr val="3333CC"/>
                </a:solidFill>
                <a:latin typeface="Comic Sans MS" pitchFamily="66" charset="0"/>
              </a:rPr>
              <a:t>М.М.Рыбакова</a:t>
            </a:r>
          </a:p>
          <a:p>
            <a:pPr>
              <a:defRPr/>
            </a:pPr>
            <a:r>
              <a:rPr lang="ru-RU" sz="1600" b="1">
                <a:solidFill>
                  <a:srgbClr val="3333CC"/>
                </a:solidFill>
                <a:latin typeface="Comic Sans MS" pitchFamily="66" charset="0"/>
              </a:rPr>
              <a:t>С.М. Чемортан</a:t>
            </a:r>
          </a:p>
          <a:p>
            <a:pPr>
              <a:defRPr/>
            </a:pPr>
            <a:r>
              <a:rPr lang="ru-RU" sz="1600" b="1">
                <a:solidFill>
                  <a:srgbClr val="3333CC"/>
                </a:solidFill>
                <a:latin typeface="Comic Sans MS" pitchFamily="66" charset="0"/>
              </a:rPr>
              <a:t>А.Е.Шибицкая и др.</a:t>
            </a:r>
            <a:endParaRPr lang="ru-RU" sz="1600" b="1" u="sng">
              <a:solidFill>
                <a:srgbClr val="3333CC"/>
              </a:solidFill>
              <a:latin typeface="Comic Sans MS" pitchFamily="66" charset="0"/>
            </a:endParaRPr>
          </a:p>
        </p:txBody>
      </p:sp>
      <p:sp>
        <p:nvSpPr>
          <p:cNvPr id="119820" name="AutoShape 12"/>
          <p:cNvSpPr>
            <a:spLocks noChangeArrowheads="1"/>
          </p:cNvSpPr>
          <p:nvPr/>
        </p:nvSpPr>
        <p:spPr bwMode="auto">
          <a:xfrm>
            <a:off x="1763713" y="3429000"/>
            <a:ext cx="6769100" cy="15843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b="1">
              <a:solidFill>
                <a:srgbClr val="3333CC"/>
              </a:solidFill>
              <a:latin typeface="Comic Sans MS" panose="030F0702030302020204" pitchFamily="66" charset="0"/>
            </a:endParaRPr>
          </a:p>
          <a:p>
            <a:pPr eaLnBrk="1" hangingPunct="1"/>
            <a:r>
              <a:rPr lang="ru-RU" altLang="ru-RU" b="1">
                <a:solidFill>
                  <a:srgbClr val="3333CC"/>
                </a:solidFill>
                <a:latin typeface="Comic Sans MS" panose="030F0702030302020204" pitchFamily="66" charset="0"/>
              </a:rPr>
              <a:t>Дошкольный возраст – </a:t>
            </a:r>
          </a:p>
          <a:p>
            <a:pPr eaLnBrk="1" hangingPunct="1"/>
            <a:r>
              <a:rPr lang="ru-RU" altLang="ru-RU" b="1">
                <a:solidFill>
                  <a:srgbClr val="3333CC"/>
                </a:solidFill>
                <a:latin typeface="Comic Sans MS" panose="030F0702030302020204" pitchFamily="66" charset="0"/>
              </a:rPr>
              <a:t>период активного творческого </a:t>
            </a:r>
          </a:p>
          <a:p>
            <a:pPr eaLnBrk="1" hangingPunct="1"/>
            <a:r>
              <a:rPr lang="ru-RU" altLang="ru-RU" b="1">
                <a:solidFill>
                  <a:srgbClr val="3333CC"/>
                </a:solidFill>
                <a:latin typeface="Comic Sans MS" panose="030F0702030302020204" pitchFamily="66" charset="0"/>
              </a:rPr>
              <a:t>развития личности ребенка </a:t>
            </a:r>
          </a:p>
          <a:p>
            <a:pPr eaLnBrk="1" hangingPunct="1"/>
            <a:r>
              <a:rPr lang="ru-RU" altLang="ru-RU" b="1">
                <a:solidFill>
                  <a:srgbClr val="3333CC"/>
                </a:solidFill>
                <a:latin typeface="Comic Sans MS" panose="030F0702030302020204" pitchFamily="66" charset="0"/>
              </a:rPr>
              <a:t>        </a:t>
            </a:r>
          </a:p>
          <a:p>
            <a:pPr eaLnBrk="1" hangingPunct="1"/>
            <a:endParaRPr lang="ru-RU" altLang="ru-RU" b="1">
              <a:solidFill>
                <a:srgbClr val="33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119821" name="AutoShape 13"/>
          <p:cNvSpPr>
            <a:spLocks noChangeArrowheads="1"/>
          </p:cNvSpPr>
          <p:nvPr/>
        </p:nvSpPr>
        <p:spPr bwMode="auto">
          <a:xfrm>
            <a:off x="250825" y="3429000"/>
            <a:ext cx="3252788" cy="1584325"/>
          </a:xfrm>
          <a:prstGeom prst="chevron">
            <a:avLst>
              <a:gd name="adj" fmla="val 51328"/>
            </a:avLst>
          </a:prstGeom>
          <a:gradFill rotWithShape="1">
            <a:gsLst>
              <a:gs pos="0">
                <a:srgbClr val="FFFF61"/>
              </a:gs>
              <a:gs pos="50000">
                <a:schemeClr val="bg1"/>
              </a:gs>
              <a:gs pos="100000">
                <a:srgbClr val="FFFF61"/>
              </a:gs>
            </a:gsLst>
            <a:lin ang="5400000" scaled="1"/>
          </a:gradFill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ru-RU" sz="1600" b="1">
                <a:solidFill>
                  <a:srgbClr val="3333CC"/>
                </a:solidFill>
                <a:latin typeface="Comic Sans MS" pitchFamily="66" charset="0"/>
              </a:rPr>
              <a:t>Л.А.Венгер  </a:t>
            </a:r>
          </a:p>
          <a:p>
            <a:pPr>
              <a:defRPr/>
            </a:pPr>
            <a:r>
              <a:rPr lang="ru-RU" sz="1600" b="1">
                <a:solidFill>
                  <a:srgbClr val="3333CC"/>
                </a:solidFill>
                <a:latin typeface="Comic Sans MS" pitchFamily="66" charset="0"/>
              </a:rPr>
              <a:t>Л.С.Выготский  </a:t>
            </a:r>
          </a:p>
          <a:p>
            <a:pPr>
              <a:defRPr/>
            </a:pPr>
            <a:r>
              <a:rPr lang="ru-RU" sz="1600" b="1">
                <a:solidFill>
                  <a:srgbClr val="3333CC"/>
                </a:solidFill>
                <a:latin typeface="Comic Sans MS" pitchFamily="66" charset="0"/>
              </a:rPr>
              <a:t>А.В.Запорожец  </a:t>
            </a:r>
          </a:p>
          <a:p>
            <a:pPr>
              <a:defRPr/>
            </a:pPr>
            <a:r>
              <a:rPr lang="ru-RU" sz="1600" b="1">
                <a:solidFill>
                  <a:srgbClr val="3333CC"/>
                </a:solidFill>
                <a:latin typeface="Comic Sans MS" pitchFamily="66" charset="0"/>
              </a:rPr>
              <a:t>Н.П.Сакулина  </a:t>
            </a:r>
          </a:p>
          <a:p>
            <a:pPr>
              <a:defRPr/>
            </a:pPr>
            <a:r>
              <a:rPr lang="ru-RU" sz="1600" b="1">
                <a:solidFill>
                  <a:srgbClr val="3333CC"/>
                </a:solidFill>
                <a:latin typeface="Comic Sans MS" pitchFamily="66" charset="0"/>
              </a:rPr>
              <a:t>Е.А.Флёрина  </a:t>
            </a:r>
          </a:p>
          <a:p>
            <a:pPr>
              <a:defRPr/>
            </a:pPr>
            <a:endParaRPr lang="ru-RU" sz="1600" b="1" u="sng">
              <a:solidFill>
                <a:srgbClr val="3333CC"/>
              </a:solidFill>
              <a:latin typeface="Comic Sans MS" pitchFamily="66" charset="0"/>
            </a:endParaRPr>
          </a:p>
        </p:txBody>
      </p:sp>
      <p:sp>
        <p:nvSpPr>
          <p:cNvPr id="119822" name="AutoShape 14"/>
          <p:cNvSpPr>
            <a:spLocks noChangeArrowheads="1"/>
          </p:cNvSpPr>
          <p:nvPr/>
        </p:nvSpPr>
        <p:spPr bwMode="auto">
          <a:xfrm>
            <a:off x="1763713" y="5084763"/>
            <a:ext cx="6769100" cy="15843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b="1">
              <a:solidFill>
                <a:srgbClr val="3333CC"/>
              </a:solidFill>
              <a:latin typeface="Comic Sans MS" panose="030F0702030302020204" pitchFamily="66" charset="0"/>
            </a:endParaRPr>
          </a:p>
          <a:p>
            <a:pPr eaLnBrk="1" hangingPunct="1"/>
            <a:r>
              <a:rPr lang="ru-RU" altLang="ru-RU" b="1">
                <a:solidFill>
                  <a:srgbClr val="3333CC"/>
                </a:solidFill>
                <a:latin typeface="Comic Sans MS" panose="030F0702030302020204" pitchFamily="66" charset="0"/>
              </a:rPr>
              <a:t>Ценность процесса </a:t>
            </a:r>
          </a:p>
          <a:p>
            <a:pPr eaLnBrk="1" hangingPunct="1"/>
            <a:r>
              <a:rPr lang="ru-RU" altLang="ru-RU" b="1">
                <a:solidFill>
                  <a:srgbClr val="3333CC"/>
                </a:solidFill>
                <a:latin typeface="Comic Sans MS" panose="030F0702030302020204" pitchFamily="66" charset="0"/>
              </a:rPr>
              <a:t>сочинительства сказки ребенком – </a:t>
            </a:r>
          </a:p>
          <a:p>
            <a:pPr eaLnBrk="1" hangingPunct="1"/>
            <a:r>
              <a:rPr lang="ru-RU" altLang="ru-RU" b="1">
                <a:solidFill>
                  <a:srgbClr val="3333CC"/>
                </a:solidFill>
                <a:latin typeface="Comic Sans MS" panose="030F0702030302020204" pitchFamily="66" charset="0"/>
              </a:rPr>
              <a:t>в его субъективной новизне </a:t>
            </a:r>
          </a:p>
          <a:p>
            <a:pPr eaLnBrk="1" hangingPunct="1"/>
            <a:r>
              <a:rPr lang="ru-RU" altLang="ru-RU" b="1">
                <a:solidFill>
                  <a:srgbClr val="3333CC"/>
                </a:solidFill>
                <a:latin typeface="Comic Sans MS" panose="030F0702030302020204" pitchFamily="66" charset="0"/>
              </a:rPr>
              <a:t>        </a:t>
            </a:r>
          </a:p>
          <a:p>
            <a:pPr eaLnBrk="1" hangingPunct="1"/>
            <a:endParaRPr lang="ru-RU" altLang="ru-RU" b="1">
              <a:solidFill>
                <a:srgbClr val="33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119823" name="AutoShape 15"/>
          <p:cNvSpPr>
            <a:spLocks noChangeArrowheads="1"/>
          </p:cNvSpPr>
          <p:nvPr/>
        </p:nvSpPr>
        <p:spPr bwMode="auto">
          <a:xfrm>
            <a:off x="250825" y="5084763"/>
            <a:ext cx="3252788" cy="1584325"/>
          </a:xfrm>
          <a:prstGeom prst="chevron">
            <a:avLst>
              <a:gd name="adj" fmla="val 51328"/>
            </a:avLst>
          </a:prstGeom>
          <a:gradFill rotWithShape="1">
            <a:gsLst>
              <a:gs pos="0">
                <a:srgbClr val="FFFF61"/>
              </a:gs>
              <a:gs pos="50000">
                <a:schemeClr val="bg1"/>
              </a:gs>
              <a:gs pos="100000">
                <a:srgbClr val="FFFF61"/>
              </a:gs>
            </a:gsLst>
            <a:lin ang="5400000" scaled="1"/>
          </a:gradFill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 sz="1600" b="1">
              <a:solidFill>
                <a:srgbClr val="3333CC"/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ru-RU" sz="1600" b="1">
                <a:solidFill>
                  <a:srgbClr val="3333CC"/>
                </a:solidFill>
                <a:latin typeface="Comic Sans MS" pitchFamily="66" charset="0"/>
              </a:rPr>
              <a:t>Т.С.Комарова</a:t>
            </a:r>
          </a:p>
          <a:p>
            <a:pPr>
              <a:defRPr/>
            </a:pPr>
            <a:r>
              <a:rPr lang="ru-RU" sz="1600" b="1">
                <a:solidFill>
                  <a:srgbClr val="3333CC"/>
                </a:solidFill>
                <a:latin typeface="Comic Sans MS" pitchFamily="66" charset="0"/>
              </a:rPr>
              <a:t>Е.А.Флёрина и др.</a:t>
            </a:r>
          </a:p>
          <a:p>
            <a:pPr>
              <a:defRPr/>
            </a:pPr>
            <a:endParaRPr lang="ru-RU" sz="1600" b="1" u="sng">
              <a:solidFill>
                <a:srgbClr val="3333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9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19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19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19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9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9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19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19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9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9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19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19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2" grpId="0" animBg="1"/>
      <p:bldP spid="119813" grpId="0" animBg="1"/>
      <p:bldP spid="119818" grpId="0" animBg="1"/>
      <p:bldP spid="119819" grpId="0" animBg="1"/>
      <p:bldP spid="119820" grpId="0" animBg="1"/>
      <p:bldP spid="119821" grpId="0" animBg="1"/>
      <p:bldP spid="119822" grpId="0" animBg="1"/>
      <p:bldP spid="1198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WordArt 4"/>
          <p:cNvSpPr>
            <a:spLocks noChangeArrowheads="1" noChangeShapeType="1" noTextEdit="1"/>
          </p:cNvSpPr>
          <p:nvPr/>
        </p:nvSpPr>
        <p:spPr bwMode="auto">
          <a:xfrm>
            <a:off x="900113" y="404813"/>
            <a:ext cx="7559675" cy="6477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ПРОГРАММНОЕ ОБЕСПЕЧЕНИЕ</a:t>
            </a:r>
          </a:p>
        </p:txBody>
      </p:sp>
      <p:sp>
        <p:nvSpPr>
          <p:cNvPr id="120837" name="AutoShape 5" descr="Букет"/>
          <p:cNvSpPr>
            <a:spLocks noChangeArrowheads="1"/>
          </p:cNvSpPr>
          <p:nvPr/>
        </p:nvSpPr>
        <p:spPr bwMode="auto">
          <a:xfrm>
            <a:off x="539750" y="1916113"/>
            <a:ext cx="7920038" cy="719137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3333CC"/>
                </a:solidFill>
                <a:latin typeface="Times New Roman" panose="02020603050405020304" pitchFamily="18" charset="0"/>
              </a:rPr>
              <a:t>«Программа воспитания и обучения в детском саду». </a:t>
            </a:r>
          </a:p>
          <a:p>
            <a:pPr algn="ctr" eaLnBrk="1" hangingPunct="1"/>
            <a:r>
              <a:rPr lang="ru-RU" altLang="ru-RU" b="1" i="1">
                <a:solidFill>
                  <a:srgbClr val="3333CC"/>
                </a:solidFill>
                <a:latin typeface="Times New Roman" panose="02020603050405020304" pitchFamily="18" charset="0"/>
              </a:rPr>
              <a:t>Под ред. М.А. Васильевой, В.В.Гербовой, Т.С.Комаровой</a:t>
            </a:r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611188" y="1412875"/>
            <a:ext cx="784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 u="sng">
                <a:solidFill>
                  <a:srgbClr val="3333CC"/>
                </a:solidFill>
              </a:rPr>
              <a:t>Комплексная программа:</a:t>
            </a:r>
          </a:p>
        </p:txBody>
      </p:sp>
      <p:sp>
        <p:nvSpPr>
          <p:cNvPr id="120839" name="Text Box 7"/>
          <p:cNvSpPr txBox="1">
            <a:spLocks noChangeArrowheads="1"/>
          </p:cNvSpPr>
          <p:nvPr/>
        </p:nvSpPr>
        <p:spPr bwMode="auto">
          <a:xfrm>
            <a:off x="611188" y="3213100"/>
            <a:ext cx="784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 u="sng">
                <a:solidFill>
                  <a:srgbClr val="3333CC"/>
                </a:solidFill>
              </a:rPr>
              <a:t>Парциальные программы:</a:t>
            </a:r>
          </a:p>
        </p:txBody>
      </p:sp>
      <p:sp>
        <p:nvSpPr>
          <p:cNvPr id="120840" name="AutoShape 8" descr="Букет"/>
          <p:cNvSpPr>
            <a:spLocks noChangeArrowheads="1"/>
          </p:cNvSpPr>
          <p:nvPr/>
        </p:nvSpPr>
        <p:spPr bwMode="auto">
          <a:xfrm>
            <a:off x="611188" y="3860800"/>
            <a:ext cx="7920037" cy="719138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3333CC"/>
                </a:solidFill>
                <a:latin typeface="Times New Roman" panose="02020603050405020304" pitchFamily="18" charset="0"/>
              </a:rPr>
              <a:t>«Основы безопасности жизнедеятельности»</a:t>
            </a:r>
          </a:p>
          <a:p>
            <a:pPr algn="ctr" eaLnBrk="1" hangingPunct="1"/>
            <a:r>
              <a:rPr lang="ru-RU" altLang="ru-RU" b="1" i="1">
                <a:solidFill>
                  <a:srgbClr val="3333CC"/>
                </a:solidFill>
                <a:latin typeface="Times New Roman" panose="02020603050405020304" pitchFamily="18" charset="0"/>
              </a:rPr>
              <a:t>Р.Б.Стеркина, Н.Н.Авдеева, О.Л.Князева</a:t>
            </a:r>
          </a:p>
        </p:txBody>
      </p:sp>
      <p:sp>
        <p:nvSpPr>
          <p:cNvPr id="120841" name="AutoShape 9" descr="Букет"/>
          <p:cNvSpPr>
            <a:spLocks noChangeArrowheads="1"/>
          </p:cNvSpPr>
          <p:nvPr/>
        </p:nvSpPr>
        <p:spPr bwMode="auto">
          <a:xfrm>
            <a:off x="611188" y="4724400"/>
            <a:ext cx="7920037" cy="719138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3333CC"/>
                </a:solidFill>
                <a:latin typeface="Times New Roman" panose="02020603050405020304" pitchFamily="18" charset="0"/>
              </a:rPr>
              <a:t>«Камертон»</a:t>
            </a:r>
          </a:p>
          <a:p>
            <a:pPr algn="ctr" eaLnBrk="1" hangingPunct="1"/>
            <a:r>
              <a:rPr lang="ru-RU" altLang="ru-RU" b="1" i="1">
                <a:solidFill>
                  <a:srgbClr val="3333CC"/>
                </a:solidFill>
                <a:latin typeface="Times New Roman" panose="02020603050405020304" pitchFamily="18" charset="0"/>
              </a:rPr>
              <a:t>Э.П.Костина </a:t>
            </a:r>
          </a:p>
        </p:txBody>
      </p:sp>
      <p:sp>
        <p:nvSpPr>
          <p:cNvPr id="120842" name="AutoShape 10" descr="Букет"/>
          <p:cNvSpPr>
            <a:spLocks noChangeArrowheads="1"/>
          </p:cNvSpPr>
          <p:nvPr/>
        </p:nvSpPr>
        <p:spPr bwMode="auto">
          <a:xfrm>
            <a:off x="611188" y="5589588"/>
            <a:ext cx="7920037" cy="719137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3333CC"/>
                </a:solidFill>
                <a:latin typeface="Times New Roman" panose="02020603050405020304" pitchFamily="18" charset="0"/>
              </a:rPr>
              <a:t>«Двенадцать месяцев»</a:t>
            </a:r>
          </a:p>
          <a:p>
            <a:pPr algn="ctr" eaLnBrk="1" hangingPunct="1"/>
            <a:r>
              <a:rPr lang="ru-RU" altLang="ru-RU" b="1" i="1">
                <a:solidFill>
                  <a:srgbClr val="3333CC"/>
                </a:solidFill>
                <a:latin typeface="Times New Roman" panose="02020603050405020304" pitchFamily="18" charset="0"/>
              </a:rPr>
              <a:t>Л.В.Филиппова, Ю.А.Лебедев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68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08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68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964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520"/>
                            </p:stCondLst>
                            <p:childTnLst>
                              <p:par>
                                <p:cTn id="4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6" grpId="0" animBg="1"/>
      <p:bldP spid="120837" grpId="0" animBg="1"/>
      <p:bldP spid="120838" grpId="0"/>
      <p:bldP spid="120839" grpId="0"/>
      <p:bldP spid="120840" grpId="0" animBg="1"/>
      <p:bldP spid="120841" grpId="0" animBg="1"/>
      <p:bldP spid="1208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1" name="AutoShape 5"/>
          <p:cNvSpPr>
            <a:spLocks noChangeArrowheads="1"/>
          </p:cNvSpPr>
          <p:nvPr/>
        </p:nvSpPr>
        <p:spPr bwMode="auto">
          <a:xfrm>
            <a:off x="2771775" y="836613"/>
            <a:ext cx="5286375" cy="15843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b="1">
              <a:solidFill>
                <a:srgbClr val="644300"/>
              </a:solidFill>
              <a:latin typeface="Comic Sans MS" panose="030F0702030302020204" pitchFamily="66" charset="0"/>
            </a:endParaRPr>
          </a:p>
          <a:p>
            <a:pPr eaLnBrk="1" hangingPunct="1"/>
            <a:endParaRPr lang="ru-RU" altLang="ru-RU" b="1">
              <a:solidFill>
                <a:srgbClr val="644300"/>
              </a:solidFill>
              <a:latin typeface="Comic Sans MS" panose="030F0702030302020204" pitchFamily="66" charset="0"/>
            </a:endParaRPr>
          </a:p>
          <a:p>
            <a:pPr eaLnBrk="1" hangingPunct="1"/>
            <a:r>
              <a:rPr lang="ru-RU" altLang="ru-RU" b="1">
                <a:solidFill>
                  <a:srgbClr val="3333CC"/>
                </a:solidFill>
                <a:latin typeface="Comic Sans MS" panose="030F0702030302020204" pitchFamily="66" charset="0"/>
              </a:rPr>
              <a:t>Формирование навыков </a:t>
            </a:r>
          </a:p>
          <a:p>
            <a:pPr eaLnBrk="1" hangingPunct="1"/>
            <a:r>
              <a:rPr lang="ru-RU" altLang="ru-RU" b="1">
                <a:solidFill>
                  <a:srgbClr val="3333CC"/>
                </a:solidFill>
                <a:latin typeface="Comic Sans MS" panose="030F0702030302020204" pitchFamily="66" charset="0"/>
              </a:rPr>
              <a:t>связной речи </a:t>
            </a:r>
          </a:p>
          <a:p>
            <a:pPr eaLnBrk="1" hangingPunct="1"/>
            <a:r>
              <a:rPr lang="ru-RU" altLang="ru-RU" b="1">
                <a:solidFill>
                  <a:srgbClr val="3333CC"/>
                </a:solidFill>
                <a:latin typeface="Comic Sans MS" panose="030F0702030302020204" pitchFamily="66" charset="0"/>
              </a:rPr>
              <a:t>дошкольников в процессе </a:t>
            </a:r>
          </a:p>
          <a:p>
            <a:pPr eaLnBrk="1" hangingPunct="1"/>
            <a:r>
              <a:rPr lang="ru-RU" altLang="ru-RU" b="1">
                <a:solidFill>
                  <a:srgbClr val="3333CC"/>
                </a:solidFill>
                <a:latin typeface="Comic Sans MS" panose="030F0702030302020204" pitchFamily="66" charset="0"/>
              </a:rPr>
              <a:t>ознакомления со сказками</a:t>
            </a:r>
            <a:r>
              <a:rPr lang="ru-RU" altLang="ru-RU" b="1">
                <a:solidFill>
                  <a:srgbClr val="644300"/>
                </a:solidFill>
                <a:latin typeface="Comic Sans MS" panose="030F0702030302020204" pitchFamily="66" charset="0"/>
              </a:rPr>
              <a:t> </a:t>
            </a:r>
          </a:p>
          <a:p>
            <a:pPr eaLnBrk="1" hangingPunct="1"/>
            <a:r>
              <a:rPr lang="ru-RU" altLang="ru-RU" b="1">
                <a:solidFill>
                  <a:srgbClr val="644300"/>
                </a:solidFill>
                <a:latin typeface="Comic Sans MS" panose="030F0702030302020204" pitchFamily="66" charset="0"/>
              </a:rPr>
              <a:t>     </a:t>
            </a:r>
          </a:p>
          <a:p>
            <a:pPr eaLnBrk="1" hangingPunct="1"/>
            <a:endParaRPr lang="ru-RU" altLang="ru-RU" b="1">
              <a:solidFill>
                <a:srgbClr val="644300"/>
              </a:solidFill>
              <a:latin typeface="Comic Sans MS" panose="030F0702030302020204" pitchFamily="66" charset="0"/>
            </a:endParaRPr>
          </a:p>
        </p:txBody>
      </p:sp>
      <p:sp>
        <p:nvSpPr>
          <p:cNvPr id="91142" name="AutoShape 6"/>
          <p:cNvSpPr>
            <a:spLocks noChangeArrowheads="1"/>
          </p:cNvSpPr>
          <p:nvPr/>
        </p:nvSpPr>
        <p:spPr bwMode="auto">
          <a:xfrm>
            <a:off x="1504950" y="836613"/>
            <a:ext cx="2378075" cy="1584325"/>
          </a:xfrm>
          <a:prstGeom prst="chevron">
            <a:avLst>
              <a:gd name="adj" fmla="val 37525"/>
            </a:avLst>
          </a:prstGeom>
          <a:gradFill rotWithShape="1">
            <a:gsLst>
              <a:gs pos="0">
                <a:srgbClr val="FFFF89"/>
              </a:gs>
              <a:gs pos="50000">
                <a:schemeClr val="bg1"/>
              </a:gs>
              <a:gs pos="100000">
                <a:srgbClr val="FFFF89"/>
              </a:gs>
            </a:gsLst>
            <a:lin ang="5400000" scaled="1"/>
          </a:gradFill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Comic Sans MS" pitchFamily="66" charset="0"/>
              </a:rPr>
              <a:t>     </a:t>
            </a:r>
            <a:r>
              <a:rPr lang="ru-RU" sz="2400" b="1" u="sng">
                <a:solidFill>
                  <a:srgbClr val="3333CC"/>
                </a:solidFill>
                <a:latin typeface="Comic Sans MS" pitchFamily="66" charset="0"/>
              </a:rPr>
              <a:t>ЦЕЛЬ:</a:t>
            </a:r>
          </a:p>
        </p:txBody>
      </p:sp>
      <p:pic>
        <p:nvPicPr>
          <p:cNvPr id="91143" name="Picture 7" descr="DSC0331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3141663"/>
            <a:ext cx="4189413" cy="3141662"/>
          </a:xfrm>
          <a:prstGeom prst="rect">
            <a:avLst/>
          </a:prstGeom>
          <a:noFill/>
          <a:ln w="19050">
            <a:solidFill>
              <a:srgbClr val="00C4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10" descr="Картинка 106 из 21284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06938" y="3141663"/>
            <a:ext cx="4238625" cy="3141662"/>
          </a:xfrm>
          <a:prstGeom prst="rect">
            <a:avLst/>
          </a:prstGeom>
          <a:noFill/>
          <a:ln w="19050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1" grpId="0" animBg="1" autoUpdateAnimBg="0"/>
      <p:bldP spid="91142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WordArt 2"/>
          <p:cNvSpPr>
            <a:spLocks noChangeArrowheads="1" noChangeShapeType="1" noTextEdit="1"/>
          </p:cNvSpPr>
          <p:nvPr/>
        </p:nvSpPr>
        <p:spPr bwMode="auto">
          <a:xfrm>
            <a:off x="1908175" y="476250"/>
            <a:ext cx="5040313" cy="72072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этапы работы</a:t>
            </a:r>
          </a:p>
        </p:txBody>
      </p:sp>
      <p:sp>
        <p:nvSpPr>
          <p:cNvPr id="92163" name="AutoShape 3"/>
          <p:cNvSpPr>
            <a:spLocks noChangeArrowheads="1"/>
          </p:cNvSpPr>
          <p:nvPr/>
        </p:nvSpPr>
        <p:spPr bwMode="auto">
          <a:xfrm>
            <a:off x="4643438" y="1484313"/>
            <a:ext cx="3816350" cy="13684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400" b="1" i="1">
                <a:solidFill>
                  <a:srgbClr val="3333CC"/>
                </a:solidFill>
              </a:rPr>
              <a:t>Используемые жанры:</a:t>
            </a:r>
            <a:r>
              <a:rPr lang="ru-RU" altLang="ru-RU" sz="1400">
                <a:solidFill>
                  <a:srgbClr val="3333CC"/>
                </a:solidFill>
              </a:rPr>
              <a:t> русская </a:t>
            </a:r>
          </a:p>
          <a:p>
            <a:pPr eaLnBrk="1" hangingPunct="1"/>
            <a:r>
              <a:rPr lang="ru-RU" altLang="ru-RU" sz="1400">
                <a:solidFill>
                  <a:srgbClr val="3333CC"/>
                </a:solidFill>
              </a:rPr>
              <a:t>народная и авторская сказки </a:t>
            </a:r>
          </a:p>
          <a:p>
            <a:pPr eaLnBrk="1" hangingPunct="1"/>
            <a:r>
              <a:rPr lang="ru-RU" altLang="ru-RU" sz="1400">
                <a:solidFill>
                  <a:srgbClr val="3333CC"/>
                </a:solidFill>
              </a:rPr>
              <a:t>о животных, метафорические и </a:t>
            </a:r>
          </a:p>
          <a:p>
            <a:pPr eaLnBrk="1" hangingPunct="1"/>
            <a:r>
              <a:rPr lang="ru-RU" altLang="ru-RU" sz="1400">
                <a:solidFill>
                  <a:srgbClr val="3333CC"/>
                </a:solidFill>
              </a:rPr>
              <a:t>описательные загадки, частушки </a:t>
            </a:r>
          </a:p>
          <a:p>
            <a:pPr eaLnBrk="1" hangingPunct="1"/>
            <a:endParaRPr lang="ru-RU" altLang="ru-RU" sz="1400">
              <a:solidFill>
                <a:srgbClr val="3333CC"/>
              </a:solidFill>
            </a:endParaRPr>
          </a:p>
        </p:txBody>
      </p:sp>
      <p:sp>
        <p:nvSpPr>
          <p:cNvPr id="92164" name="AutoShape 4"/>
          <p:cNvSpPr>
            <a:spLocks noChangeArrowheads="1"/>
          </p:cNvSpPr>
          <p:nvPr/>
        </p:nvSpPr>
        <p:spPr bwMode="auto">
          <a:xfrm>
            <a:off x="1979613" y="1484313"/>
            <a:ext cx="3384550" cy="13684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3333CC"/>
                </a:solidFill>
                <a:latin typeface="Comic Sans MS" panose="030F0702030302020204" pitchFamily="66" charset="0"/>
              </a:rPr>
              <a:t>Ведущая тема: </a:t>
            </a:r>
          </a:p>
          <a:p>
            <a:pPr algn="ctr" eaLnBrk="1" hangingPunct="1"/>
            <a:r>
              <a:rPr lang="ru-RU" altLang="ru-RU" b="1">
                <a:solidFill>
                  <a:srgbClr val="3333CC"/>
                </a:solidFill>
                <a:latin typeface="Comic Sans MS" panose="030F0702030302020204" pitchFamily="66" charset="0"/>
              </a:rPr>
              <a:t>        «Сказки о животных»</a:t>
            </a:r>
          </a:p>
          <a:p>
            <a:pPr algn="ctr" eaLnBrk="1" hangingPunct="1"/>
            <a:endParaRPr lang="ru-RU" altLang="ru-RU" b="1">
              <a:solidFill>
                <a:srgbClr val="33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92165" name="AutoShape 5"/>
          <p:cNvSpPr>
            <a:spLocks noChangeArrowheads="1"/>
          </p:cNvSpPr>
          <p:nvPr/>
        </p:nvSpPr>
        <p:spPr bwMode="auto">
          <a:xfrm>
            <a:off x="539750" y="1484313"/>
            <a:ext cx="2016125" cy="1368425"/>
          </a:xfrm>
          <a:prstGeom prst="chevron">
            <a:avLst>
              <a:gd name="adj" fmla="val 36833"/>
            </a:avLst>
          </a:prstGeom>
          <a:gradFill rotWithShape="1">
            <a:gsLst>
              <a:gs pos="0">
                <a:srgbClr val="FFFF61"/>
              </a:gs>
              <a:gs pos="50000">
                <a:schemeClr val="bg1"/>
              </a:gs>
              <a:gs pos="100000">
                <a:srgbClr val="FFFF61"/>
              </a:gs>
            </a:gsLst>
            <a:lin ang="5400000" scaled="1"/>
          </a:gradFill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Comic Sans MS" pitchFamily="66" charset="0"/>
              </a:rPr>
              <a:t>     </a:t>
            </a:r>
            <a:r>
              <a:rPr lang="ru-RU" sz="2400" b="1" u="sng">
                <a:solidFill>
                  <a:srgbClr val="3333CC"/>
                </a:solidFill>
                <a:latin typeface="Comic Sans MS" pitchFamily="66" charset="0"/>
              </a:rPr>
              <a:t>1 этап</a:t>
            </a:r>
          </a:p>
        </p:txBody>
      </p:sp>
      <p:sp>
        <p:nvSpPr>
          <p:cNvPr id="92166" name="AutoShape 6"/>
          <p:cNvSpPr>
            <a:spLocks noChangeArrowheads="1"/>
          </p:cNvSpPr>
          <p:nvPr/>
        </p:nvSpPr>
        <p:spPr bwMode="auto">
          <a:xfrm>
            <a:off x="4643438" y="3213100"/>
            <a:ext cx="3816350" cy="13684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400" b="1" i="1">
                <a:solidFill>
                  <a:srgbClr val="3333CC"/>
                </a:solidFill>
              </a:rPr>
              <a:t>Используемые жанры:</a:t>
            </a:r>
            <a:r>
              <a:rPr lang="ru-RU" altLang="ru-RU" sz="1400">
                <a:solidFill>
                  <a:srgbClr val="3333CC"/>
                </a:solidFill>
              </a:rPr>
              <a:t> </a:t>
            </a:r>
          </a:p>
          <a:p>
            <a:pPr eaLnBrk="1" hangingPunct="1"/>
            <a:r>
              <a:rPr lang="ru-RU" altLang="ru-RU" sz="1400">
                <a:solidFill>
                  <a:srgbClr val="3333CC"/>
                </a:solidFill>
              </a:rPr>
              <a:t>украинская народная </a:t>
            </a:r>
          </a:p>
          <a:p>
            <a:pPr eaLnBrk="1" hangingPunct="1"/>
            <a:r>
              <a:rPr lang="ru-RU" altLang="ru-RU" sz="1400">
                <a:solidFill>
                  <a:srgbClr val="3333CC"/>
                </a:solidFill>
              </a:rPr>
              <a:t>и авторская сказки </a:t>
            </a:r>
          </a:p>
          <a:p>
            <a:pPr eaLnBrk="1" hangingPunct="1"/>
            <a:r>
              <a:rPr lang="ru-RU" altLang="ru-RU" sz="1400">
                <a:solidFill>
                  <a:srgbClr val="3333CC"/>
                </a:solidFill>
              </a:rPr>
              <a:t>о животных, загадки, </a:t>
            </a:r>
          </a:p>
          <a:p>
            <a:pPr eaLnBrk="1" hangingPunct="1"/>
            <a:r>
              <a:rPr lang="ru-RU" altLang="ru-RU" sz="1400">
                <a:solidFill>
                  <a:srgbClr val="3333CC"/>
                </a:solidFill>
              </a:rPr>
              <a:t>частушки, басни. </a:t>
            </a:r>
          </a:p>
          <a:p>
            <a:pPr eaLnBrk="1" hangingPunct="1"/>
            <a:endParaRPr lang="ru-RU" altLang="ru-RU" sz="1400">
              <a:solidFill>
                <a:srgbClr val="3333CC"/>
              </a:solidFill>
            </a:endParaRPr>
          </a:p>
        </p:txBody>
      </p:sp>
      <p:sp>
        <p:nvSpPr>
          <p:cNvPr id="92167" name="AutoShape 7"/>
          <p:cNvSpPr>
            <a:spLocks noChangeArrowheads="1"/>
          </p:cNvSpPr>
          <p:nvPr/>
        </p:nvSpPr>
        <p:spPr bwMode="auto">
          <a:xfrm>
            <a:off x="1979613" y="3213100"/>
            <a:ext cx="3384550" cy="13684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3333CC"/>
                </a:solidFill>
                <a:latin typeface="Comic Sans MS" panose="030F0702030302020204" pitchFamily="66" charset="0"/>
              </a:rPr>
              <a:t>Ведущая тема:</a:t>
            </a:r>
          </a:p>
          <a:p>
            <a:pPr algn="ctr" eaLnBrk="1" hangingPunct="1"/>
            <a:r>
              <a:rPr lang="ru-RU" altLang="ru-RU" b="1">
                <a:solidFill>
                  <a:srgbClr val="3333CC"/>
                </a:solidFill>
                <a:latin typeface="Comic Sans MS" panose="030F0702030302020204" pitchFamily="66" charset="0"/>
              </a:rPr>
              <a:t>«Лень и труд»</a:t>
            </a:r>
          </a:p>
          <a:p>
            <a:pPr algn="ctr" eaLnBrk="1" hangingPunct="1"/>
            <a:endParaRPr lang="ru-RU" altLang="ru-RU" b="1">
              <a:solidFill>
                <a:srgbClr val="33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92168" name="AutoShape 8"/>
          <p:cNvSpPr>
            <a:spLocks noChangeArrowheads="1"/>
          </p:cNvSpPr>
          <p:nvPr/>
        </p:nvSpPr>
        <p:spPr bwMode="auto">
          <a:xfrm>
            <a:off x="539750" y="3213100"/>
            <a:ext cx="2016125" cy="1368425"/>
          </a:xfrm>
          <a:prstGeom prst="chevron">
            <a:avLst>
              <a:gd name="adj" fmla="val 36833"/>
            </a:avLst>
          </a:prstGeom>
          <a:gradFill rotWithShape="1">
            <a:gsLst>
              <a:gs pos="0">
                <a:srgbClr val="FFFF61"/>
              </a:gs>
              <a:gs pos="50000">
                <a:schemeClr val="bg1"/>
              </a:gs>
              <a:gs pos="100000">
                <a:srgbClr val="FFFF61"/>
              </a:gs>
            </a:gsLst>
            <a:lin ang="5400000" scaled="1"/>
          </a:gradFill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Comic Sans MS" pitchFamily="66" charset="0"/>
              </a:rPr>
              <a:t>     </a:t>
            </a:r>
            <a:r>
              <a:rPr lang="ru-RU" sz="2400" b="1" u="sng">
                <a:solidFill>
                  <a:srgbClr val="3333CC"/>
                </a:solidFill>
                <a:latin typeface="Comic Sans MS" pitchFamily="66" charset="0"/>
              </a:rPr>
              <a:t>2 этап</a:t>
            </a:r>
          </a:p>
        </p:txBody>
      </p:sp>
      <p:sp>
        <p:nvSpPr>
          <p:cNvPr id="92169" name="AutoShape 9"/>
          <p:cNvSpPr>
            <a:spLocks noChangeArrowheads="1"/>
          </p:cNvSpPr>
          <p:nvPr/>
        </p:nvSpPr>
        <p:spPr bwMode="auto">
          <a:xfrm>
            <a:off x="4643438" y="4868863"/>
            <a:ext cx="3816350" cy="13684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400" b="1" i="1">
                <a:solidFill>
                  <a:srgbClr val="3333CC"/>
                </a:solidFill>
              </a:rPr>
              <a:t>Используемые жанры:</a:t>
            </a:r>
            <a:r>
              <a:rPr lang="ru-RU" altLang="ru-RU" sz="1400">
                <a:solidFill>
                  <a:srgbClr val="3333CC"/>
                </a:solidFill>
              </a:rPr>
              <a:t> </a:t>
            </a:r>
          </a:p>
          <a:p>
            <a:pPr eaLnBrk="1" hangingPunct="1"/>
            <a:r>
              <a:rPr lang="ru-RU" altLang="ru-RU" sz="1400">
                <a:solidFill>
                  <a:srgbClr val="3333CC"/>
                </a:solidFill>
              </a:rPr>
              <a:t>волшебные, бытовые, </a:t>
            </a:r>
          </a:p>
          <a:p>
            <a:pPr eaLnBrk="1" hangingPunct="1"/>
            <a:r>
              <a:rPr lang="ru-RU" altLang="ru-RU" sz="1400">
                <a:solidFill>
                  <a:srgbClr val="3333CC"/>
                </a:solidFill>
              </a:rPr>
              <a:t>юмористические сказки</a:t>
            </a:r>
            <a:r>
              <a:rPr lang="ru-RU" altLang="ru-RU" sz="1400"/>
              <a:t> </a:t>
            </a:r>
          </a:p>
          <a:p>
            <a:pPr eaLnBrk="1" hangingPunct="1"/>
            <a:endParaRPr lang="ru-RU" altLang="ru-RU" sz="1400"/>
          </a:p>
        </p:txBody>
      </p:sp>
      <p:sp>
        <p:nvSpPr>
          <p:cNvPr id="92170" name="AutoShape 10"/>
          <p:cNvSpPr>
            <a:spLocks noChangeArrowheads="1"/>
          </p:cNvSpPr>
          <p:nvPr/>
        </p:nvSpPr>
        <p:spPr bwMode="auto">
          <a:xfrm>
            <a:off x="1979613" y="4868863"/>
            <a:ext cx="3384550" cy="13684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3333CC"/>
                </a:solidFill>
                <a:latin typeface="Comic Sans MS" panose="030F0702030302020204" pitchFamily="66" charset="0"/>
              </a:rPr>
              <a:t>Ведущая тема: </a:t>
            </a:r>
          </a:p>
          <a:p>
            <a:pPr algn="ctr" eaLnBrk="1" hangingPunct="1"/>
            <a:r>
              <a:rPr lang="ru-RU" altLang="ru-RU" b="1">
                <a:solidFill>
                  <a:srgbClr val="3333CC"/>
                </a:solidFill>
                <a:latin typeface="Comic Sans MS" panose="030F0702030302020204" pitchFamily="66" charset="0"/>
              </a:rPr>
              <a:t>«Фантазёры»</a:t>
            </a:r>
          </a:p>
          <a:p>
            <a:pPr algn="ctr" eaLnBrk="1" hangingPunct="1"/>
            <a:endParaRPr lang="ru-RU" altLang="ru-RU" b="1">
              <a:solidFill>
                <a:srgbClr val="33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92171" name="AutoShape 11"/>
          <p:cNvSpPr>
            <a:spLocks noChangeArrowheads="1"/>
          </p:cNvSpPr>
          <p:nvPr/>
        </p:nvSpPr>
        <p:spPr bwMode="auto">
          <a:xfrm>
            <a:off x="539750" y="4868863"/>
            <a:ext cx="2016125" cy="1368425"/>
          </a:xfrm>
          <a:prstGeom prst="chevron">
            <a:avLst>
              <a:gd name="adj" fmla="val 36833"/>
            </a:avLst>
          </a:prstGeom>
          <a:gradFill rotWithShape="1">
            <a:gsLst>
              <a:gs pos="0">
                <a:srgbClr val="FFFF61"/>
              </a:gs>
              <a:gs pos="50000">
                <a:schemeClr val="bg1"/>
              </a:gs>
              <a:gs pos="100000">
                <a:srgbClr val="FFFF61"/>
              </a:gs>
            </a:gsLst>
            <a:lin ang="5400000" scaled="1"/>
          </a:gradFill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Comic Sans MS" pitchFamily="66" charset="0"/>
              </a:rPr>
              <a:t>     </a:t>
            </a:r>
            <a:r>
              <a:rPr lang="ru-RU" sz="2400" b="1" u="sng">
                <a:solidFill>
                  <a:srgbClr val="3333CC"/>
                </a:solidFill>
                <a:latin typeface="Comic Sans MS" pitchFamily="66" charset="0"/>
              </a:rPr>
              <a:t>3 этап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2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92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9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 animBg="1"/>
      <p:bldP spid="92163" grpId="0" animBg="1"/>
      <p:bldP spid="92164" grpId="0" animBg="1"/>
      <p:bldP spid="92165" grpId="0" animBg="1"/>
      <p:bldP spid="92166" grpId="0" animBg="1"/>
      <p:bldP spid="92167" grpId="0" animBg="1"/>
      <p:bldP spid="92168" grpId="0" animBg="1"/>
      <p:bldP spid="92169" grpId="0" animBg="1"/>
      <p:bldP spid="92170" grpId="0" animBg="1"/>
      <p:bldP spid="9217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9" name="WordArt 5"/>
          <p:cNvSpPr>
            <a:spLocks noChangeArrowheads="1" noChangeShapeType="1" noTextEdit="1"/>
          </p:cNvSpPr>
          <p:nvPr/>
        </p:nvSpPr>
        <p:spPr bwMode="auto">
          <a:xfrm>
            <a:off x="1116013" y="620713"/>
            <a:ext cx="66960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Приёмы формирования самостоятельной</a:t>
            </a:r>
          </a:p>
        </p:txBody>
      </p:sp>
      <p:sp>
        <p:nvSpPr>
          <p:cNvPr id="113670" name="WordArt 6"/>
          <p:cNvSpPr>
            <a:spLocks noChangeArrowheads="1" noChangeShapeType="1" noTextEdit="1"/>
          </p:cNvSpPr>
          <p:nvPr/>
        </p:nvSpPr>
        <p:spPr bwMode="auto">
          <a:xfrm>
            <a:off x="1116013" y="1484313"/>
            <a:ext cx="676910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речевой деятельности  дошкольников</a:t>
            </a:r>
          </a:p>
        </p:txBody>
      </p:sp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1042988" y="3068638"/>
            <a:ext cx="6985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3333CC"/>
                </a:solidFill>
                <a:latin typeface="Comic Sans MS" panose="030F0702030302020204" pitchFamily="66" charset="0"/>
              </a:rPr>
              <a:t>Обращение к усвоенному материалу</a:t>
            </a:r>
          </a:p>
        </p:txBody>
      </p:sp>
      <p:sp>
        <p:nvSpPr>
          <p:cNvPr id="113673" name="Text Box 9"/>
          <p:cNvSpPr txBox="1">
            <a:spLocks noChangeArrowheads="1"/>
          </p:cNvSpPr>
          <p:nvPr/>
        </p:nvSpPr>
        <p:spPr bwMode="auto">
          <a:xfrm>
            <a:off x="827088" y="3141663"/>
            <a:ext cx="7775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3333CC"/>
                </a:solidFill>
                <a:latin typeface="Comic Sans MS" panose="030F0702030302020204" pitchFamily="66" charset="0"/>
              </a:rPr>
              <a:t>Внесение в книжный уголок новых книг</a:t>
            </a:r>
          </a:p>
        </p:txBody>
      </p:sp>
      <p:sp>
        <p:nvSpPr>
          <p:cNvPr id="113674" name="Text Box 10"/>
          <p:cNvSpPr txBox="1">
            <a:spLocks noChangeArrowheads="1"/>
          </p:cNvSpPr>
          <p:nvPr/>
        </p:nvSpPr>
        <p:spPr bwMode="auto">
          <a:xfrm>
            <a:off x="1042988" y="2636838"/>
            <a:ext cx="69850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3333CC"/>
                </a:solidFill>
                <a:latin typeface="Comic Sans MS" panose="030F0702030302020204" pitchFamily="66" charset="0"/>
              </a:rPr>
              <a:t>Слушание в грамзаписи музыкально-литературной инсценировки по знакомой сказке</a:t>
            </a:r>
          </a:p>
        </p:txBody>
      </p:sp>
      <p:sp>
        <p:nvSpPr>
          <p:cNvPr id="113675" name="Text Box 11"/>
          <p:cNvSpPr txBox="1">
            <a:spLocks noChangeArrowheads="1"/>
          </p:cNvSpPr>
          <p:nvPr/>
        </p:nvSpPr>
        <p:spPr bwMode="auto">
          <a:xfrm>
            <a:off x="1042988" y="2492375"/>
            <a:ext cx="6985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3333CC"/>
                </a:solidFill>
                <a:latin typeface="Comic Sans MS" panose="030F0702030302020204" pitchFamily="66" charset="0"/>
              </a:rPr>
              <a:t>Создание ситуаций, способствующих развитию самостоятельной речевой деятельности детей</a:t>
            </a:r>
          </a:p>
        </p:txBody>
      </p:sp>
      <p:sp>
        <p:nvSpPr>
          <p:cNvPr id="113676" name="Text Box 12"/>
          <p:cNvSpPr txBox="1">
            <a:spLocks noChangeArrowheads="1"/>
          </p:cNvSpPr>
          <p:nvPr/>
        </p:nvSpPr>
        <p:spPr bwMode="auto">
          <a:xfrm>
            <a:off x="1042988" y="2565400"/>
            <a:ext cx="6985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3333CC"/>
                </a:solidFill>
                <a:latin typeface="Comic Sans MS" panose="030F0702030302020204" pitchFamily="66" charset="0"/>
              </a:rPr>
              <a:t>Самостоятельное изготовление детьми различных видов театра</a:t>
            </a:r>
          </a:p>
        </p:txBody>
      </p:sp>
      <p:sp>
        <p:nvSpPr>
          <p:cNvPr id="113677" name="Text Box 13"/>
          <p:cNvSpPr txBox="1">
            <a:spLocks noChangeArrowheads="1"/>
          </p:cNvSpPr>
          <p:nvPr/>
        </p:nvSpPr>
        <p:spPr bwMode="auto">
          <a:xfrm>
            <a:off x="1116013" y="2565400"/>
            <a:ext cx="6985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3333CC"/>
                </a:solidFill>
                <a:latin typeface="Comic Sans MS" panose="030F0702030302020204" pitchFamily="66" charset="0"/>
              </a:rPr>
              <a:t>Проведение с детьми развлечений типа литературных викторин</a:t>
            </a:r>
          </a:p>
        </p:txBody>
      </p:sp>
      <p:sp>
        <p:nvSpPr>
          <p:cNvPr id="113678" name="Text Box 14"/>
          <p:cNvSpPr txBox="1">
            <a:spLocks noChangeArrowheads="1"/>
          </p:cNvSpPr>
          <p:nvPr/>
        </p:nvSpPr>
        <p:spPr bwMode="auto">
          <a:xfrm>
            <a:off x="1187450" y="2565400"/>
            <a:ext cx="6985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3333CC"/>
                </a:solidFill>
                <a:latin typeface="Comic Sans MS" panose="030F0702030302020204" pitchFamily="66" charset="0"/>
              </a:rPr>
              <a:t>Проведение разнообразных игровых упражнений</a:t>
            </a:r>
          </a:p>
        </p:txBody>
      </p:sp>
      <p:sp>
        <p:nvSpPr>
          <p:cNvPr id="113679" name="Text Box 15"/>
          <p:cNvSpPr txBox="1">
            <a:spLocks noChangeArrowheads="1"/>
          </p:cNvSpPr>
          <p:nvPr/>
        </p:nvSpPr>
        <p:spPr bwMode="auto">
          <a:xfrm>
            <a:off x="1187450" y="3213100"/>
            <a:ext cx="698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3333CC"/>
                </a:solidFill>
                <a:latin typeface="Comic Sans MS" panose="030F0702030302020204" pitchFamily="66" charset="0"/>
              </a:rPr>
              <a:t>Творческие речевые задания</a:t>
            </a:r>
          </a:p>
        </p:txBody>
      </p:sp>
      <p:sp>
        <p:nvSpPr>
          <p:cNvPr id="113680" name="Text Box 16"/>
          <p:cNvSpPr txBox="1">
            <a:spLocks noChangeArrowheads="1"/>
          </p:cNvSpPr>
          <p:nvPr/>
        </p:nvSpPr>
        <p:spPr bwMode="auto">
          <a:xfrm>
            <a:off x="1042988" y="2420938"/>
            <a:ext cx="69850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3333CC"/>
                </a:solidFill>
                <a:latin typeface="Comic Sans MS" panose="030F0702030302020204" pitchFamily="66" charset="0"/>
              </a:rPr>
              <a:t>Внесение в игровой уголок настольно-печатных игр литературного содержания</a:t>
            </a:r>
          </a:p>
        </p:txBody>
      </p:sp>
      <p:sp>
        <p:nvSpPr>
          <p:cNvPr id="113681" name="Text Box 17"/>
          <p:cNvSpPr txBox="1">
            <a:spLocks noChangeArrowheads="1"/>
          </p:cNvSpPr>
          <p:nvPr/>
        </p:nvSpPr>
        <p:spPr bwMode="auto">
          <a:xfrm>
            <a:off x="1042988" y="2636838"/>
            <a:ext cx="6985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3333CC"/>
                </a:solidFill>
                <a:latin typeface="Comic Sans MS" panose="030F0702030302020204" pitchFamily="66" charset="0"/>
              </a:rPr>
              <a:t>Внесение в группу костюмов, декораций, сказочных атрибутов</a:t>
            </a:r>
          </a:p>
        </p:txBody>
      </p:sp>
      <p:pic>
        <p:nvPicPr>
          <p:cNvPr id="8206" name="Picture 19" descr="DSC0339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972533">
            <a:off x="317500" y="4227513"/>
            <a:ext cx="2522537" cy="207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7" name="Picture 20" descr="DSC0340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875" y="4149725"/>
            <a:ext cx="1728788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8" name="Picture 21" descr="DSC0339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825" y="4005263"/>
            <a:ext cx="1944688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9" name="Picture 22" descr="DSC03399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25281">
            <a:off x="6948488" y="3860800"/>
            <a:ext cx="1582737" cy="266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36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1136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136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1136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1136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1136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113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1136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1136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1136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1136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1136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7" dur="80"/>
                                        <p:tgtEl>
                                          <p:spTgt spid="1136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8" dur="80"/>
                                        <p:tgtEl>
                                          <p:spTgt spid="1136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80"/>
                                        <p:tgtEl>
                                          <p:spTgt spid="1136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3" dur="2000"/>
                                        <p:tgtEl>
                                          <p:spTgt spid="1136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8" dur="80"/>
                                        <p:tgtEl>
                                          <p:spTgt spid="1136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9" dur="80"/>
                                        <p:tgtEl>
                                          <p:spTgt spid="1136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80"/>
                                        <p:tgtEl>
                                          <p:spTgt spid="1136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4" dur="2000"/>
                                        <p:tgtEl>
                                          <p:spTgt spid="1136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9" grpId="0" animBg="1"/>
      <p:bldP spid="113670" grpId="0" animBg="1"/>
      <p:bldP spid="113671" grpId="0"/>
      <p:bldP spid="113671" grpId="1"/>
      <p:bldP spid="113673" grpId="0"/>
      <p:bldP spid="113673" grpId="1"/>
      <p:bldP spid="113674" grpId="0"/>
      <p:bldP spid="113674" grpId="1"/>
      <p:bldP spid="113675" grpId="0"/>
      <p:bldP spid="113675" grpId="1"/>
      <p:bldP spid="113676" grpId="0"/>
      <p:bldP spid="113676" grpId="1"/>
      <p:bldP spid="113677" grpId="0"/>
      <p:bldP spid="113677" grpId="1"/>
      <p:bldP spid="113678" grpId="0"/>
      <p:bldP spid="113678" grpId="1"/>
      <p:bldP spid="113679" grpId="0"/>
      <p:bldP spid="113679" grpId="1"/>
      <p:bldP spid="113680" grpId="0"/>
      <p:bldP spid="113680" grpId="1"/>
      <p:bldP spid="113681" grpId="0"/>
      <p:bldP spid="11368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WordArt 2"/>
          <p:cNvSpPr>
            <a:spLocks noChangeArrowheads="1" noChangeShapeType="1" noTextEdit="1"/>
          </p:cNvSpPr>
          <p:nvPr/>
        </p:nvSpPr>
        <p:spPr bwMode="auto">
          <a:xfrm>
            <a:off x="395288" y="333375"/>
            <a:ext cx="8305800" cy="792163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УСЛОВИЯ ОРГАНИЗАЦИИ  РАБОТЫ СО СКАЗКОЙ</a:t>
            </a:r>
          </a:p>
        </p:txBody>
      </p:sp>
      <p:pic>
        <p:nvPicPr>
          <p:cNvPr id="99331" name="Picture 3" descr="DSC00548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39750" y="1341438"/>
            <a:ext cx="3865563" cy="2576512"/>
          </a:xfrm>
          <a:noFill/>
          <a:ln w="19050" cap="flat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9332" name="Picture 4" descr="DSC03425"/>
          <p:cNvPicPr>
            <a:picLocks noChangeAspect="1" noChangeArrowheads="1"/>
          </p:cNvPicPr>
          <p:nvPr>
            <p:ph sz="quarter" idx="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87900" y="3789363"/>
            <a:ext cx="3889375" cy="2917825"/>
          </a:xfrm>
          <a:noFill/>
          <a:ln w="19050">
            <a:solidFill>
              <a:srgbClr val="00C4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9333" name="AutoShape 5"/>
          <p:cNvSpPr>
            <a:spLocks noChangeArrowheads="1"/>
          </p:cNvSpPr>
          <p:nvPr/>
        </p:nvSpPr>
        <p:spPr bwMode="auto">
          <a:xfrm>
            <a:off x="4787900" y="1412875"/>
            <a:ext cx="4176713" cy="1800225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rgbClr val="FFFF8B"/>
              </a:gs>
              <a:gs pos="50000">
                <a:schemeClr val="bg1"/>
              </a:gs>
              <a:gs pos="100000">
                <a:srgbClr val="FFFF8B"/>
              </a:gs>
            </a:gsLst>
            <a:lin ang="5400000" scaled="1"/>
          </a:gradFill>
          <a:ln w="19050">
            <a:solidFill>
              <a:srgbClr val="00C4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buFontTx/>
              <a:buChar char="•"/>
              <a:defRPr/>
            </a:pPr>
            <a:r>
              <a:rPr lang="ru-RU" sz="1600">
                <a:solidFill>
                  <a:srgbClr val="3333CC"/>
                </a:solidFill>
                <a:latin typeface="Arial" charset="0"/>
              </a:rPr>
              <a:t>Минимальная регламентация </a:t>
            </a:r>
          </a:p>
          <a:p>
            <a:pPr algn="l">
              <a:defRPr/>
            </a:pPr>
            <a:r>
              <a:rPr lang="ru-RU" sz="1600">
                <a:solidFill>
                  <a:srgbClr val="3333CC"/>
                </a:solidFill>
                <a:latin typeface="Arial" charset="0"/>
              </a:rPr>
              <a:t>поведения детей;</a:t>
            </a:r>
          </a:p>
          <a:p>
            <a:pPr algn="l">
              <a:defRPr/>
            </a:pPr>
            <a:r>
              <a:rPr lang="ru-RU" sz="1600">
                <a:solidFill>
                  <a:srgbClr val="3333CC"/>
                </a:solidFill>
                <a:latin typeface="Arial" charset="0"/>
              </a:rPr>
              <a:t>    </a:t>
            </a:r>
          </a:p>
          <a:p>
            <a:pPr algn="l">
              <a:buFontTx/>
              <a:buChar char="•"/>
              <a:defRPr/>
            </a:pPr>
            <a:r>
              <a:rPr lang="ru-RU" sz="1600">
                <a:solidFill>
                  <a:srgbClr val="3333CC"/>
                </a:solidFill>
                <a:latin typeface="Arial" charset="0"/>
              </a:rPr>
              <a:t>Предметная обогащенность среды;</a:t>
            </a:r>
          </a:p>
          <a:p>
            <a:pPr algn="l">
              <a:defRPr/>
            </a:pPr>
            <a:endParaRPr lang="ru-RU" sz="160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99334" name="AutoShape 6"/>
          <p:cNvSpPr>
            <a:spLocks noChangeArrowheads="1"/>
          </p:cNvSpPr>
          <p:nvPr/>
        </p:nvSpPr>
        <p:spPr bwMode="auto">
          <a:xfrm>
            <a:off x="323850" y="4508500"/>
            <a:ext cx="4176713" cy="1800225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rgbClr val="FFFF8B"/>
              </a:gs>
              <a:gs pos="50000">
                <a:schemeClr val="bg1"/>
              </a:gs>
              <a:gs pos="100000">
                <a:srgbClr val="FFFF8B"/>
              </a:gs>
            </a:gsLst>
            <a:lin ang="5400000" scaled="1"/>
          </a:gradFill>
          <a:ln w="19050">
            <a:solidFill>
              <a:srgbClr val="00C4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buFontTx/>
              <a:buChar char="•"/>
              <a:defRPr/>
            </a:pPr>
            <a:r>
              <a:rPr lang="ru-RU" sz="1600">
                <a:solidFill>
                  <a:srgbClr val="3333CC"/>
                </a:solidFill>
                <a:latin typeface="Arial" charset="0"/>
              </a:rPr>
              <a:t>Многовариативность применения </a:t>
            </a:r>
          </a:p>
          <a:p>
            <a:pPr algn="l">
              <a:defRPr/>
            </a:pPr>
            <a:r>
              <a:rPr lang="ru-RU" sz="1600">
                <a:solidFill>
                  <a:srgbClr val="3333CC"/>
                </a:solidFill>
                <a:latin typeface="Arial" charset="0"/>
              </a:rPr>
              <a:t>разнообразных речевых средств;</a:t>
            </a:r>
          </a:p>
          <a:p>
            <a:pPr algn="l">
              <a:defRPr/>
            </a:pPr>
            <a:endParaRPr lang="ru-RU" sz="1600">
              <a:solidFill>
                <a:srgbClr val="3333CC"/>
              </a:solidFill>
              <a:latin typeface="Arial" charset="0"/>
            </a:endParaRPr>
          </a:p>
          <a:p>
            <a:pPr algn="l">
              <a:buFontTx/>
              <a:buChar char="•"/>
              <a:defRPr/>
            </a:pPr>
            <a:r>
              <a:rPr lang="ru-RU" sz="1600">
                <a:solidFill>
                  <a:srgbClr val="3333CC"/>
                </a:solidFill>
                <a:latin typeface="Arial" charset="0"/>
              </a:rPr>
              <a:t>Наличие образцов креативного </a:t>
            </a:r>
          </a:p>
          <a:p>
            <a:pPr algn="l">
              <a:defRPr/>
            </a:pPr>
            <a:r>
              <a:rPr lang="ru-RU" sz="1600">
                <a:solidFill>
                  <a:srgbClr val="3333CC"/>
                </a:solidFill>
                <a:latin typeface="Arial" charset="0"/>
              </a:rPr>
              <a:t>поведения.</a:t>
            </a:r>
          </a:p>
          <a:p>
            <a:pPr algn="l">
              <a:defRPr/>
            </a:pPr>
            <a:endParaRPr lang="ru-RU" sz="1600">
              <a:solidFill>
                <a:srgbClr val="3333CC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9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9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9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99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 animBg="1"/>
      <p:bldP spid="99333" grpId="0" animBg="1"/>
      <p:bldP spid="993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WordArt 2"/>
          <p:cNvSpPr>
            <a:spLocks noChangeArrowheads="1" noChangeShapeType="1" noTextEdit="1"/>
          </p:cNvSpPr>
          <p:nvPr/>
        </p:nvSpPr>
        <p:spPr bwMode="auto">
          <a:xfrm>
            <a:off x="1835150" y="260350"/>
            <a:ext cx="5040313" cy="72072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МЕТОДЫ И ПРИЁМЫ</a:t>
            </a:r>
          </a:p>
        </p:txBody>
      </p:sp>
      <p:sp>
        <p:nvSpPr>
          <p:cNvPr id="93198" name="AutoShape 14"/>
          <p:cNvSpPr>
            <a:spLocks noChangeArrowheads="1"/>
          </p:cNvSpPr>
          <p:nvPr/>
        </p:nvSpPr>
        <p:spPr bwMode="auto">
          <a:xfrm>
            <a:off x="250825" y="1268413"/>
            <a:ext cx="4608513" cy="2376487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rgbClr val="FFFF8B"/>
              </a:gs>
              <a:gs pos="50000">
                <a:schemeClr val="bg1"/>
              </a:gs>
              <a:gs pos="100000">
                <a:srgbClr val="FFFF8B"/>
              </a:gs>
            </a:gsLst>
            <a:lin ang="5400000" scaled="1"/>
          </a:gradFill>
          <a:ln w="19050">
            <a:solidFill>
              <a:srgbClr val="00C4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defRPr/>
            </a:pPr>
            <a:r>
              <a:rPr lang="ru-RU" b="1">
                <a:solidFill>
                  <a:srgbClr val="3333CC"/>
                </a:solidFill>
                <a:latin typeface="Arial" charset="0"/>
              </a:rPr>
              <a:t>Методы художественного </a:t>
            </a:r>
          </a:p>
          <a:p>
            <a:pPr algn="l">
              <a:defRPr/>
            </a:pPr>
            <a:r>
              <a:rPr lang="ru-RU" b="1">
                <a:solidFill>
                  <a:srgbClr val="3333CC"/>
                </a:solidFill>
                <a:latin typeface="Arial" charset="0"/>
              </a:rPr>
              <a:t>чтения и рассказывания:</a:t>
            </a:r>
          </a:p>
          <a:p>
            <a:pPr algn="l">
              <a:buFontTx/>
              <a:buChar char="•"/>
              <a:defRPr/>
            </a:pPr>
            <a:r>
              <a:rPr lang="ru-RU">
                <a:solidFill>
                  <a:srgbClr val="3333CC"/>
                </a:solidFill>
                <a:latin typeface="Arial" charset="0"/>
              </a:rPr>
              <a:t>Чтение или рассказывание </a:t>
            </a:r>
          </a:p>
          <a:p>
            <a:pPr algn="l">
              <a:defRPr/>
            </a:pPr>
            <a:r>
              <a:rPr lang="ru-RU">
                <a:solidFill>
                  <a:srgbClr val="3333CC"/>
                </a:solidFill>
                <a:latin typeface="Arial" charset="0"/>
              </a:rPr>
              <a:t>одного произведения;</a:t>
            </a:r>
          </a:p>
          <a:p>
            <a:pPr algn="l">
              <a:buFontTx/>
              <a:buChar char="•"/>
              <a:defRPr/>
            </a:pPr>
            <a:r>
              <a:rPr lang="ru-RU">
                <a:solidFill>
                  <a:srgbClr val="3333CC"/>
                </a:solidFill>
                <a:latin typeface="Arial" charset="0"/>
              </a:rPr>
              <a:t>Чтение нескольких произведений, </a:t>
            </a:r>
          </a:p>
          <a:p>
            <a:pPr algn="l">
              <a:defRPr/>
            </a:pPr>
            <a:r>
              <a:rPr lang="ru-RU">
                <a:solidFill>
                  <a:srgbClr val="3333CC"/>
                </a:solidFill>
                <a:latin typeface="Arial" charset="0"/>
              </a:rPr>
              <a:t>объединенных единой тематикой </a:t>
            </a:r>
          </a:p>
          <a:p>
            <a:pPr algn="l">
              <a:defRPr/>
            </a:pPr>
            <a:r>
              <a:rPr lang="ru-RU">
                <a:solidFill>
                  <a:srgbClr val="3333CC"/>
                </a:solidFill>
                <a:latin typeface="Arial" charset="0"/>
              </a:rPr>
              <a:t>или единством образов; </a:t>
            </a:r>
          </a:p>
        </p:txBody>
      </p:sp>
      <p:pic>
        <p:nvPicPr>
          <p:cNvPr id="93199" name="Picture 15" descr="DSC03441"/>
          <p:cNvPicPr>
            <a:picLocks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11188" y="3860800"/>
            <a:ext cx="3673475" cy="2755900"/>
          </a:xfrm>
          <a:noFill/>
          <a:ln w="19050">
            <a:solidFill>
              <a:srgbClr val="00C4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3201" name="AutoShape 17"/>
          <p:cNvSpPr>
            <a:spLocks noChangeArrowheads="1"/>
          </p:cNvSpPr>
          <p:nvPr/>
        </p:nvSpPr>
        <p:spPr bwMode="auto">
          <a:xfrm>
            <a:off x="4787900" y="4005263"/>
            <a:ext cx="4211638" cy="2663825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rgbClr val="FFFF8B"/>
              </a:gs>
              <a:gs pos="50000">
                <a:schemeClr val="bg1"/>
              </a:gs>
              <a:gs pos="100000">
                <a:srgbClr val="FFFF8B"/>
              </a:gs>
            </a:gsLst>
            <a:lin ang="5400000" scaled="1"/>
          </a:gradFill>
          <a:ln w="19050">
            <a:solidFill>
              <a:srgbClr val="00C4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buFontTx/>
              <a:buChar char="•"/>
              <a:defRPr/>
            </a:pPr>
            <a:r>
              <a:rPr lang="ru-RU">
                <a:solidFill>
                  <a:srgbClr val="3333CC"/>
                </a:solidFill>
                <a:latin typeface="Arial" charset="0"/>
              </a:rPr>
              <a:t>Объединение произведений, </a:t>
            </a:r>
          </a:p>
          <a:p>
            <a:pPr algn="l">
              <a:defRPr/>
            </a:pPr>
            <a:r>
              <a:rPr lang="ru-RU">
                <a:solidFill>
                  <a:srgbClr val="3333CC"/>
                </a:solidFill>
                <a:latin typeface="Arial" charset="0"/>
              </a:rPr>
              <a:t>принадлежащих к разным </a:t>
            </a:r>
          </a:p>
          <a:p>
            <a:pPr algn="l">
              <a:defRPr/>
            </a:pPr>
            <a:r>
              <a:rPr lang="ru-RU">
                <a:solidFill>
                  <a:srgbClr val="3333CC"/>
                </a:solidFill>
                <a:latin typeface="Arial" charset="0"/>
              </a:rPr>
              <a:t>видам искусства;</a:t>
            </a:r>
          </a:p>
          <a:p>
            <a:pPr algn="l">
              <a:buFontTx/>
              <a:buChar char="•"/>
              <a:defRPr/>
            </a:pPr>
            <a:r>
              <a:rPr lang="ru-RU">
                <a:solidFill>
                  <a:srgbClr val="3333CC"/>
                </a:solidFill>
                <a:latin typeface="Arial" charset="0"/>
              </a:rPr>
              <a:t>Чтение и рассказывание с </a:t>
            </a:r>
          </a:p>
          <a:p>
            <a:pPr algn="l">
              <a:defRPr/>
            </a:pPr>
            <a:r>
              <a:rPr lang="ru-RU">
                <a:solidFill>
                  <a:srgbClr val="3333CC"/>
                </a:solidFill>
                <a:latin typeface="Arial" charset="0"/>
              </a:rPr>
              <a:t>использованием наглядного </a:t>
            </a:r>
          </a:p>
          <a:p>
            <a:pPr algn="l">
              <a:defRPr/>
            </a:pPr>
            <a:r>
              <a:rPr lang="ru-RU">
                <a:solidFill>
                  <a:srgbClr val="3333CC"/>
                </a:solidFill>
                <a:latin typeface="Arial" charset="0"/>
              </a:rPr>
              <a:t>материала;</a:t>
            </a:r>
          </a:p>
          <a:p>
            <a:pPr algn="l">
              <a:buFontTx/>
              <a:buChar char="•"/>
              <a:defRPr/>
            </a:pPr>
            <a:r>
              <a:rPr lang="ru-RU">
                <a:solidFill>
                  <a:srgbClr val="3333CC"/>
                </a:solidFill>
                <a:latin typeface="Arial" charset="0"/>
              </a:rPr>
              <a:t>Чтение как часть НОД </a:t>
            </a:r>
          </a:p>
          <a:p>
            <a:pPr algn="l">
              <a:defRPr/>
            </a:pPr>
            <a:r>
              <a:rPr lang="ru-RU">
                <a:solidFill>
                  <a:srgbClr val="3333CC"/>
                </a:solidFill>
                <a:latin typeface="Arial" charset="0"/>
              </a:rPr>
              <a:t>по развитию речи.  </a:t>
            </a:r>
          </a:p>
        </p:txBody>
      </p:sp>
      <p:pic>
        <p:nvPicPr>
          <p:cNvPr id="10246" name="Picture 19" descr="Картинка 17 из 2087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10150" y="890588"/>
            <a:ext cx="3989388" cy="2986087"/>
          </a:xfrm>
          <a:prstGeom prst="rect">
            <a:avLst/>
          </a:prstGeom>
          <a:noFill/>
          <a:ln w="19050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93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8" grpId="0" animBg="1" autoUpdateAnimBg="0"/>
      <p:bldP spid="93201" grpId="0" animBg="1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1477</TotalTime>
  <Words>703</Words>
  <Application>Microsoft Office PowerPoint</Application>
  <PresentationFormat>Экран (4:3)</PresentationFormat>
  <Paragraphs>226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Comic Sans MS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111</dc:creator>
  <cp:lastModifiedBy>st2-3</cp:lastModifiedBy>
  <cp:revision>20</cp:revision>
  <dcterms:created xsi:type="dcterms:W3CDTF">2011-11-23T14:02:20Z</dcterms:created>
  <dcterms:modified xsi:type="dcterms:W3CDTF">2015-12-08T08:47:32Z</dcterms:modified>
</cp:coreProperties>
</file>