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83" r:id="rId3"/>
    <p:sldId id="262" r:id="rId4"/>
    <p:sldId id="263" r:id="rId5"/>
    <p:sldId id="272" r:id="rId6"/>
    <p:sldId id="268" r:id="rId7"/>
    <p:sldId id="276" r:id="rId8"/>
    <p:sldId id="270" r:id="rId9"/>
    <p:sldId id="273" r:id="rId10"/>
    <p:sldId id="277" r:id="rId11"/>
    <p:sldId id="264" r:id="rId12"/>
    <p:sldId id="265" r:id="rId13"/>
    <p:sldId id="266" r:id="rId14"/>
    <p:sldId id="257" r:id="rId15"/>
    <p:sldId id="269" r:id="rId16"/>
    <p:sldId id="271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CC"/>
    <a:srgbClr val="FFFF99"/>
    <a:srgbClr val="FFFFFF"/>
    <a:srgbClr val="99FF66"/>
    <a:srgbClr val="660033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60"/>
  </p:normalViewPr>
  <p:slideViewPr>
    <p:cSldViewPr>
      <p:cViewPr varScale="1">
        <p:scale>
          <a:sx n="61" d="100"/>
          <a:sy n="61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49053-D9EE-42DB-8813-A033507653A7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480420-5C79-4AC4-87D6-ED1602B1D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49053-D9EE-42DB-8813-A033507653A7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480420-5C79-4AC4-87D6-ED1602B1D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49053-D9EE-42DB-8813-A033507653A7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480420-5C79-4AC4-87D6-ED1602B1D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49053-D9EE-42DB-8813-A033507653A7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480420-5C79-4AC4-87D6-ED1602B1D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49053-D9EE-42DB-8813-A033507653A7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480420-5C79-4AC4-87D6-ED1602B1D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49053-D9EE-42DB-8813-A033507653A7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480420-5C79-4AC4-87D6-ED1602B1D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49053-D9EE-42DB-8813-A033507653A7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480420-5C79-4AC4-87D6-ED1602B1D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49053-D9EE-42DB-8813-A033507653A7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480420-5C79-4AC4-87D6-ED1602B1D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49053-D9EE-42DB-8813-A033507653A7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480420-5C79-4AC4-87D6-ED1602B1D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49053-D9EE-42DB-8813-A033507653A7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480420-5C79-4AC4-87D6-ED1602B1D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49053-D9EE-42DB-8813-A033507653A7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480420-5C79-4AC4-87D6-ED1602B1D2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EC49053-D9EE-42DB-8813-A033507653A7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B480420-5C79-4AC4-87D6-ED1602B1D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images.yandex.ru/yandsearch?text=%D0%B0%D0%BD%D0%B8%D0%BC%D0%B0%D1%86%D0%B8%D0%B8%20%D0%B4%D0%BB%D1%8F%20%D0%BF%D1%80%D0%B5%D0%B7%D0%B5%D0%BD%D1%82%D0%B0%D1%86%D0%B8%D0%B9&amp;noreask=1&amp;img_url=http://s7.rimg.info/fbb2b285e643e4e8c38ae42805925557.gif&amp;pos=27&amp;rpt=simage&amp;lr=4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yandex.ru/yandsearch?p=1&amp;text=%D0%B0%D0%BD%D0%B8%D0%BC%D0%B0%D1%86%D0%B8%D0%B8%20%D0%B4%D0%BB%D1%8F%20%D0%BF%D1%80%D0%B5%D0%B7%D0%B5%D0%BD%D1%82%D0%B0%D1%86%D0%B8%D0%B9&amp;noreask=1&amp;img_url=http://briticat.ru/smail/dogs/dog1-2.gif&amp;pos=41&amp;rpt=simage&amp;lr=45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text=%D0%B0%D0%BD%D0%B8%D0%BC%D0%B0%D1%86%D0%B8%D0%B8%20%D0%B4%D0%BB%D1%8F%20%D0%BF%D1%80%D0%B5%D0%B7%D0%B5%D0%BD%D1%82%D0%B0%D1%86%D0%B8%D0%B9&amp;noreask=1&amp;img_url=http://www.gifs.net/Animation11/Jobs_and_People/Teachers/Professor.gif&amp;pos=3&amp;rpt=simage&amp;lr=4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0%D0%BD%D0%B8%D0%BC%D0%B0%D1%86%D0%B8%D0%B8%20%D0%B4%D0%BB%D1%8F%20%D0%BF%D1%80%D0%B5%D0%B7%D0%B5%D0%BD%D1%82%D0%B0%D1%86%D0%B8%D0%B9&amp;noreask=1&amp;img_url=http://s7.rimg.info/a3c6668964c7bcbf9646f34826c7a4fb.gif&amp;pos=22&amp;rpt=simage&amp;lr=45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0%D0%BD%D0%B8%D0%BC%D0%B0%D1%86%D0%B8%D0%B8%20%D0%B4%D0%BB%D1%8F%20%D0%BF%D1%80%D0%B5%D0%B7%D0%B5%D0%BD%D1%82%D0%B0%D1%86%D0%B8%D0%B9&amp;noreask=1&amp;img_url=http://s7.rimg.info/fbb2b285e643e4e8c38ae42805925557.gif&amp;pos=27&amp;rpt=simage&amp;lr=45" TargetMode="Externa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836712"/>
            <a:ext cx="842493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Обучение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звуковому анализу детей с ЗПР</a:t>
            </a:r>
          </a:p>
        </p:txBody>
      </p:sp>
      <p:pic>
        <p:nvPicPr>
          <p:cNvPr id="18434" name="Picture 2" descr="http://im0-tub-ru.yandex.net/i?id=393062964-5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085184"/>
            <a:ext cx="1743075" cy="1428750"/>
          </a:xfrm>
          <a:prstGeom prst="rect">
            <a:avLst/>
          </a:prstGeom>
          <a:noFill/>
        </p:spPr>
      </p:pic>
      <p:pic>
        <p:nvPicPr>
          <p:cNvPr id="18436" name="Picture 4" descr="http://im3-tub-ru.yandex.net/i?id=211206815-57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501008"/>
            <a:ext cx="2423761" cy="2908513"/>
          </a:xfrm>
          <a:prstGeom prst="rect">
            <a:avLst/>
          </a:prstGeom>
          <a:noFill/>
        </p:spPr>
      </p:pic>
      <p:pic>
        <p:nvPicPr>
          <p:cNvPr id="18440" name="Picture 8" descr="http://im0-tub-ru.yandex.net/i?id=81339795-16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509120"/>
            <a:ext cx="1512168" cy="1744809"/>
          </a:xfrm>
          <a:prstGeom prst="rect">
            <a:avLst/>
          </a:prstGeom>
          <a:noFill/>
        </p:spPr>
      </p:pic>
      <p:pic>
        <p:nvPicPr>
          <p:cNvPr id="20" name="Picture 6" descr="http://i032.radikal.ru/1101/f9/26e3d189407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517232"/>
            <a:ext cx="3857625" cy="962025"/>
          </a:xfrm>
          <a:prstGeom prst="rect">
            <a:avLst/>
          </a:prstGeom>
          <a:noFill/>
        </p:spPr>
      </p:pic>
      <p:pic>
        <p:nvPicPr>
          <p:cNvPr id="21" name="Picture 6" descr="http://i032.radikal.ru/1101/f9/26e3d189407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5445224"/>
            <a:ext cx="3857625" cy="9620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339752" y="3861048"/>
            <a:ext cx="4392488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mtClean="0">
                <a:solidFill>
                  <a:srgbClr val="C00000"/>
                </a:solidFill>
              </a:rPr>
              <a:t>Автор: </a:t>
            </a:r>
            <a:r>
              <a:rPr lang="ru-RU" b="1" dirty="0" smtClean="0">
                <a:solidFill>
                  <a:srgbClr val="C00000"/>
                </a:solidFill>
              </a:rPr>
              <a:t>учитель-дефектолог</a:t>
            </a:r>
          </a:p>
          <a:p>
            <a:pPr>
              <a:defRPr/>
            </a:pPr>
            <a:r>
              <a:rPr lang="ru-RU" b="1" dirty="0" err="1" smtClean="0">
                <a:solidFill>
                  <a:srgbClr val="C00000"/>
                </a:solidFill>
              </a:rPr>
              <a:t>Блинова</a:t>
            </a:r>
            <a:r>
              <a:rPr lang="ru-RU" b="1" dirty="0" smtClean="0">
                <a:solidFill>
                  <a:srgbClr val="C00000"/>
                </a:solidFill>
              </a:rPr>
              <a:t> Светлана Вениаминовна </a:t>
            </a:r>
            <a:r>
              <a:rPr lang="ru-RU" dirty="0" smtClean="0">
                <a:solidFill>
                  <a:srgbClr val="C00000"/>
                </a:solidFill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img0.liveinternet.ru/images/attach/c/1/58/890/58890969_tort.png"/>
          <p:cNvPicPr>
            <a:picLocks noChangeAspect="1" noChangeArrowheads="1"/>
          </p:cNvPicPr>
          <p:nvPr/>
        </p:nvPicPr>
        <p:blipFill>
          <a:blip r:embed="rId2" cstate="print"/>
          <a:srcRect b="10417"/>
          <a:stretch>
            <a:fillRect/>
          </a:stretch>
        </p:blipFill>
        <p:spPr bwMode="auto">
          <a:xfrm>
            <a:off x="1475656" y="1196752"/>
            <a:ext cx="3456384" cy="3096343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19672" y="4653136"/>
          <a:ext cx="6096000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512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1763688" y="4797152"/>
            <a:ext cx="1152128" cy="115212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347864" y="4797152"/>
            <a:ext cx="1152128" cy="11521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932040" y="4797152"/>
            <a:ext cx="1152128" cy="115212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444208" y="4797152"/>
            <a:ext cx="1152128" cy="115212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7" descr="http://www.ljplus.ru/img/g/a/galkins/show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844824"/>
            <a:ext cx="2304256" cy="2304256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6012160" y="3501008"/>
            <a:ext cx="648072" cy="64807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012160" y="3501008"/>
            <a:ext cx="648072" cy="648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012160" y="3501008"/>
            <a:ext cx="648072" cy="64807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12160" y="3501008"/>
            <a:ext cx="648072" cy="64807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1" animBg="1"/>
      <p:bldP spid="18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animated-gifs.eu/kids-winnie-windel/005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780928"/>
            <a:ext cx="1830497" cy="3286498"/>
          </a:xfrm>
          <a:prstGeom prst="rect">
            <a:avLst/>
          </a:prstGeom>
          <a:noFill/>
        </p:spPr>
      </p:pic>
      <p:pic>
        <p:nvPicPr>
          <p:cNvPr id="31746" name="Picture 2" descr="http://img1.liveinternet.ru/images/foto/b/3/363/2831363/f_15884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3857625" cy="2895601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560" y="4581128"/>
          <a:ext cx="6768750" cy="1383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750"/>
                <a:gridCol w="1353750"/>
                <a:gridCol w="1353750"/>
                <a:gridCol w="1353750"/>
                <a:gridCol w="1353750"/>
              </a:tblGrid>
              <a:tr h="138392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76200"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99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http://img219.imageshack.us/img219/8616/beijaflor1qj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25186">
            <a:off x="5880278" y="1383494"/>
            <a:ext cx="2192450" cy="1650107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5868144" y="2204864"/>
            <a:ext cx="576064" cy="57606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55576" y="4725144"/>
            <a:ext cx="1008112" cy="100811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868144" y="2204864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123728" y="4725144"/>
            <a:ext cx="1008112" cy="1008112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868144" y="2204864"/>
            <a:ext cx="576064" cy="5760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491880" y="4797152"/>
            <a:ext cx="1008112" cy="100811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860032" y="4725144"/>
            <a:ext cx="1008112" cy="100811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228184" y="4725144"/>
            <a:ext cx="1008112" cy="10081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868144" y="2204864"/>
            <a:ext cx="576064" cy="5760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868144" y="2204864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2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7" grpId="0" animBg="1"/>
      <p:bldP spid="18" grpId="0" animBg="1"/>
      <p:bldP spid="18" grpId="1" animBg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31640" y="4941168"/>
          <a:ext cx="6480720" cy="1296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  <a:gridCol w="1296144"/>
                <a:gridCol w="1296144"/>
                <a:gridCol w="1296144"/>
              </a:tblGrid>
              <a:tr h="1296143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57150">
                          <a:solidFill>
                            <a:schemeClr val="tx1"/>
                          </a:solidFill>
                        </a:ln>
                        <a:solidFill>
                          <a:srgbClr val="FFFF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>
            <a:off x="1547664" y="5085184"/>
            <a:ext cx="1008112" cy="100811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771800" y="5085184"/>
            <a:ext cx="1008112" cy="100811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067944" y="5085184"/>
            <a:ext cx="1008112" cy="10081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364088" y="5013176"/>
            <a:ext cx="1008112" cy="100811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660232" y="5085184"/>
            <a:ext cx="1008112" cy="10081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112" name="Picture 8" descr="http://fantasyflash.ru/anime/bird/image/bird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82638">
            <a:off x="5656663" y="1573065"/>
            <a:ext cx="2048339" cy="1638673"/>
          </a:xfrm>
          <a:prstGeom prst="rect">
            <a:avLst/>
          </a:prstGeom>
          <a:noFill/>
        </p:spPr>
      </p:pic>
      <p:sp>
        <p:nvSpPr>
          <p:cNvPr id="20" name="Скругленная прямоугольная выноска 19"/>
          <p:cNvSpPr/>
          <p:nvPr/>
        </p:nvSpPr>
        <p:spPr>
          <a:xfrm rot="10800000">
            <a:off x="5940152" y="3356992"/>
            <a:ext cx="914400" cy="792088"/>
          </a:xfrm>
          <a:prstGeom prst="wedgeRoundRectCallout">
            <a:avLst>
              <a:gd name="adj1" fmla="val -25918"/>
              <a:gd name="adj2" fmla="val 146071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156176" y="3501008"/>
            <a:ext cx="576064" cy="5760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156176" y="3501008"/>
            <a:ext cx="576064" cy="57606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156176" y="3501008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156176" y="3501008"/>
            <a:ext cx="576064" cy="5760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156176" y="3501008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1000100" y="928670"/>
            <a:ext cx="4032448" cy="316835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CC"/>
              </a:solidFill>
            </a:endParaRPr>
          </a:p>
        </p:txBody>
      </p:sp>
      <p:pic>
        <p:nvPicPr>
          <p:cNvPr id="18" name="Picture 10" descr="http://www.mikipedia.nl/mikipedia/Media/omslaande-pagina%27s-1.mov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785794"/>
            <a:ext cx="3857625" cy="28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school.xvatit.com/images/3/33/0021-021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4337283" cy="3255641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3" name="Picture 6" descr="http://im6-tub-ru.yandex.net/i?id=202391237-28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429000"/>
            <a:ext cx="1672580" cy="2940918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4797152"/>
          <a:ext cx="7056786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131"/>
                <a:gridCol w="1176131"/>
                <a:gridCol w="1176131"/>
                <a:gridCol w="1176131"/>
                <a:gridCol w="1176131"/>
                <a:gridCol w="1176131"/>
              </a:tblGrid>
              <a:tr h="12241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5220072" y="4941168"/>
            <a:ext cx="1008112" cy="100811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39552" y="4941168"/>
            <a:ext cx="1008112" cy="100811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72200" y="4941168"/>
            <a:ext cx="1008112" cy="10081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95936" y="4941168"/>
            <a:ext cx="1008112" cy="10081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843808" y="4941168"/>
            <a:ext cx="1008112" cy="100811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619672" y="4941168"/>
            <a:ext cx="1008112" cy="10081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12" descr="http://1280x960.free.fr/images/gif-anime/gif%20(20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65050">
            <a:off x="6072018" y="579843"/>
            <a:ext cx="2785369" cy="2232248"/>
          </a:xfrm>
          <a:prstGeom prst="rect">
            <a:avLst/>
          </a:prstGeom>
          <a:noFill/>
        </p:spPr>
      </p:pic>
      <p:sp>
        <p:nvSpPr>
          <p:cNvPr id="24" name="Выноска-облако 23"/>
          <p:cNvSpPr/>
          <p:nvPr/>
        </p:nvSpPr>
        <p:spPr>
          <a:xfrm rot="10524191">
            <a:off x="5895794" y="2666250"/>
            <a:ext cx="1110999" cy="1050390"/>
          </a:xfrm>
          <a:prstGeom prst="cloudCallout">
            <a:avLst>
              <a:gd name="adj1" fmla="val -3281"/>
              <a:gd name="adj2" fmla="val 960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156176" y="2924944"/>
            <a:ext cx="576064" cy="5760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156176" y="2924944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156176" y="2924944"/>
            <a:ext cx="576064" cy="57606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156176" y="2924944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156176" y="2924944"/>
            <a:ext cx="576064" cy="57606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156176" y="2924944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imagenes.sebuscaimagenes.com/img/graficos/imagenes/t/tesoro-11424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4319588" cy="4337051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4437112"/>
          <a:ext cx="8064894" cy="14401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44149"/>
                <a:gridCol w="1344149"/>
                <a:gridCol w="1344149"/>
                <a:gridCol w="1344149"/>
                <a:gridCol w="1344149"/>
                <a:gridCol w="1344149"/>
              </a:tblGrid>
              <a:tr h="1440160"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76200" cmpd="sng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solidFill>
                          <a:schemeClr val="bg1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76200" cmpd="sng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76200" cmpd="sng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76200" cmpd="sng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76200" cmpd="sng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0" dirty="0">
                        <a:ln w="76200" cmpd="sng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>
            <a:off x="1979712" y="4581128"/>
            <a:ext cx="1152128" cy="11521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347864" y="4581128"/>
            <a:ext cx="1152128" cy="115212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380312" y="4581128"/>
            <a:ext cx="1152128" cy="115212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644008" y="4581128"/>
            <a:ext cx="1152128" cy="115212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012160" y="4581128"/>
            <a:ext cx="1152128" cy="11521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://im0-tub-ru.yandex.net/i?id=393062964-53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12776"/>
            <a:ext cx="1743075" cy="1428750"/>
          </a:xfrm>
          <a:prstGeom prst="rect">
            <a:avLst/>
          </a:prstGeom>
          <a:noFill/>
        </p:spPr>
      </p:pic>
      <p:sp>
        <p:nvSpPr>
          <p:cNvPr id="25" name="Овал 24"/>
          <p:cNvSpPr/>
          <p:nvPr/>
        </p:nvSpPr>
        <p:spPr>
          <a:xfrm>
            <a:off x="611560" y="4581128"/>
            <a:ext cx="1152128" cy="115212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372200" y="2636912"/>
            <a:ext cx="648072" cy="64807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372200" y="2636912"/>
            <a:ext cx="648072" cy="648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372200" y="2636912"/>
            <a:ext cx="648072" cy="64807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372200" y="2636912"/>
            <a:ext cx="648072" cy="64807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372200" y="2636912"/>
            <a:ext cx="648072" cy="648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372200" y="2636912"/>
            <a:ext cx="648072" cy="64807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www.topglobus.ru/skin/smile/s282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980728"/>
            <a:ext cx="2304256" cy="303487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51208" name="Picture 8" descr="http://i191.photobucket.com/albums/z13/editorit/ms/glitter/2/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6"/>
            <a:ext cx="2699792" cy="3239754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483768" y="4797152"/>
          <a:ext cx="6096000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2241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8" name="Выноска-облако 7"/>
          <p:cNvSpPr/>
          <p:nvPr/>
        </p:nvSpPr>
        <p:spPr>
          <a:xfrm rot="968534">
            <a:off x="2536172" y="2178159"/>
            <a:ext cx="1570667" cy="147229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699792" y="5013176"/>
            <a:ext cx="864096" cy="86409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23928" y="5013176"/>
            <a:ext cx="864096" cy="86409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48064" y="5013176"/>
            <a:ext cx="864096" cy="8640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300192" y="5013176"/>
            <a:ext cx="864096" cy="86409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524328" y="5013176"/>
            <a:ext cx="864096" cy="8640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059832" y="2708920"/>
            <a:ext cx="504056" cy="50405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059832" y="2708920"/>
            <a:ext cx="504056" cy="5040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059832" y="2708920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059832" y="2708920"/>
            <a:ext cx="504056" cy="5040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059832" y="2708920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.liveinternet.ru/images/attach/2/5995/5995698_Korov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2880320" cy="328815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99592" y="4869160"/>
          <a:ext cx="7416822" cy="131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137"/>
                <a:gridCol w="1236137"/>
                <a:gridCol w="1236137"/>
                <a:gridCol w="1236137"/>
                <a:gridCol w="1236137"/>
                <a:gridCol w="1236137"/>
              </a:tblGrid>
              <a:tr h="13119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971600" y="5013176"/>
            <a:ext cx="1080120" cy="10801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195736" y="5013176"/>
            <a:ext cx="1080120" cy="10801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419872" y="5013176"/>
            <a:ext cx="1080120" cy="10801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16016" y="5013176"/>
            <a:ext cx="1080120" cy="10801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940152" y="5013176"/>
            <a:ext cx="1080120" cy="10801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164288" y="5013176"/>
            <a:ext cx="1080120" cy="10801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508104" y="2852936"/>
            <a:ext cx="792088" cy="79208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508104" y="2852936"/>
            <a:ext cx="792088" cy="7920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508104" y="2852936"/>
            <a:ext cx="792088" cy="79208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508104" y="2852936"/>
            <a:ext cx="792088" cy="7920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508104" y="2852936"/>
            <a:ext cx="792088" cy="79208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508104" y="2852936"/>
            <a:ext cx="792088" cy="7920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8" descr="http://img-fotki.yandex.ru/get/4607/svetlera.41/0_507b9_5c2029db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44824"/>
            <a:ext cx="3102049" cy="2228880"/>
          </a:xfrm>
          <a:prstGeom prst="rect">
            <a:avLst/>
          </a:prstGeom>
          <a:noFill/>
        </p:spPr>
      </p:pic>
      <p:pic>
        <p:nvPicPr>
          <p:cNvPr id="17" name="Picture 6" descr="http://i032.radikal.ru/1101/f9/26e3d189407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501008"/>
            <a:ext cx="3857625" cy="962025"/>
          </a:xfrm>
          <a:prstGeom prst="rect">
            <a:avLst/>
          </a:prstGeom>
          <a:noFill/>
        </p:spPr>
      </p:pic>
      <p:pic>
        <p:nvPicPr>
          <p:cNvPr id="18" name="Picture 6" descr="http://i032.radikal.ru/1101/f9/26e3d189407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429000"/>
            <a:ext cx="3857625" cy="96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www.mms.mts.ru/datas1/000/000/958/958404_thum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3772976" cy="38576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flipH="1">
            <a:off x="4355976" y="1052736"/>
            <a:ext cx="4032448" cy="316835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CC"/>
              </a:solidFill>
            </a:endParaRPr>
          </a:p>
        </p:txBody>
      </p:sp>
      <p:pic>
        <p:nvPicPr>
          <p:cNvPr id="6" name="Picture 2" descr="http://missishippie.com/images/mushrooms_happy_l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96752"/>
            <a:ext cx="3456384" cy="2765109"/>
          </a:xfrm>
          <a:prstGeom prst="rect">
            <a:avLst/>
          </a:prstGeom>
          <a:noFill/>
        </p:spPr>
      </p:pic>
      <p:pic>
        <p:nvPicPr>
          <p:cNvPr id="7" name="Picture 6" descr="http://i032.radikal.ru/1101/f9/26e3d189407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140968"/>
            <a:ext cx="3857625" cy="962025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95736" y="4869160"/>
          <a:ext cx="6408710" cy="1383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742"/>
                <a:gridCol w="1281742"/>
                <a:gridCol w="1281742"/>
                <a:gridCol w="1281742"/>
                <a:gridCol w="1281742"/>
              </a:tblGrid>
              <a:tr h="13839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>
            <a:off x="2339752" y="5085184"/>
            <a:ext cx="1008112" cy="100811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635896" y="5085184"/>
            <a:ext cx="1008112" cy="100811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932040" y="5085184"/>
            <a:ext cx="1008112" cy="10081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156176" y="5085184"/>
            <a:ext cx="1008112" cy="100811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452320" y="5085184"/>
            <a:ext cx="1008112" cy="10081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419872" y="1988840"/>
            <a:ext cx="576064" cy="5760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419872" y="1988840"/>
            <a:ext cx="576064" cy="57606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419872" y="1988840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419872" y="1988840"/>
            <a:ext cx="576064" cy="5760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419872" y="1988840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topglobus.ru/skin/smile/s2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132856"/>
            <a:ext cx="4117427" cy="411743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827584" y="1412776"/>
            <a:ext cx="4514800" cy="2412848"/>
          </a:xfrm>
          <a:prstGeom prst="cloudCallout">
            <a:avLst>
              <a:gd name="adj1" fmla="val 75482"/>
              <a:gd name="adj2" fmla="val 50755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Какие же вы молодцы!</a:t>
            </a:r>
            <a:endParaRPr lang="ru-RU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36904" cy="76352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Пояснительная записка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418795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курсе русского языка в рамках системы Д.Б. 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В.В. Давыдова теме «Звуковой анализ слова» уделяется большое внимание и отводится много времени. И это не случайно. Звуковой анализ слова – основа будущего орфографического навыка школьника. Поэтому обучение письму начинается не с записи слов при помощи букв, а с подробного и тщательного организованного звукового анализа. Цель данного раздела – научить детей воспринимать звучащее слово как последовательность звуков, различать их функциональные характеристики.</a:t>
            </a:r>
          </a:p>
          <a:p>
            <a:pPr>
              <a:buNone/>
            </a:pPr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http://s.rimg.info/b9cb3df019ceeaf068abdedd3a056ef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764704"/>
            <a:ext cx="3805014" cy="3399145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7" name="Picture 4" descr="http://img01.chitalnya.ru/upload2/687/89407965447753664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1913409" cy="1913409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483768" y="4725144"/>
          <a:ext cx="4464496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561"/>
                <a:gridCol w="1512561"/>
                <a:gridCol w="1439374"/>
              </a:tblGrid>
              <a:tr h="1368152">
                <a:tc>
                  <a:txBody>
                    <a:bodyPr/>
                    <a:lstStyle/>
                    <a:p>
                      <a:endParaRPr lang="ru-RU" dirty="0">
                        <a:ln w="76200">
                          <a:solidFill>
                            <a:srgbClr val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76200">
                          <a:solidFill>
                            <a:srgbClr val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76200">
                          <a:solidFill>
                            <a:srgbClr val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3" name="Овал 12"/>
          <p:cNvSpPr/>
          <p:nvPr/>
        </p:nvSpPr>
        <p:spPr>
          <a:xfrm>
            <a:off x="1907704" y="1772816"/>
            <a:ext cx="720080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627784" y="4797152"/>
            <a:ext cx="1224136" cy="122413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907704" y="1772816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139952" y="4797152"/>
            <a:ext cx="1224136" cy="1224136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907704" y="1772816"/>
            <a:ext cx="720080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652120" y="4797152"/>
            <a:ext cx="1224136" cy="122413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5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">
                                          <p:stCondLst>
                                            <p:cond delay="4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7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42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6.rimg.info/41e52b60332d13b5d11c126e6a5e4d9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4264944" cy="4469422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691680" y="548680"/>
            <a:ext cx="6768752" cy="1584176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Готовы к следующему заданию? заданию?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476673"/>
            <a:ext cx="6130754" cy="15696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А вы готовы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выполнить следующее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задание?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5" name="Picture 3" descr="http://www.eb1-porto-n11.rcts.pt/dados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492896"/>
            <a:ext cx="377190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6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bestgif.narod.ru/cvety/bestgif.narod.ru_2116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980728"/>
            <a:ext cx="3857625" cy="27973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53252" name="Picture 4" descr="http://ds-156.nios.ru/images/bienv_--nouveau-bebe-timid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2"/>
            <a:ext cx="1656184" cy="2898322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95736" y="4509120"/>
          <a:ext cx="6096000" cy="1527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5279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3923928" y="4725144"/>
            <a:ext cx="1080120" cy="10801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020272" y="4725144"/>
            <a:ext cx="1080120" cy="10801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83768" y="4725144"/>
            <a:ext cx="1080120" cy="10801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508104" y="4725144"/>
            <a:ext cx="1080120" cy="10801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-облако 16"/>
          <p:cNvSpPr/>
          <p:nvPr/>
        </p:nvSpPr>
        <p:spPr>
          <a:xfrm rot="20660338">
            <a:off x="1768852" y="1456205"/>
            <a:ext cx="1614588" cy="1642033"/>
          </a:xfrm>
          <a:prstGeom prst="cloudCallout">
            <a:avLst>
              <a:gd name="adj1" fmla="val -71551"/>
              <a:gd name="adj2" fmla="val 5578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195736" y="1916832"/>
            <a:ext cx="648072" cy="64807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195736" y="1916832"/>
            <a:ext cx="648072" cy="648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195736" y="1916832"/>
            <a:ext cx="648072" cy="64807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195736" y="1916832"/>
            <a:ext cx="648072" cy="648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lenino3.narod.ru/images/m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528392" cy="5103862"/>
          </a:xfrm>
          <a:prstGeom prst="rect">
            <a:avLst/>
          </a:prstGeom>
          <a:noFill/>
        </p:spPr>
      </p:pic>
      <p:pic>
        <p:nvPicPr>
          <p:cNvPr id="52226" name="Picture 2" descr="http://svetlanal.narod.ru/h/h0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836712"/>
            <a:ext cx="4248472" cy="3199466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39752" y="4581128"/>
          <a:ext cx="6096000" cy="159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5949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2627784" y="4869160"/>
            <a:ext cx="1080120" cy="10801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067944" y="4869160"/>
            <a:ext cx="1080120" cy="10801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80112" y="4869160"/>
            <a:ext cx="1080120" cy="108012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164288" y="4869160"/>
            <a:ext cx="1080120" cy="10801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835696" y="1700808"/>
            <a:ext cx="1368152" cy="136815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835696" y="1700808"/>
            <a:ext cx="1368152" cy="13681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835696" y="1700808"/>
            <a:ext cx="1368152" cy="136815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835696" y="1700808"/>
            <a:ext cx="1368152" cy="13681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s51.radikal.ru/i133/1001/26/d573b190824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836712"/>
            <a:ext cx="3600400" cy="3528392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19672" y="4653136"/>
          <a:ext cx="6096000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5121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5" descr="http://s2.rimg.info/43676214b3e73980d5397315f824476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1886083" cy="1932806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835696" y="4869160"/>
            <a:ext cx="1152128" cy="115212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347864" y="4869160"/>
            <a:ext cx="1152128" cy="115212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860032" y="4869160"/>
            <a:ext cx="1152128" cy="11521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72200" y="4869160"/>
            <a:ext cx="1152128" cy="115212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339752" y="2852936"/>
            <a:ext cx="720080" cy="69837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339752" y="2852936"/>
            <a:ext cx="720080" cy="69837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339752" y="2852936"/>
            <a:ext cx="720080" cy="6983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39752" y="2852936"/>
            <a:ext cx="720080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9952" y="908720"/>
            <a:ext cx="3888432" cy="3384376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1" descr="http://infoturystyka.net.pl/wsp/graf/ag00628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356992"/>
            <a:ext cx="3744416" cy="933450"/>
          </a:xfrm>
          <a:prstGeom prst="rect">
            <a:avLst/>
          </a:prstGeom>
          <a:noFill/>
        </p:spPr>
      </p:pic>
      <p:pic>
        <p:nvPicPr>
          <p:cNvPr id="6" name="Picture 4" descr="http://img-fotki.yandex.ru/get/3302/pinkstar3.0/0_1f32_dffb84b6_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2592288" cy="2263932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483768" y="4869160"/>
          <a:ext cx="6096000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4401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6" descr="http://img-fotki.yandex.ru/get/4006/miss-gorodilova.e/0_37879_9d6e99c4_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08920"/>
            <a:ext cx="2218851" cy="3741592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2699792" y="5013176"/>
            <a:ext cx="1152128" cy="115212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211960" y="5013176"/>
            <a:ext cx="1152128" cy="1152128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24128" y="5013176"/>
            <a:ext cx="1152128" cy="115212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236296" y="5013176"/>
            <a:ext cx="1152128" cy="1152128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051720" y="1844824"/>
            <a:ext cx="792088" cy="79208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051720" y="1844824"/>
            <a:ext cx="792088" cy="792088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051720" y="1844824"/>
            <a:ext cx="792088" cy="79208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051720" y="1844824"/>
            <a:ext cx="792088" cy="792088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http://img.nn.ru/user200/0/users/foto/Redkaya_ptitsa-2008-03-23-2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3168352" cy="3168352"/>
          </a:xfrm>
          <a:prstGeom prst="rect">
            <a:avLst/>
          </a:prstGeom>
          <a:noFill/>
        </p:spPr>
      </p:pic>
      <p:pic>
        <p:nvPicPr>
          <p:cNvPr id="55302" name="Picture 6" descr="http://www.biriz.biz/animasyon/2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1656184" cy="1324949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19672" y="4437112"/>
          <a:ext cx="6408712" cy="167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178"/>
                <a:gridCol w="1602178"/>
                <a:gridCol w="1602178"/>
                <a:gridCol w="1602178"/>
              </a:tblGrid>
              <a:tr h="16719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1763688" y="4581128"/>
            <a:ext cx="1368152" cy="136815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347864" y="4581128"/>
            <a:ext cx="1368152" cy="1368152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932040" y="4581128"/>
            <a:ext cx="1368152" cy="136815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516216" y="4581128"/>
            <a:ext cx="1368152" cy="1368152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://www.fi.edu/qa99/me6/Toadonl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908720"/>
            <a:ext cx="3857625" cy="2880320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6" name="Овальная выноска 15"/>
          <p:cNvSpPr/>
          <p:nvPr/>
        </p:nvSpPr>
        <p:spPr>
          <a:xfrm rot="9733085">
            <a:off x="914285" y="2183494"/>
            <a:ext cx="914400" cy="710839"/>
          </a:xfrm>
          <a:prstGeom prst="wedgeEllipseCallout">
            <a:avLst>
              <a:gd name="adj1" fmla="val -29099"/>
              <a:gd name="adj2" fmla="val 140971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99"/>
              </a:solidFill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 rot="9333088">
            <a:off x="2666430" y="2937296"/>
            <a:ext cx="914400" cy="732829"/>
          </a:xfrm>
          <a:prstGeom prst="wedgeEllipseCallout">
            <a:avLst>
              <a:gd name="adj1" fmla="val -29099"/>
              <a:gd name="adj2" fmla="val 140971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115616" y="2276872"/>
            <a:ext cx="504056" cy="50405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843808" y="2996952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115616" y="2276872"/>
            <a:ext cx="504056" cy="50405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843808" y="2996952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9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795</TotalTime>
  <Words>43</Words>
  <Application>Microsoft Office PowerPoint</Application>
  <PresentationFormat>Экран (4:3)</PresentationFormat>
  <Paragraphs>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Слайд 1</vt:lpstr>
      <vt:lpstr>Пояснительная записка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91</cp:revision>
  <dcterms:created xsi:type="dcterms:W3CDTF">2013-01-16T12:33:22Z</dcterms:created>
  <dcterms:modified xsi:type="dcterms:W3CDTF">2013-12-25T17:03:01Z</dcterms:modified>
</cp:coreProperties>
</file>