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9CBAAC8-A0AA-4B70-BB36-F6B113FBC131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0EFDD7-A3DC-4C41-9F74-2E8DD5353EA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Возрастная норма речевого развития ребёнка дошкольного возраста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boombob.ru/img/picture/May/01/9dc06f85b2512770e1a7b6f353524b35/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376" y="2132856"/>
            <a:ext cx="4464496" cy="3184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28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раннего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9512" y="1772816"/>
            <a:ext cx="2232248" cy="1152128"/>
          </a:xfrm>
          <a:prstGeom prst="cloudCallout">
            <a:avLst>
              <a:gd name="adj1" fmla="val 97092"/>
              <a:gd name="adj2" fmla="val -717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Развивается активная речь детей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95536" y="4941168"/>
            <a:ext cx="2808312" cy="1584176"/>
          </a:xfrm>
          <a:prstGeom prst="cloudCallout">
            <a:avLst>
              <a:gd name="adj1" fmla="val 65375"/>
              <a:gd name="adj2" fmla="val -2631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Осваивают основные грамматические структуры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5749877" y="4509120"/>
            <a:ext cx="3196596" cy="1685884"/>
          </a:xfrm>
          <a:prstGeom prst="cloudCallout">
            <a:avLst>
              <a:gd name="adj1" fmla="val -48726"/>
              <a:gd name="adj2" fmla="val -2274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Пытаются строить сложные и сложноподчиненные предложения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773363" y="2564904"/>
            <a:ext cx="3384376" cy="1152128"/>
          </a:xfrm>
          <a:prstGeom prst="cloudCallout">
            <a:avLst>
              <a:gd name="adj1" fmla="val -35451"/>
              <a:gd name="adj2" fmla="val -1438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Активный словарь достигает 1500 – 2000 слов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8" t="37079" r="15148" b="22316"/>
          <a:stretch/>
        </p:blipFill>
        <p:spPr>
          <a:xfrm>
            <a:off x="2483768" y="2450312"/>
            <a:ext cx="3093328" cy="249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9512" y="1772816"/>
            <a:ext cx="2808312" cy="1152128"/>
          </a:xfrm>
          <a:prstGeom prst="cloudCallout">
            <a:avLst>
              <a:gd name="adj1" fmla="val 75273"/>
              <a:gd name="adj2" fmla="val -813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ситуативна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понятна окружающим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611688" y="2586058"/>
            <a:ext cx="3384376" cy="1491014"/>
          </a:xfrm>
          <a:prstGeom prst="cloudCallout">
            <a:avLst>
              <a:gd name="adj1" fmla="val -62579"/>
              <a:gd name="adj2" fmla="val -1283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 простые предложения, состоящие из 4 – 5 слов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51520" y="4905819"/>
            <a:ext cx="3384376" cy="1491014"/>
          </a:xfrm>
          <a:prstGeom prst="cloudCallout">
            <a:avLst>
              <a:gd name="adj1" fmla="val 57366"/>
              <a:gd name="adj2" fmla="val -282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Начинает формироваться понятие об обобщающих словах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436096" y="5034330"/>
            <a:ext cx="3384376" cy="1491014"/>
          </a:xfrm>
          <a:prstGeom prst="cloudCallout">
            <a:avLst>
              <a:gd name="adj1" fmla="val -62578"/>
              <a:gd name="adj2" fmla="val -2900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Появляется простая форма диалога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wp-videokurs.ru/imag/21914-prezentaciya-na-temu-razviti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7" t="44658" r="37916"/>
          <a:stretch/>
        </p:blipFill>
        <p:spPr bwMode="auto">
          <a:xfrm>
            <a:off x="2941687" y="2492896"/>
            <a:ext cx="2566417" cy="23825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9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08426" y="1787302"/>
            <a:ext cx="2232248" cy="1533322"/>
          </a:xfrm>
          <a:prstGeom prst="cloudCallout">
            <a:avLst>
              <a:gd name="adj1" fmla="val 80954"/>
              <a:gd name="adj2" fmla="val -732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Улучшается произношение звуков и дикция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372200" y="2492896"/>
            <a:ext cx="2771800" cy="1152128"/>
          </a:xfrm>
          <a:prstGeom prst="cloudCallout">
            <a:avLst>
              <a:gd name="adj1" fmla="val -72660"/>
              <a:gd name="adj2" fmla="val -1390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Появляется словотворчество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885892" y="4848006"/>
            <a:ext cx="2934580" cy="1389306"/>
          </a:xfrm>
          <a:prstGeom prst="cloudCallout">
            <a:avLst>
              <a:gd name="adj1" fmla="val -60832"/>
              <a:gd name="adj2" fmla="val -2964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 вызывает структура речи, рифмы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86" t="52509" r="3783" b="14617"/>
          <a:stretch/>
        </p:blipFill>
        <p:spPr>
          <a:xfrm>
            <a:off x="2715490" y="2564904"/>
            <a:ext cx="3170401" cy="1870364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251520" y="4509120"/>
            <a:ext cx="3746260" cy="1872208"/>
          </a:xfrm>
          <a:prstGeom prst="cloudCallout">
            <a:avLst>
              <a:gd name="adj1" fmla="val 31544"/>
              <a:gd name="adj2" fmla="val -2144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Имитируют голоса животных, интонационно выделяют речь тех или иных персонажей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156176" y="2564904"/>
            <a:ext cx="2699792" cy="1152128"/>
          </a:xfrm>
          <a:prstGeom prst="cloudCallout">
            <a:avLst>
              <a:gd name="adj1" fmla="val -71405"/>
              <a:gd name="adj2" fmla="val -1510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 практически все части речи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cs7010.vk.me/c540100/v540100344/c63c/t9t71NmHtH4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6" t="8250" r="42833" b="11500"/>
          <a:stretch/>
        </p:blipFill>
        <p:spPr bwMode="auto">
          <a:xfrm>
            <a:off x="3563888" y="2564904"/>
            <a:ext cx="2465437" cy="26088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251520" y="1772816"/>
            <a:ext cx="3456384" cy="2376264"/>
          </a:xfrm>
          <a:prstGeom prst="cloudCallout">
            <a:avLst>
              <a:gd name="adj1" fmla="val 55338"/>
              <a:gd name="adj2" fmla="val -674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 воспроизводят шипящие, свистящие и сонорные звуки, развивается фонематический слух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472608" y="4673708"/>
            <a:ext cx="3563888" cy="1491596"/>
          </a:xfrm>
          <a:prstGeom prst="cloudCallout">
            <a:avLst>
              <a:gd name="adj1" fmla="val -61403"/>
              <a:gd name="adj2" fmla="val -2652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 занимаются словотворчеством, используют синонимы и антонимы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39552" y="4725144"/>
            <a:ext cx="3456384" cy="1465878"/>
          </a:xfrm>
          <a:prstGeom prst="cloudCallout">
            <a:avLst>
              <a:gd name="adj1" fmla="val 54861"/>
              <a:gd name="adj2" fmla="val -2783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пересказывать, рассказывать по картине, передавая детали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Подготовительная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172" y="2420888"/>
            <a:ext cx="3589004" cy="2650790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6516216" y="2636912"/>
            <a:ext cx="2232248" cy="1152128"/>
          </a:xfrm>
          <a:prstGeom prst="cloudCallout">
            <a:avLst>
              <a:gd name="adj1" fmla="val -64693"/>
              <a:gd name="adj2" fmla="val -1498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Готовы к обучению грамоте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148064" y="4416500"/>
            <a:ext cx="3600400" cy="1892820"/>
          </a:xfrm>
          <a:prstGeom prst="cloudCallout">
            <a:avLst>
              <a:gd name="adj1" fmla="val -43281"/>
              <a:gd name="adj2" fmla="val -2058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Овладевают всеми звуками родного языка и правильно употребляют их в речи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55487" y="1772816"/>
            <a:ext cx="2232248" cy="1152128"/>
          </a:xfrm>
          <a:prstGeom prst="cloudCallout">
            <a:avLst>
              <a:gd name="adj1" fmla="val 87472"/>
              <a:gd name="adj2" fmla="val -793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Развивается связная речь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95536" y="4616509"/>
            <a:ext cx="3312368" cy="1698654"/>
          </a:xfrm>
          <a:prstGeom prst="cloudCallout">
            <a:avLst>
              <a:gd name="adj1" fmla="val 38931"/>
              <a:gd name="adj2" fmla="val -2390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Развивается диалогическая и в некоторые виды монологической речи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91264" cy="1218125"/>
          </a:xfrm>
        </p:spPr>
        <p:txBody>
          <a:bodyPr anchor="t"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7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152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Возрастная норма речевого развития ребёнка дошкольного возраста</vt:lpstr>
      <vt:lpstr>Группа раннего возраста</vt:lpstr>
      <vt:lpstr>Младшая группа</vt:lpstr>
      <vt:lpstr>Средняя группа</vt:lpstr>
      <vt:lpstr>Старшая группа</vt:lpstr>
      <vt:lpstr>Подготовительная группа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Семья</cp:lastModifiedBy>
  <cp:revision>14</cp:revision>
  <dcterms:created xsi:type="dcterms:W3CDTF">2015-11-22T17:35:29Z</dcterms:created>
  <dcterms:modified xsi:type="dcterms:W3CDTF">2015-11-24T18:09:14Z</dcterms:modified>
</cp:coreProperties>
</file>