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5" r:id="rId4"/>
    <p:sldId id="267" r:id="rId5"/>
    <p:sldId id="266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9" r:id="rId14"/>
    <p:sldId id="278" r:id="rId15"/>
    <p:sldId id="277" r:id="rId16"/>
    <p:sldId id="275" r:id="rId17"/>
    <p:sldId id="280" r:id="rId18"/>
    <p:sldId id="281" r:id="rId19"/>
    <p:sldId id="284" r:id="rId20"/>
    <p:sldId id="283" r:id="rId21"/>
    <p:sldId id="282" r:id="rId22"/>
    <p:sldId id="290" r:id="rId23"/>
    <p:sldId id="289" r:id="rId24"/>
    <p:sldId id="288" r:id="rId25"/>
    <p:sldId id="287" r:id="rId26"/>
    <p:sldId id="286" r:id="rId27"/>
    <p:sldId id="285" r:id="rId28"/>
    <p:sldId id="276" r:id="rId29"/>
    <p:sldId id="292" r:id="rId30"/>
    <p:sldId id="295" r:id="rId31"/>
    <p:sldId id="294" r:id="rId32"/>
    <p:sldId id="293" r:id="rId33"/>
    <p:sldId id="291" r:id="rId34"/>
    <p:sldId id="264" r:id="rId35"/>
  </p:sldIdLst>
  <p:sldSz cx="9144000" cy="6858000" type="screen4x3"/>
  <p:notesSz cx="6858000" cy="9144000"/>
  <p:custDataLst>
    <p:tags r:id="rId3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911D5FC-6A74-49CB-9805-8F189973A284}">
          <p14:sldIdLst>
            <p14:sldId id="261"/>
            <p14:sldId id="262"/>
            <p14:sldId id="265"/>
            <p14:sldId id="267"/>
            <p14:sldId id="266"/>
            <p14:sldId id="268"/>
            <p14:sldId id="269"/>
            <p14:sldId id="270"/>
            <p14:sldId id="271"/>
            <p14:sldId id="272"/>
            <p14:sldId id="273"/>
            <p14:sldId id="274"/>
            <p14:sldId id="279"/>
            <p14:sldId id="278"/>
            <p14:sldId id="277"/>
            <p14:sldId id="275"/>
            <p14:sldId id="280"/>
            <p14:sldId id="281"/>
            <p14:sldId id="284"/>
            <p14:sldId id="283"/>
            <p14:sldId id="282"/>
            <p14:sldId id="290"/>
            <p14:sldId id="289"/>
            <p14:sldId id="288"/>
            <p14:sldId id="287"/>
            <p14:sldId id="286"/>
            <p14:sldId id="285"/>
            <p14:sldId id="276"/>
            <p14:sldId id="292"/>
            <p14:sldId id="295"/>
            <p14:sldId id="294"/>
            <p14:sldId id="293"/>
            <p14:sldId id="291"/>
            <p14:sldId id="264"/>
          </p14:sldIdLst>
        </p14:section>
        <p14:section name="Раздел без заголовка" id="{330DC143-008C-436B-AE90-C0CCF4C044E6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0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4EE3A-CF6B-4BD2-A232-2F7290A69755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07504" y="1340768"/>
            <a:ext cx="8856984" cy="223224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 algn="ctr"/>
            <a:r>
              <a:rPr lang="ru-RU" sz="3200" b="1" cap="none" spc="0" dirty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Формы работы </a:t>
            </a:r>
            <a:endParaRPr lang="ru-RU" sz="3200" b="1" cap="none" spc="0" dirty="0" smtClean="0">
              <a:ln w="12700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3200" b="1" cap="none" spc="0" dirty="0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</a:t>
            </a:r>
            <a:r>
              <a:rPr lang="ru-RU" sz="3200" b="1" cap="none" spc="0" dirty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приобщению </a:t>
            </a:r>
            <a:endParaRPr lang="ru-RU" sz="3200" b="1" cap="none" spc="0" dirty="0" smtClean="0">
              <a:ln w="12700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3200" b="1" cap="none" spc="0" dirty="0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детей к </a:t>
            </a:r>
            <a:r>
              <a:rPr lang="ru-RU" sz="3200" b="1" cap="none" spc="0" dirty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чтению.</a:t>
            </a:r>
            <a:endParaRPr lang="ru-RU" sz="3200" b="1" cap="none" spc="0" dirty="0">
              <a:ln w="12700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180528" y="429309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ПОДГОТОВИЛИ И ПРОВЕЛИ</a:t>
            </a:r>
          </a:p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Карпухина М.С. и Помазкова Е.С.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67644" y="437818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КОНСУЛЬТАЦИЯ НА ТЕМУ: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</a:rPr>
              <a:t>Примерный список литературы для чтения детям</a:t>
            </a:r>
          </a:p>
          <a:p>
            <a:pPr algn="ctr"/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600" dirty="0">
                <a:solidFill>
                  <a:srgbClr val="002060"/>
                </a:solidFill>
              </a:rPr>
              <a:t>Вторая группа раннего возраста (от 3 до 4 лет)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  <a:endParaRPr lang="ru-RU" sz="2800" dirty="0" smtClean="0">
              <a:solidFill>
                <a:srgbClr val="002060"/>
              </a:solidFill>
            </a:endParaRPr>
          </a:p>
          <a:p>
            <a:pPr algn="ctr"/>
            <a:endParaRPr lang="ru-RU" sz="100" dirty="0">
              <a:solidFill>
                <a:srgbClr val="002060"/>
              </a:solidFill>
            </a:endParaRPr>
          </a:p>
          <a:p>
            <a:r>
              <a:rPr lang="ru-RU" sz="2200" b="1" dirty="0">
                <a:solidFill>
                  <a:srgbClr val="002060"/>
                </a:solidFill>
              </a:rPr>
              <a:t>Русский фольклор </a:t>
            </a:r>
            <a:endParaRPr lang="ru-RU" sz="2200" b="1" dirty="0" smtClean="0">
              <a:solidFill>
                <a:srgbClr val="002060"/>
              </a:solidFill>
            </a:endParaRPr>
          </a:p>
          <a:p>
            <a:r>
              <a:rPr lang="ru-RU" sz="2200" b="1" dirty="0" smtClean="0">
                <a:solidFill>
                  <a:srgbClr val="002060"/>
                </a:solidFill>
              </a:rPr>
              <a:t>Песенки</a:t>
            </a:r>
            <a:r>
              <a:rPr lang="ru-RU" sz="2200" b="1" dirty="0">
                <a:solidFill>
                  <a:srgbClr val="002060"/>
                </a:solidFill>
              </a:rPr>
              <a:t>, </a:t>
            </a:r>
            <a:r>
              <a:rPr lang="ru-RU" sz="2200" b="1" dirty="0" err="1">
                <a:solidFill>
                  <a:srgbClr val="002060"/>
                </a:solidFill>
              </a:rPr>
              <a:t>потешки</a:t>
            </a:r>
            <a:r>
              <a:rPr lang="ru-RU" sz="2200" b="1" dirty="0">
                <a:solidFill>
                  <a:srgbClr val="002060"/>
                </a:solidFill>
              </a:rPr>
              <a:t>, </a:t>
            </a:r>
            <a:r>
              <a:rPr lang="ru-RU" sz="2200" b="1" dirty="0" err="1">
                <a:solidFill>
                  <a:srgbClr val="002060"/>
                </a:solidFill>
              </a:rPr>
              <a:t>заклички</a:t>
            </a:r>
            <a:r>
              <a:rPr lang="ru-RU" sz="2200" b="1" dirty="0">
                <a:solidFill>
                  <a:srgbClr val="002060"/>
                </a:solidFill>
              </a:rPr>
              <a:t>. </a:t>
            </a:r>
            <a:r>
              <a:rPr lang="ru-RU" sz="2200" dirty="0">
                <a:solidFill>
                  <a:srgbClr val="002060"/>
                </a:solidFill>
              </a:rPr>
              <a:t>«Пальчик-мальчик…», «Заинька, попляши…», «Ночь пришла…», «Сорока, сорока…», «Еду-еду к бабе, к деду…», «Тили-бом! Тили-бом!…», «Как у нашего кота…», «Сидит белка на тележке…», «Ай, </a:t>
            </a:r>
            <a:r>
              <a:rPr lang="ru-RU" sz="2200" dirty="0" err="1">
                <a:solidFill>
                  <a:srgbClr val="002060"/>
                </a:solidFill>
              </a:rPr>
              <a:t>качи-качи-качи</a:t>
            </a:r>
            <a:r>
              <a:rPr lang="ru-RU" sz="2200" dirty="0">
                <a:solidFill>
                  <a:srgbClr val="002060"/>
                </a:solidFill>
              </a:rPr>
              <a:t>»…», «Жили у бабуси…», «</a:t>
            </a:r>
            <a:r>
              <a:rPr lang="ru-RU" sz="2200" dirty="0" err="1">
                <a:solidFill>
                  <a:srgbClr val="002060"/>
                </a:solidFill>
              </a:rPr>
              <a:t>Чики-чики-чикалочки</a:t>
            </a:r>
            <a:r>
              <a:rPr lang="ru-RU" sz="2200" dirty="0">
                <a:solidFill>
                  <a:srgbClr val="002060"/>
                </a:solidFill>
              </a:rPr>
              <a:t>…», «Кисонька-</a:t>
            </a:r>
            <a:r>
              <a:rPr lang="ru-RU" sz="2200" dirty="0" err="1">
                <a:solidFill>
                  <a:srgbClr val="002060"/>
                </a:solidFill>
              </a:rPr>
              <a:t>мурысенька</a:t>
            </a:r>
            <a:r>
              <a:rPr lang="ru-RU" sz="2200" dirty="0">
                <a:solidFill>
                  <a:srgbClr val="002060"/>
                </a:solidFill>
              </a:rPr>
              <a:t>…», «Заря-заряница…», «Травка-муравка…», «На улице три курицы…», «Тень, тень, </a:t>
            </a:r>
            <a:r>
              <a:rPr lang="ru-RU" sz="2200" dirty="0" err="1">
                <a:solidFill>
                  <a:srgbClr val="002060"/>
                </a:solidFill>
              </a:rPr>
              <a:t>потетень</a:t>
            </a:r>
            <a:r>
              <a:rPr lang="ru-RU" sz="2200" dirty="0">
                <a:solidFill>
                  <a:srgbClr val="002060"/>
                </a:solidFill>
              </a:rPr>
              <a:t>…», «Курочка-</a:t>
            </a:r>
            <a:r>
              <a:rPr lang="ru-RU" sz="2200" dirty="0" err="1">
                <a:solidFill>
                  <a:srgbClr val="002060"/>
                </a:solidFill>
              </a:rPr>
              <a:t>рябушечка</a:t>
            </a:r>
            <a:r>
              <a:rPr lang="ru-RU" sz="2200" dirty="0">
                <a:solidFill>
                  <a:srgbClr val="002060"/>
                </a:solidFill>
              </a:rPr>
              <a:t>…», «Дождик, дождик, пуще…», «Божья коровка…», «Радуга-дуга…». </a:t>
            </a:r>
            <a:endParaRPr lang="ru-RU" sz="2200" dirty="0" smtClean="0">
              <a:solidFill>
                <a:srgbClr val="002060"/>
              </a:solidFill>
            </a:endParaRPr>
          </a:p>
          <a:p>
            <a:r>
              <a:rPr lang="ru-RU" sz="2200" b="1" dirty="0" smtClean="0">
                <a:solidFill>
                  <a:srgbClr val="002060"/>
                </a:solidFill>
              </a:rPr>
              <a:t>Сказки</a:t>
            </a:r>
            <a:r>
              <a:rPr lang="ru-RU" sz="2200" b="1" dirty="0">
                <a:solidFill>
                  <a:srgbClr val="002060"/>
                </a:solidFill>
              </a:rPr>
              <a:t>.</a:t>
            </a:r>
            <a:r>
              <a:rPr lang="ru-RU" sz="2200" dirty="0">
                <a:solidFill>
                  <a:srgbClr val="002060"/>
                </a:solidFill>
              </a:rPr>
              <a:t> «Колобок», обр. К. Ушинского; «Волк и козлята», обр. А. Н. Толстого; «Кот, петух и лиса», обр. М. </a:t>
            </a:r>
            <a:r>
              <a:rPr lang="ru-RU" sz="2200" dirty="0" err="1">
                <a:solidFill>
                  <a:srgbClr val="002060"/>
                </a:solidFill>
              </a:rPr>
              <a:t>Боголюбской</a:t>
            </a:r>
            <a:r>
              <a:rPr lang="ru-RU" sz="2200" dirty="0">
                <a:solidFill>
                  <a:srgbClr val="002060"/>
                </a:solidFill>
              </a:rPr>
              <a:t>; «Гуси-лебеди»; «Снегурочка и лиса»; «Бычок — черный бочок, белые копытца», обр. М. Булатова; «Лиса и заяц», обр. В. Даля; «У страха глаза велики», обр. М. Серовой; «Теремок», обр. Е. </a:t>
            </a:r>
            <a:r>
              <a:rPr lang="ru-RU" sz="2200" dirty="0" err="1">
                <a:solidFill>
                  <a:srgbClr val="002060"/>
                </a:solidFill>
              </a:rPr>
              <a:t>Чарушина</a:t>
            </a:r>
            <a:r>
              <a:rPr lang="ru-RU" sz="2200" dirty="0">
                <a:solidFill>
                  <a:srgbClr val="002060"/>
                </a:solidFill>
              </a:rPr>
              <a:t>.</a:t>
            </a:r>
          </a:p>
          <a:p>
            <a:pPr algn="ctr"/>
            <a:endParaRPr lang="ru-RU" sz="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74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</a:rPr>
              <a:t>Примерный список литературы для чтения детям</a:t>
            </a:r>
          </a:p>
          <a:p>
            <a:pPr algn="ctr"/>
            <a:r>
              <a:rPr lang="ru-RU" sz="2800" dirty="0">
                <a:solidFill>
                  <a:srgbClr val="002060"/>
                </a:solidFill>
              </a:rPr>
              <a:t> Вторая группа раннего возраста (от </a:t>
            </a:r>
            <a:r>
              <a:rPr lang="ru-RU" sz="2800" dirty="0" smtClean="0">
                <a:solidFill>
                  <a:srgbClr val="002060"/>
                </a:solidFill>
              </a:rPr>
              <a:t>3 </a:t>
            </a:r>
            <a:r>
              <a:rPr lang="ru-RU" sz="2800" dirty="0">
                <a:solidFill>
                  <a:srgbClr val="002060"/>
                </a:solidFill>
              </a:rPr>
              <a:t>до </a:t>
            </a:r>
            <a:r>
              <a:rPr lang="ru-RU" sz="2800" dirty="0" smtClean="0">
                <a:solidFill>
                  <a:srgbClr val="002060"/>
                </a:solidFill>
              </a:rPr>
              <a:t>4 </a:t>
            </a:r>
            <a:r>
              <a:rPr lang="ru-RU" sz="2800" dirty="0">
                <a:solidFill>
                  <a:srgbClr val="002060"/>
                </a:solidFill>
              </a:rPr>
              <a:t>лет) </a:t>
            </a:r>
            <a:endParaRPr lang="ru-RU" sz="2800" dirty="0" smtClean="0">
              <a:solidFill>
                <a:srgbClr val="002060"/>
              </a:solidFill>
            </a:endParaRPr>
          </a:p>
          <a:p>
            <a:endParaRPr lang="ru-RU" sz="2000" dirty="0" smtClean="0">
              <a:solidFill>
                <a:srgbClr val="00206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Фольклор </a:t>
            </a:r>
            <a:r>
              <a:rPr lang="ru-RU" sz="2000" b="1" dirty="0">
                <a:solidFill>
                  <a:srgbClr val="002060"/>
                </a:solidFill>
              </a:rPr>
              <a:t>народов мира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endParaRPr lang="ru-RU" sz="2000" dirty="0" smtClean="0">
              <a:solidFill>
                <a:srgbClr val="00206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Песенки</a:t>
            </a:r>
            <a:r>
              <a:rPr lang="ru-RU" sz="2000" b="1" dirty="0">
                <a:solidFill>
                  <a:srgbClr val="002060"/>
                </a:solidFill>
              </a:rPr>
              <a:t>.</a:t>
            </a:r>
            <a:r>
              <a:rPr lang="ru-RU" sz="2000" dirty="0">
                <a:solidFill>
                  <a:srgbClr val="002060"/>
                </a:solidFill>
              </a:rPr>
              <a:t> «Кораблик», «Храбрецы», «Маленькие феи», «Три зверолова», англ., обр. С. Маршака; «Что за грохот», пер. с латыш. С. Маршака; «Купите лук…», пер. с шотл. И. </a:t>
            </a:r>
            <a:r>
              <a:rPr lang="ru-RU" sz="2000" dirty="0" err="1">
                <a:solidFill>
                  <a:srgbClr val="002060"/>
                </a:solidFill>
              </a:rPr>
              <a:t>Токмаковой</a:t>
            </a:r>
            <a:r>
              <a:rPr lang="ru-RU" sz="2000" dirty="0">
                <a:solidFill>
                  <a:srgbClr val="002060"/>
                </a:solidFill>
              </a:rPr>
              <a:t>; «Разговор лягушек», «Несговорчивый удод», «Помогите!», пер. с </a:t>
            </a:r>
            <a:r>
              <a:rPr lang="ru-RU" sz="2000" dirty="0" err="1">
                <a:solidFill>
                  <a:srgbClr val="002060"/>
                </a:solidFill>
              </a:rPr>
              <a:t>чеш</a:t>
            </a:r>
            <a:r>
              <a:rPr lang="ru-RU" sz="2000" dirty="0">
                <a:solidFill>
                  <a:srgbClr val="002060"/>
                </a:solidFill>
              </a:rPr>
              <a:t>. С. Маршака. </a:t>
            </a:r>
            <a:endParaRPr lang="ru-RU" sz="2000" dirty="0" smtClean="0">
              <a:solidFill>
                <a:srgbClr val="00206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Сказки</a:t>
            </a:r>
            <a:r>
              <a:rPr lang="ru-RU" sz="2000" b="1" dirty="0">
                <a:solidFill>
                  <a:srgbClr val="002060"/>
                </a:solidFill>
              </a:rPr>
              <a:t>.</a:t>
            </a:r>
            <a:r>
              <a:rPr lang="ru-RU" sz="2000" dirty="0">
                <a:solidFill>
                  <a:srgbClr val="002060"/>
                </a:solidFill>
              </a:rPr>
              <a:t> «Рукавичка», «Коза-дереза», </a:t>
            </a:r>
            <a:r>
              <a:rPr lang="ru-RU" sz="2000" dirty="0" err="1">
                <a:solidFill>
                  <a:srgbClr val="002060"/>
                </a:solidFill>
              </a:rPr>
              <a:t>укр</a:t>
            </a:r>
            <a:r>
              <a:rPr lang="ru-RU" sz="2000" dirty="0">
                <a:solidFill>
                  <a:srgbClr val="002060"/>
                </a:solidFill>
              </a:rPr>
              <a:t>., обр. Е. Благининой; «Два жадных медвежонка», венг., обр. А. Краснова и В. </a:t>
            </a:r>
            <a:r>
              <a:rPr lang="ru-RU" sz="2000" dirty="0" err="1">
                <a:solidFill>
                  <a:srgbClr val="002060"/>
                </a:solidFill>
              </a:rPr>
              <a:t>Важдаева</a:t>
            </a:r>
            <a:r>
              <a:rPr lang="ru-RU" sz="2000" dirty="0">
                <a:solidFill>
                  <a:srgbClr val="002060"/>
                </a:solidFill>
              </a:rPr>
              <a:t>; «Упрямые козы», </a:t>
            </a:r>
            <a:r>
              <a:rPr lang="ru-RU" sz="2000" dirty="0" err="1">
                <a:solidFill>
                  <a:srgbClr val="002060"/>
                </a:solidFill>
              </a:rPr>
              <a:t>узб</a:t>
            </a:r>
            <a:r>
              <a:rPr lang="ru-RU" sz="2000" dirty="0">
                <a:solidFill>
                  <a:srgbClr val="002060"/>
                </a:solidFill>
              </a:rPr>
              <a:t>., обр. Ш. </a:t>
            </a:r>
            <a:r>
              <a:rPr lang="ru-RU" sz="2000" dirty="0" err="1">
                <a:solidFill>
                  <a:srgbClr val="002060"/>
                </a:solidFill>
              </a:rPr>
              <a:t>Сагдуллы</a:t>
            </a:r>
            <a:r>
              <a:rPr lang="ru-RU" sz="2000" dirty="0">
                <a:solidFill>
                  <a:srgbClr val="002060"/>
                </a:solidFill>
              </a:rPr>
              <a:t>; «У солнышка в гостях», пер. с </a:t>
            </a:r>
            <a:r>
              <a:rPr lang="ru-RU" sz="2000" dirty="0" err="1">
                <a:solidFill>
                  <a:srgbClr val="002060"/>
                </a:solidFill>
              </a:rPr>
              <a:t>словац</a:t>
            </a:r>
            <a:r>
              <a:rPr lang="ru-RU" sz="2000" dirty="0">
                <a:solidFill>
                  <a:srgbClr val="002060"/>
                </a:solidFill>
              </a:rPr>
              <a:t>. С. Могилевской и Л. Зориной; «Лиса-нянька», пер. с финск. Е. </a:t>
            </a:r>
            <a:r>
              <a:rPr lang="ru-RU" sz="2000" dirty="0" err="1">
                <a:solidFill>
                  <a:srgbClr val="002060"/>
                </a:solidFill>
              </a:rPr>
              <a:t>Сойни</a:t>
            </a:r>
            <a:r>
              <a:rPr lang="ru-RU" sz="2000" dirty="0">
                <a:solidFill>
                  <a:srgbClr val="002060"/>
                </a:solidFill>
              </a:rPr>
              <a:t>; «Храбрец-молодец», пер. с </a:t>
            </a:r>
            <a:r>
              <a:rPr lang="ru-RU" sz="2000" dirty="0" err="1">
                <a:solidFill>
                  <a:srgbClr val="002060"/>
                </a:solidFill>
              </a:rPr>
              <a:t>болг</a:t>
            </a:r>
            <a:r>
              <a:rPr lang="ru-RU" sz="2000" dirty="0">
                <a:solidFill>
                  <a:srgbClr val="002060"/>
                </a:solidFill>
              </a:rPr>
              <a:t>. Л. Грибовой; «Пых», белорус., обр. Н. </a:t>
            </a:r>
            <a:r>
              <a:rPr lang="ru-RU" sz="2000" dirty="0" err="1">
                <a:solidFill>
                  <a:srgbClr val="002060"/>
                </a:solidFill>
              </a:rPr>
              <a:t>Мялика</a:t>
            </a:r>
            <a:r>
              <a:rPr lang="ru-RU" sz="2000" dirty="0">
                <a:solidFill>
                  <a:srgbClr val="002060"/>
                </a:solidFill>
              </a:rPr>
              <a:t>; «Лесной мишка и проказница мышка», латыш., обр. Ю. </a:t>
            </a:r>
            <a:r>
              <a:rPr lang="ru-RU" sz="2000" dirty="0" err="1">
                <a:solidFill>
                  <a:srgbClr val="002060"/>
                </a:solidFill>
              </a:rPr>
              <a:t>Ванага</a:t>
            </a:r>
            <a:r>
              <a:rPr lang="ru-RU" sz="2000" dirty="0">
                <a:solidFill>
                  <a:srgbClr val="002060"/>
                </a:solidFill>
              </a:rPr>
              <a:t>, пер. Л. Воронковой; «Петух и лиса», пер. с шотл. М. </a:t>
            </a:r>
            <a:r>
              <a:rPr lang="ru-RU" sz="2000" dirty="0" err="1">
                <a:solidFill>
                  <a:srgbClr val="002060"/>
                </a:solidFill>
              </a:rPr>
              <a:t>Клягиной</a:t>
            </a:r>
            <a:r>
              <a:rPr lang="ru-RU" sz="2000" dirty="0">
                <a:solidFill>
                  <a:srgbClr val="002060"/>
                </a:solidFill>
              </a:rPr>
              <a:t>-Кондратьевой; «Свинья и коршун», сказка народов Мозамбика, пер. с португ. Ю. </a:t>
            </a:r>
            <a:r>
              <a:rPr lang="ru-RU" sz="2000" dirty="0" err="1">
                <a:solidFill>
                  <a:srgbClr val="002060"/>
                </a:solidFill>
              </a:rPr>
              <a:t>Чубкова</a:t>
            </a:r>
            <a:endParaRPr lang="ru-RU" sz="2000" dirty="0">
              <a:solidFill>
                <a:srgbClr val="002060"/>
              </a:solidFill>
            </a:endParaRPr>
          </a:p>
          <a:p>
            <a:pPr algn="ctr"/>
            <a:endParaRPr lang="ru-RU" sz="800" dirty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20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16632"/>
            <a:ext cx="9144000" cy="5278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dirty="0">
                <a:solidFill>
                  <a:srgbClr val="002060"/>
                </a:solidFill>
              </a:rPr>
              <a:t>Примерный список литературы для чтения детям</a:t>
            </a:r>
          </a:p>
          <a:p>
            <a:pPr algn="ctr"/>
            <a:r>
              <a:rPr lang="ru-RU" sz="2600" dirty="0">
                <a:solidFill>
                  <a:srgbClr val="002060"/>
                </a:solidFill>
              </a:rPr>
              <a:t> Вторая группа раннего возраста (от </a:t>
            </a:r>
            <a:r>
              <a:rPr lang="ru-RU" sz="2600" dirty="0" smtClean="0">
                <a:solidFill>
                  <a:srgbClr val="002060"/>
                </a:solidFill>
              </a:rPr>
              <a:t>3 </a:t>
            </a:r>
            <a:r>
              <a:rPr lang="ru-RU" sz="2600" dirty="0">
                <a:solidFill>
                  <a:srgbClr val="002060"/>
                </a:solidFill>
              </a:rPr>
              <a:t>до </a:t>
            </a:r>
            <a:r>
              <a:rPr lang="ru-RU" sz="2600" dirty="0" smtClean="0">
                <a:solidFill>
                  <a:srgbClr val="002060"/>
                </a:solidFill>
              </a:rPr>
              <a:t>4 </a:t>
            </a:r>
            <a:r>
              <a:rPr lang="ru-RU" sz="2600" dirty="0">
                <a:solidFill>
                  <a:srgbClr val="002060"/>
                </a:solidFill>
              </a:rPr>
              <a:t>лет</a:t>
            </a:r>
            <a:r>
              <a:rPr lang="ru-RU" sz="2600" dirty="0" smtClean="0">
                <a:solidFill>
                  <a:srgbClr val="002060"/>
                </a:solidFill>
              </a:rPr>
              <a:t>)</a:t>
            </a:r>
          </a:p>
          <a:p>
            <a:r>
              <a:rPr lang="ru-RU" sz="1900" b="1" dirty="0">
                <a:solidFill>
                  <a:srgbClr val="002060"/>
                </a:solidFill>
              </a:rPr>
              <a:t>Произведения поэтов и писателей России </a:t>
            </a:r>
            <a:endParaRPr lang="ru-RU" sz="1900" b="1" dirty="0" smtClean="0">
              <a:solidFill>
                <a:srgbClr val="002060"/>
              </a:solidFill>
            </a:endParaRPr>
          </a:p>
          <a:p>
            <a:r>
              <a:rPr lang="ru-RU" sz="1900" b="1" dirty="0" smtClean="0">
                <a:solidFill>
                  <a:srgbClr val="002060"/>
                </a:solidFill>
              </a:rPr>
              <a:t>Поэзия</a:t>
            </a:r>
            <a:r>
              <a:rPr lang="ru-RU" sz="1900" b="1" dirty="0">
                <a:solidFill>
                  <a:srgbClr val="002060"/>
                </a:solidFill>
              </a:rPr>
              <a:t>.</a:t>
            </a:r>
            <a:r>
              <a:rPr lang="ru-RU" sz="1900" dirty="0">
                <a:solidFill>
                  <a:srgbClr val="002060"/>
                </a:solidFill>
              </a:rPr>
              <a:t> К. Бальмонт. «Осень»; А. Блок. «Зайчик»; А. Кольцов. «Дуют ветры…» (из стихотворения «Русская песня»); А. Плещеев. «Осень наступила…», «Весна» (в сокр.); А. Майков. «Колыбельная песня», «Ласточка примчалась...» (из новогреческих песен); А. Пушкин. «Ветер, ветер! Ты могуч!..», «Свет наш, солнышко!..», «Месяц, месяц…» (из «Сказки о мертвой царевне и о семи богатырях»); С. Черный. «</a:t>
            </a:r>
            <a:r>
              <a:rPr lang="ru-RU" sz="1900" dirty="0" err="1">
                <a:solidFill>
                  <a:srgbClr val="002060"/>
                </a:solidFill>
              </a:rPr>
              <a:t>Приставалка</a:t>
            </a:r>
            <a:r>
              <a:rPr lang="ru-RU" sz="1900" dirty="0">
                <a:solidFill>
                  <a:srgbClr val="002060"/>
                </a:solidFill>
              </a:rPr>
              <a:t>», «Про Катюшу»; С. Маршак. «Зоосад», «Жираф», «Зебры», «Белые медведи», «Страусенок», «Пингвин», «Верблюд», «Где обедал воробей» (из цикла «Детки в клетке»); «Тихая сказка», «Сказка об умном мышонке»; К. Чуковский. «Путаница», «Краденое солнце», «</a:t>
            </a:r>
            <a:r>
              <a:rPr lang="ru-RU" sz="1900" dirty="0" err="1">
                <a:solidFill>
                  <a:srgbClr val="002060"/>
                </a:solidFill>
              </a:rPr>
              <a:t>Мойдодыр</a:t>
            </a:r>
            <a:r>
              <a:rPr lang="ru-RU" sz="1900" dirty="0">
                <a:solidFill>
                  <a:srgbClr val="002060"/>
                </a:solidFill>
              </a:rPr>
              <a:t>», «Муха-цокотуха», «Ежики смеются», «Елка», «Айболит», «Чудо-дерево», «Черепаха»; С. </a:t>
            </a:r>
            <a:r>
              <a:rPr lang="ru-RU" sz="1900" dirty="0" err="1">
                <a:solidFill>
                  <a:srgbClr val="002060"/>
                </a:solidFill>
              </a:rPr>
              <a:t>Гродецкий</a:t>
            </a:r>
            <a:r>
              <a:rPr lang="ru-RU" sz="1900" dirty="0">
                <a:solidFill>
                  <a:srgbClr val="002060"/>
                </a:solidFill>
              </a:rPr>
              <a:t>. «Кто это?»; В. Берестов. «Курица с цыплятами», «Бычок»; Н. Заболоцкий. «Как мыши с котом воевали»; В. Маяковский. «Что такое хорошо и что такое плохо?», «Что ни страница — то слон, то львица»; К. Бальмонт. «Комарики-</a:t>
            </a:r>
            <a:r>
              <a:rPr lang="ru-RU" sz="1900" dirty="0" err="1">
                <a:solidFill>
                  <a:srgbClr val="002060"/>
                </a:solidFill>
              </a:rPr>
              <a:t>макарики</a:t>
            </a:r>
            <a:r>
              <a:rPr lang="ru-RU" sz="1900" dirty="0">
                <a:solidFill>
                  <a:srgbClr val="002060"/>
                </a:solidFill>
              </a:rPr>
              <a:t>»; И. Косяков. «Все она»; А. </a:t>
            </a:r>
            <a:r>
              <a:rPr lang="ru-RU" sz="1900" dirty="0" err="1">
                <a:solidFill>
                  <a:srgbClr val="002060"/>
                </a:solidFill>
              </a:rPr>
              <a:t>Барто</a:t>
            </a:r>
            <a:r>
              <a:rPr lang="ru-RU" sz="1900" dirty="0">
                <a:solidFill>
                  <a:srgbClr val="002060"/>
                </a:solidFill>
              </a:rPr>
              <a:t>, П. </a:t>
            </a:r>
            <a:r>
              <a:rPr lang="ru-RU" sz="1900" dirty="0" err="1">
                <a:solidFill>
                  <a:srgbClr val="002060"/>
                </a:solidFill>
              </a:rPr>
              <a:t>Барто</a:t>
            </a:r>
            <a:r>
              <a:rPr lang="ru-RU" sz="1900" dirty="0">
                <a:solidFill>
                  <a:srgbClr val="002060"/>
                </a:solidFill>
              </a:rPr>
              <a:t>. «Девочка чумазая»; С. Михалков. «Песенка друзей»; Э. </a:t>
            </a:r>
            <a:r>
              <a:rPr lang="ru-RU" sz="1900" dirty="0" err="1">
                <a:solidFill>
                  <a:srgbClr val="002060"/>
                </a:solidFill>
              </a:rPr>
              <a:t>Мошковская</a:t>
            </a:r>
            <a:r>
              <a:rPr lang="ru-RU" sz="1900" dirty="0">
                <a:solidFill>
                  <a:srgbClr val="002060"/>
                </a:solidFill>
              </a:rPr>
              <a:t>. «Жадина»; И. </a:t>
            </a:r>
            <a:r>
              <a:rPr lang="ru-RU" sz="1900" dirty="0" err="1">
                <a:solidFill>
                  <a:srgbClr val="002060"/>
                </a:solidFill>
              </a:rPr>
              <a:t>Токмакова</a:t>
            </a:r>
            <a:r>
              <a:rPr lang="ru-RU" sz="1900" dirty="0">
                <a:solidFill>
                  <a:srgbClr val="002060"/>
                </a:solidFill>
              </a:rPr>
              <a:t>. «Медведь».  </a:t>
            </a:r>
          </a:p>
        </p:txBody>
      </p:sp>
    </p:spTree>
    <p:extLst>
      <p:ext uri="{BB962C8B-B14F-4D97-AF65-F5344CB8AC3E}">
        <p14:creationId xmlns:p14="http://schemas.microsoft.com/office/powerpoint/2010/main" val="264187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9036496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600" dirty="0">
                <a:solidFill>
                  <a:srgbClr val="002060"/>
                </a:solidFill>
              </a:rPr>
              <a:t>Примерный список литературы для чтения детям</a:t>
            </a:r>
          </a:p>
          <a:p>
            <a:pPr lvl="0" algn="ctr"/>
            <a:r>
              <a:rPr lang="ru-RU" sz="2600" dirty="0">
                <a:solidFill>
                  <a:srgbClr val="002060"/>
                </a:solidFill>
              </a:rPr>
              <a:t> Вторая группа раннего возраста (от </a:t>
            </a:r>
            <a:r>
              <a:rPr lang="ru-RU" sz="2600" dirty="0" smtClean="0">
                <a:solidFill>
                  <a:srgbClr val="002060"/>
                </a:solidFill>
              </a:rPr>
              <a:t>3 </a:t>
            </a:r>
            <a:r>
              <a:rPr lang="ru-RU" sz="2600" dirty="0">
                <a:solidFill>
                  <a:srgbClr val="002060"/>
                </a:solidFill>
              </a:rPr>
              <a:t>до </a:t>
            </a:r>
            <a:r>
              <a:rPr lang="ru-RU" sz="2600" dirty="0" smtClean="0">
                <a:solidFill>
                  <a:srgbClr val="002060"/>
                </a:solidFill>
              </a:rPr>
              <a:t>4 </a:t>
            </a:r>
            <a:r>
              <a:rPr lang="ru-RU" sz="2600" dirty="0">
                <a:solidFill>
                  <a:srgbClr val="002060"/>
                </a:solidFill>
              </a:rPr>
              <a:t>лет</a:t>
            </a:r>
            <a:r>
              <a:rPr lang="ru-RU" sz="2600" dirty="0" smtClean="0">
                <a:solidFill>
                  <a:srgbClr val="002060"/>
                </a:solidFill>
              </a:rPr>
              <a:t>)</a:t>
            </a:r>
          </a:p>
          <a:p>
            <a:pPr lvl="0"/>
            <a:endParaRPr lang="ru-RU" sz="800" b="1" dirty="0" smtClean="0"/>
          </a:p>
          <a:p>
            <a:pPr lvl="0"/>
            <a:r>
              <a:rPr lang="ru-RU" sz="2000" b="1" dirty="0" smtClean="0">
                <a:solidFill>
                  <a:srgbClr val="002060"/>
                </a:solidFill>
              </a:rPr>
              <a:t>Проза</a:t>
            </a:r>
            <a:r>
              <a:rPr lang="ru-RU" sz="2000" b="1" dirty="0">
                <a:solidFill>
                  <a:srgbClr val="002060"/>
                </a:solidFill>
              </a:rPr>
              <a:t>.</a:t>
            </a:r>
            <a:r>
              <a:rPr lang="ru-RU" sz="2000" dirty="0">
                <a:solidFill>
                  <a:srgbClr val="002060"/>
                </a:solidFill>
              </a:rPr>
              <a:t> К. Ушинский. «Петушок с семьей», «Уточки», «Васька», «Лиса Патрикеевна»; Т. Александрова. «Медвежонок </a:t>
            </a:r>
            <a:r>
              <a:rPr lang="ru-RU" sz="2000" dirty="0" err="1">
                <a:solidFill>
                  <a:srgbClr val="002060"/>
                </a:solidFill>
              </a:rPr>
              <a:t>Бурик</a:t>
            </a:r>
            <a:r>
              <a:rPr lang="ru-RU" sz="2000" dirty="0">
                <a:solidFill>
                  <a:srgbClr val="002060"/>
                </a:solidFill>
              </a:rPr>
              <a:t>»; Б. Житков. «Как мы ездили в зоологический сад», «Как мы в зоосад приехали», «Зебра», «Слоны», «Как слон купался» (из книги «Что я видел»); М. Зощенко. «Умная птичка»; Г. Цыферов. «Про друзей», «Когда не хватает игрушек» (из книги «Про цыпленка, солнце и медвежонка»); К. Чуковский. «Так и не так»; Д. Мамин-Сибиряк. «Сказка про храброго Зайца — длинные уши, косые глаза, короткий хвост»; Л. Воронкова. «Маша-растеряша», «Снег идет» (из книги «Снег идет»); Н. Носов «Ступеньки»; Д. Хармс. «Храбрый еж»; Л. Толстой. «Птица свила гнездо…»; «Таня знала буквы…»; «У Вари был чиж…», «Пришла весна…»; В. Бианки. «Купание медвежат»; Ю. Дмитриев. «Синий шалашик»; С. Прокофьева. «Маша и </a:t>
            </a:r>
            <a:r>
              <a:rPr lang="ru-RU" sz="2000" dirty="0" err="1">
                <a:solidFill>
                  <a:srgbClr val="002060"/>
                </a:solidFill>
              </a:rPr>
              <a:t>Ойка</a:t>
            </a:r>
            <a:r>
              <a:rPr lang="ru-RU" sz="2000" dirty="0">
                <a:solidFill>
                  <a:srgbClr val="002060"/>
                </a:solidFill>
              </a:rPr>
              <a:t>», «Когда можно плакать», «Сказка о невоспитанном мышонке» (из книги «Машины сказки»); В. </a:t>
            </a:r>
            <a:r>
              <a:rPr lang="ru-RU" sz="2000" dirty="0" err="1">
                <a:solidFill>
                  <a:srgbClr val="002060"/>
                </a:solidFill>
              </a:rPr>
              <a:t>Сутеев</a:t>
            </a:r>
            <a:r>
              <a:rPr lang="ru-RU" sz="2000" dirty="0">
                <a:solidFill>
                  <a:srgbClr val="002060"/>
                </a:solidFill>
              </a:rPr>
              <a:t>. «Три котенка»; А. Н. Толстой. «Еж», «Лиса», «Петушки».</a:t>
            </a:r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461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9144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600" dirty="0">
                <a:solidFill>
                  <a:srgbClr val="002060"/>
                </a:solidFill>
              </a:rPr>
              <a:t>Примерный список литературы для чтения детям</a:t>
            </a:r>
          </a:p>
          <a:p>
            <a:pPr lvl="0" algn="ctr"/>
            <a:r>
              <a:rPr lang="ru-RU" sz="2600" dirty="0">
                <a:solidFill>
                  <a:srgbClr val="002060"/>
                </a:solidFill>
              </a:rPr>
              <a:t> Вторая группа раннего возраста (от 3 до 4 лет)</a:t>
            </a:r>
          </a:p>
          <a:p>
            <a:endParaRPr lang="ru-RU" sz="800" dirty="0" smtClean="0"/>
          </a:p>
          <a:p>
            <a:r>
              <a:rPr lang="ru-RU" b="1" dirty="0" smtClean="0">
                <a:solidFill>
                  <a:srgbClr val="002060"/>
                </a:solidFill>
              </a:rPr>
              <a:t>Произведения </a:t>
            </a:r>
            <a:r>
              <a:rPr lang="ru-RU" b="1" dirty="0">
                <a:solidFill>
                  <a:srgbClr val="002060"/>
                </a:solidFill>
              </a:rPr>
              <a:t>поэтов и писателей разных стран </a:t>
            </a:r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Поэзия</a:t>
            </a:r>
            <a:r>
              <a:rPr lang="ru-RU" b="1" dirty="0">
                <a:solidFill>
                  <a:srgbClr val="002060"/>
                </a:solidFill>
              </a:rPr>
              <a:t>. </a:t>
            </a:r>
            <a:r>
              <a:rPr lang="ru-RU" dirty="0">
                <a:solidFill>
                  <a:srgbClr val="002060"/>
                </a:solidFill>
              </a:rPr>
              <a:t>Е. </a:t>
            </a:r>
            <a:r>
              <a:rPr lang="ru-RU" dirty="0" err="1">
                <a:solidFill>
                  <a:srgbClr val="002060"/>
                </a:solidFill>
              </a:rPr>
              <a:t>Виеру</a:t>
            </a:r>
            <a:r>
              <a:rPr lang="ru-RU" dirty="0">
                <a:solidFill>
                  <a:srgbClr val="002060"/>
                </a:solidFill>
              </a:rPr>
              <a:t>. «Ежик и барабан», пер. с </a:t>
            </a:r>
            <a:r>
              <a:rPr lang="ru-RU" dirty="0" err="1">
                <a:solidFill>
                  <a:srgbClr val="002060"/>
                </a:solidFill>
              </a:rPr>
              <a:t>молд</a:t>
            </a:r>
            <a:r>
              <a:rPr lang="ru-RU" dirty="0">
                <a:solidFill>
                  <a:srgbClr val="002060"/>
                </a:solidFill>
              </a:rPr>
              <a:t>. Я. Акима; П. Воронько. «Хитрый ежик», пер. с </a:t>
            </a:r>
            <a:r>
              <a:rPr lang="ru-RU" dirty="0" err="1">
                <a:solidFill>
                  <a:srgbClr val="002060"/>
                </a:solidFill>
              </a:rPr>
              <a:t>укр</a:t>
            </a:r>
            <a:r>
              <a:rPr lang="ru-RU" dirty="0">
                <a:solidFill>
                  <a:srgbClr val="002060"/>
                </a:solidFill>
              </a:rPr>
              <a:t>. С. Маршака; Л. </a:t>
            </a:r>
            <a:r>
              <a:rPr lang="ru-RU" dirty="0" err="1">
                <a:solidFill>
                  <a:srgbClr val="002060"/>
                </a:solidFill>
              </a:rPr>
              <a:t>Милева</a:t>
            </a:r>
            <a:r>
              <a:rPr lang="ru-RU" dirty="0">
                <a:solidFill>
                  <a:srgbClr val="002060"/>
                </a:solidFill>
              </a:rPr>
              <a:t>. «</a:t>
            </a:r>
            <a:r>
              <a:rPr lang="ru-RU" dirty="0" err="1">
                <a:solidFill>
                  <a:srgbClr val="002060"/>
                </a:solidFill>
              </a:rPr>
              <a:t>Быстроножка</a:t>
            </a:r>
            <a:r>
              <a:rPr lang="ru-RU" dirty="0">
                <a:solidFill>
                  <a:srgbClr val="002060"/>
                </a:solidFill>
              </a:rPr>
              <a:t> и Серая Одежка», пер. с </a:t>
            </a:r>
            <a:r>
              <a:rPr lang="ru-RU" dirty="0" err="1">
                <a:solidFill>
                  <a:srgbClr val="002060"/>
                </a:solidFill>
              </a:rPr>
              <a:t>болг</a:t>
            </a:r>
            <a:r>
              <a:rPr lang="ru-RU" dirty="0">
                <a:solidFill>
                  <a:srgbClr val="002060"/>
                </a:solidFill>
              </a:rPr>
              <a:t>. М. Маринова; А. </a:t>
            </a:r>
            <a:r>
              <a:rPr lang="ru-RU" dirty="0" err="1">
                <a:solidFill>
                  <a:srgbClr val="002060"/>
                </a:solidFill>
              </a:rPr>
              <a:t>Милн</a:t>
            </a:r>
            <a:r>
              <a:rPr lang="ru-RU" dirty="0">
                <a:solidFill>
                  <a:srgbClr val="002060"/>
                </a:solidFill>
              </a:rPr>
              <a:t>. «Три лисички», пер. с англ. Н. </a:t>
            </a:r>
            <a:r>
              <a:rPr lang="ru-RU" dirty="0" err="1">
                <a:solidFill>
                  <a:srgbClr val="002060"/>
                </a:solidFill>
              </a:rPr>
              <a:t>Слепаковой</a:t>
            </a:r>
            <a:r>
              <a:rPr lang="ru-RU" dirty="0">
                <a:solidFill>
                  <a:srgbClr val="002060"/>
                </a:solidFill>
              </a:rPr>
              <a:t>; Н. Забила. «Карандаш», пер. с </a:t>
            </a:r>
            <a:r>
              <a:rPr lang="ru-RU" dirty="0" err="1">
                <a:solidFill>
                  <a:srgbClr val="002060"/>
                </a:solidFill>
              </a:rPr>
              <a:t>укр</a:t>
            </a:r>
            <a:r>
              <a:rPr lang="ru-RU" dirty="0">
                <a:solidFill>
                  <a:srgbClr val="002060"/>
                </a:solidFill>
              </a:rPr>
              <a:t>. З. Александровой; С. </a:t>
            </a:r>
            <a:r>
              <a:rPr lang="ru-RU" dirty="0" err="1">
                <a:solidFill>
                  <a:srgbClr val="002060"/>
                </a:solidFill>
              </a:rPr>
              <a:t>Капутикян</a:t>
            </a:r>
            <a:r>
              <a:rPr lang="ru-RU" dirty="0">
                <a:solidFill>
                  <a:srgbClr val="002060"/>
                </a:solidFill>
              </a:rPr>
              <a:t>. «Кто скорее допьет», «Маша не плачет», пер. с </a:t>
            </a:r>
            <a:r>
              <a:rPr lang="ru-RU" dirty="0" err="1">
                <a:solidFill>
                  <a:srgbClr val="002060"/>
                </a:solidFill>
              </a:rPr>
              <a:t>арм</a:t>
            </a:r>
            <a:r>
              <a:rPr lang="ru-RU" dirty="0">
                <a:solidFill>
                  <a:srgbClr val="002060"/>
                </a:solidFill>
              </a:rPr>
              <a:t>. Т. </a:t>
            </a:r>
            <a:r>
              <a:rPr lang="ru-RU" dirty="0" err="1">
                <a:solidFill>
                  <a:srgbClr val="002060"/>
                </a:solidFill>
              </a:rPr>
              <a:t>Спендиаровой</a:t>
            </a:r>
            <a:r>
              <a:rPr lang="ru-RU" dirty="0">
                <a:solidFill>
                  <a:srgbClr val="002060"/>
                </a:solidFill>
              </a:rPr>
              <a:t>; А. </a:t>
            </a:r>
            <a:r>
              <a:rPr lang="ru-RU" dirty="0" err="1">
                <a:solidFill>
                  <a:srgbClr val="002060"/>
                </a:solidFill>
              </a:rPr>
              <a:t>Босев</a:t>
            </a:r>
            <a:r>
              <a:rPr lang="ru-RU" dirty="0">
                <a:solidFill>
                  <a:srgbClr val="002060"/>
                </a:solidFill>
              </a:rPr>
              <a:t>. «Дождь», пер. с </a:t>
            </a:r>
            <a:r>
              <a:rPr lang="ru-RU" dirty="0" err="1">
                <a:solidFill>
                  <a:srgbClr val="002060"/>
                </a:solidFill>
              </a:rPr>
              <a:t>болг</a:t>
            </a:r>
            <a:r>
              <a:rPr lang="ru-RU" dirty="0">
                <a:solidFill>
                  <a:srgbClr val="002060"/>
                </a:solidFill>
              </a:rPr>
              <a:t>. И. </a:t>
            </a:r>
            <a:r>
              <a:rPr lang="ru-RU" dirty="0" err="1">
                <a:solidFill>
                  <a:srgbClr val="002060"/>
                </a:solidFill>
              </a:rPr>
              <a:t>Мазнина</a:t>
            </a:r>
            <a:r>
              <a:rPr lang="ru-RU" dirty="0">
                <a:solidFill>
                  <a:srgbClr val="002060"/>
                </a:solidFill>
              </a:rPr>
              <a:t>; «Поет зяблик», пер. с </a:t>
            </a:r>
            <a:r>
              <a:rPr lang="ru-RU" dirty="0" err="1">
                <a:solidFill>
                  <a:srgbClr val="002060"/>
                </a:solidFill>
              </a:rPr>
              <a:t>болг</a:t>
            </a:r>
            <a:r>
              <a:rPr lang="ru-RU" dirty="0">
                <a:solidFill>
                  <a:srgbClr val="002060"/>
                </a:solidFill>
              </a:rPr>
              <a:t>. И. </a:t>
            </a:r>
            <a:r>
              <a:rPr lang="ru-RU" dirty="0" err="1">
                <a:solidFill>
                  <a:srgbClr val="002060"/>
                </a:solidFill>
              </a:rPr>
              <a:t>Токмаковой</a:t>
            </a:r>
            <a:r>
              <a:rPr lang="ru-RU" dirty="0">
                <a:solidFill>
                  <a:srgbClr val="002060"/>
                </a:solidFill>
              </a:rPr>
              <a:t>; М. Карем. «Мой кот», пер. с франц. М. Кудиновой.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Проза</a:t>
            </a:r>
            <a:r>
              <a:rPr lang="ru-RU" b="1" dirty="0">
                <a:solidFill>
                  <a:srgbClr val="002060"/>
                </a:solidFill>
              </a:rPr>
              <a:t>.</a:t>
            </a:r>
            <a:r>
              <a:rPr lang="ru-RU" dirty="0">
                <a:solidFill>
                  <a:srgbClr val="002060"/>
                </a:solidFill>
              </a:rPr>
              <a:t> Д. </a:t>
            </a:r>
            <a:r>
              <a:rPr lang="ru-RU" dirty="0" err="1">
                <a:solidFill>
                  <a:srgbClr val="002060"/>
                </a:solidFill>
              </a:rPr>
              <a:t>Биссет</a:t>
            </a:r>
            <a:r>
              <a:rPr lang="ru-RU" dirty="0">
                <a:solidFill>
                  <a:srgbClr val="002060"/>
                </a:solidFill>
              </a:rPr>
              <a:t>. «Лягушка в зеркале», пер. с англ. Н. Шерешевской; Л. </a:t>
            </a:r>
            <a:r>
              <a:rPr lang="ru-RU" dirty="0" err="1">
                <a:solidFill>
                  <a:srgbClr val="002060"/>
                </a:solidFill>
              </a:rPr>
              <a:t>Муур</a:t>
            </a:r>
            <a:r>
              <a:rPr lang="ru-RU" dirty="0">
                <a:solidFill>
                  <a:srgbClr val="002060"/>
                </a:solidFill>
              </a:rPr>
              <a:t>. «Крошка Енот и Тот, кто сидит в пруду», пер. с англ. О. Образцовой; Ч. </a:t>
            </a:r>
            <a:r>
              <a:rPr lang="ru-RU" dirty="0" err="1">
                <a:solidFill>
                  <a:srgbClr val="002060"/>
                </a:solidFill>
              </a:rPr>
              <a:t>Янчарский</a:t>
            </a:r>
            <a:r>
              <a:rPr lang="ru-RU" dirty="0">
                <a:solidFill>
                  <a:srgbClr val="002060"/>
                </a:solidFill>
              </a:rPr>
              <a:t>. «Игры», «Самокат» (из книги «Приключения Мишки </a:t>
            </a:r>
            <a:r>
              <a:rPr lang="ru-RU" dirty="0" err="1">
                <a:solidFill>
                  <a:srgbClr val="002060"/>
                </a:solidFill>
              </a:rPr>
              <a:t>Ушастика</a:t>
            </a:r>
            <a:r>
              <a:rPr lang="ru-RU" dirty="0">
                <a:solidFill>
                  <a:srgbClr val="002060"/>
                </a:solidFill>
              </a:rPr>
              <a:t>»), пер. с польск. В. Приходько; Е. </a:t>
            </a:r>
            <a:r>
              <a:rPr lang="ru-RU" dirty="0" err="1">
                <a:solidFill>
                  <a:srgbClr val="002060"/>
                </a:solidFill>
              </a:rPr>
              <a:t>Бехлерова</a:t>
            </a:r>
            <a:r>
              <a:rPr lang="ru-RU" dirty="0">
                <a:solidFill>
                  <a:srgbClr val="002060"/>
                </a:solidFill>
              </a:rPr>
              <a:t>. «Капустный лист», пер. с польск. Г. Лукина; А. </a:t>
            </a:r>
            <a:r>
              <a:rPr lang="ru-RU" dirty="0" err="1">
                <a:solidFill>
                  <a:srgbClr val="002060"/>
                </a:solidFill>
              </a:rPr>
              <a:t>Босев</a:t>
            </a:r>
            <a:r>
              <a:rPr lang="ru-RU" dirty="0">
                <a:solidFill>
                  <a:srgbClr val="002060"/>
                </a:solidFill>
              </a:rPr>
              <a:t>. «Трое», пер. с </a:t>
            </a:r>
            <a:r>
              <a:rPr lang="ru-RU" dirty="0" err="1">
                <a:solidFill>
                  <a:srgbClr val="002060"/>
                </a:solidFill>
              </a:rPr>
              <a:t>болг</a:t>
            </a:r>
            <a:r>
              <a:rPr lang="ru-RU" dirty="0">
                <a:solidFill>
                  <a:srgbClr val="002060"/>
                </a:solidFill>
              </a:rPr>
              <a:t>. В. Викторова; Б. Поттер. «</a:t>
            </a:r>
            <a:r>
              <a:rPr lang="ru-RU" dirty="0" err="1">
                <a:solidFill>
                  <a:srgbClr val="002060"/>
                </a:solidFill>
              </a:rPr>
              <a:t>Ухти-Тухти</a:t>
            </a:r>
            <a:r>
              <a:rPr lang="ru-RU" dirty="0">
                <a:solidFill>
                  <a:srgbClr val="002060"/>
                </a:solidFill>
              </a:rPr>
              <a:t>», пер. с англ. О. Образцовой; Й. Чапек. «Трудный день», «В лесу», «Кукла </a:t>
            </a:r>
            <a:r>
              <a:rPr lang="ru-RU" dirty="0" err="1">
                <a:solidFill>
                  <a:srgbClr val="002060"/>
                </a:solidFill>
              </a:rPr>
              <a:t>Яринка</a:t>
            </a:r>
            <a:r>
              <a:rPr lang="ru-RU" dirty="0">
                <a:solidFill>
                  <a:srgbClr val="002060"/>
                </a:solidFill>
              </a:rPr>
              <a:t>» (из книги «Приключения песика и кошечки»), пер. с </a:t>
            </a:r>
            <a:r>
              <a:rPr lang="ru-RU" dirty="0" err="1">
                <a:solidFill>
                  <a:srgbClr val="002060"/>
                </a:solidFill>
              </a:rPr>
              <a:t>чешск</a:t>
            </a:r>
            <a:r>
              <a:rPr lang="ru-RU" dirty="0">
                <a:solidFill>
                  <a:srgbClr val="002060"/>
                </a:solidFill>
              </a:rPr>
              <a:t>. Г. Лукина; О. </a:t>
            </a:r>
            <a:r>
              <a:rPr lang="ru-RU" dirty="0" err="1">
                <a:solidFill>
                  <a:srgbClr val="002060"/>
                </a:solidFill>
              </a:rPr>
              <a:t>Альфаро</a:t>
            </a:r>
            <a:r>
              <a:rPr lang="ru-RU" dirty="0">
                <a:solidFill>
                  <a:srgbClr val="002060"/>
                </a:solidFill>
              </a:rPr>
              <a:t>. «Козлик-герой», пер. с исп. Т. </a:t>
            </a:r>
            <a:r>
              <a:rPr lang="ru-RU" dirty="0" err="1">
                <a:solidFill>
                  <a:srgbClr val="002060"/>
                </a:solidFill>
              </a:rPr>
              <a:t>Давитьянц</a:t>
            </a:r>
            <a:r>
              <a:rPr lang="ru-RU" dirty="0">
                <a:solidFill>
                  <a:srgbClr val="002060"/>
                </a:solidFill>
              </a:rPr>
              <a:t>; О. Панку-</a:t>
            </a:r>
            <a:r>
              <a:rPr lang="ru-RU" dirty="0" err="1">
                <a:solidFill>
                  <a:srgbClr val="002060"/>
                </a:solidFill>
              </a:rPr>
              <a:t>Яшь</a:t>
            </a:r>
            <a:r>
              <a:rPr lang="ru-RU" dirty="0">
                <a:solidFill>
                  <a:srgbClr val="002060"/>
                </a:solidFill>
              </a:rPr>
              <a:t>. «Покойной ночи, </a:t>
            </a:r>
            <a:r>
              <a:rPr lang="ru-RU" dirty="0" err="1">
                <a:solidFill>
                  <a:srgbClr val="002060"/>
                </a:solidFill>
              </a:rPr>
              <a:t>Дуку</a:t>
            </a:r>
            <a:r>
              <a:rPr lang="ru-RU" dirty="0">
                <a:solidFill>
                  <a:srgbClr val="002060"/>
                </a:solidFill>
              </a:rPr>
              <a:t>!», пер. с румын. М. Олсуфьева, «Не только в детском саду» (в сокр.), пер. с румын. Т. Ивановой.</a:t>
            </a:r>
          </a:p>
        </p:txBody>
      </p:sp>
    </p:spTree>
    <p:extLst>
      <p:ext uri="{BB962C8B-B14F-4D97-AF65-F5344CB8AC3E}">
        <p14:creationId xmlns:p14="http://schemas.microsoft.com/office/powerpoint/2010/main" val="202478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548680"/>
            <a:ext cx="9144000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600" dirty="0">
                <a:solidFill>
                  <a:srgbClr val="002060"/>
                </a:solidFill>
              </a:rPr>
              <a:t>Примерный список литературы для чтения детям</a:t>
            </a:r>
          </a:p>
          <a:p>
            <a:pPr lvl="0" algn="ctr"/>
            <a:r>
              <a:rPr lang="ru-RU" sz="2600" dirty="0">
                <a:solidFill>
                  <a:srgbClr val="002060"/>
                </a:solidFill>
              </a:rPr>
              <a:t> Вторая группа раннего возраста (от 3 до 4 лет</a:t>
            </a:r>
            <a:r>
              <a:rPr lang="ru-RU" sz="2600" dirty="0" smtClean="0">
                <a:solidFill>
                  <a:srgbClr val="002060"/>
                </a:solidFill>
              </a:rPr>
              <a:t>)</a:t>
            </a:r>
          </a:p>
          <a:p>
            <a:pPr lvl="0"/>
            <a:endParaRPr lang="ru-RU" sz="2600" dirty="0" smtClean="0">
              <a:solidFill>
                <a:srgbClr val="002060"/>
              </a:solidFill>
            </a:endParaRPr>
          </a:p>
          <a:p>
            <a:pPr lvl="0"/>
            <a:r>
              <a:rPr lang="ru-RU" sz="2200" b="1" dirty="0" smtClean="0">
                <a:solidFill>
                  <a:srgbClr val="002060"/>
                </a:solidFill>
              </a:rPr>
              <a:t>Произведения </a:t>
            </a:r>
            <a:r>
              <a:rPr lang="ru-RU" sz="2200" b="1" dirty="0">
                <a:solidFill>
                  <a:srgbClr val="002060"/>
                </a:solidFill>
              </a:rPr>
              <a:t>для заучивания наизусть </a:t>
            </a:r>
            <a:r>
              <a:rPr lang="ru-RU" sz="2200" dirty="0">
                <a:solidFill>
                  <a:srgbClr val="002060"/>
                </a:solidFill>
              </a:rPr>
              <a:t>«Пальчик-мальчик…», «Как у нашего кота…», «</a:t>
            </a:r>
            <a:r>
              <a:rPr lang="ru-RU" sz="2200" dirty="0" err="1">
                <a:solidFill>
                  <a:srgbClr val="002060"/>
                </a:solidFill>
              </a:rPr>
              <a:t>Огуречик</a:t>
            </a:r>
            <a:r>
              <a:rPr lang="ru-RU" sz="2200" dirty="0">
                <a:solidFill>
                  <a:srgbClr val="002060"/>
                </a:solidFill>
              </a:rPr>
              <a:t>, </a:t>
            </a:r>
            <a:r>
              <a:rPr lang="ru-RU" sz="2200" dirty="0" err="1">
                <a:solidFill>
                  <a:srgbClr val="002060"/>
                </a:solidFill>
              </a:rPr>
              <a:t>огуречик</a:t>
            </a:r>
            <a:r>
              <a:rPr lang="ru-RU" sz="2200" dirty="0">
                <a:solidFill>
                  <a:srgbClr val="002060"/>
                </a:solidFill>
              </a:rPr>
              <a:t>…», «Мыши водят хоровод…», рус. нар. песенки; А. </a:t>
            </a:r>
            <a:r>
              <a:rPr lang="ru-RU" sz="2200" dirty="0" err="1">
                <a:solidFill>
                  <a:srgbClr val="002060"/>
                </a:solidFill>
              </a:rPr>
              <a:t>Барто</a:t>
            </a:r>
            <a:r>
              <a:rPr lang="ru-RU" sz="2200" dirty="0">
                <a:solidFill>
                  <a:srgbClr val="002060"/>
                </a:solidFill>
              </a:rPr>
              <a:t>. «Мишка», «Мячик», «Кораблик»; В. Берестов. «Петушки»; К. Чуковский. «Елка» (в сокр.); Е. Ильина. «Наша елка» (в сокр.); А. Плещеев. «Сельская песня»; Н. </a:t>
            </a:r>
            <a:r>
              <a:rPr lang="ru-RU" sz="2200" dirty="0" err="1">
                <a:solidFill>
                  <a:srgbClr val="002060"/>
                </a:solidFill>
              </a:rPr>
              <a:t>Саконская</a:t>
            </a:r>
            <a:r>
              <a:rPr lang="ru-RU" sz="2200" dirty="0">
                <a:solidFill>
                  <a:srgbClr val="002060"/>
                </a:solidFill>
              </a:rPr>
              <a:t>. «Где мой пальчик?».</a:t>
            </a:r>
          </a:p>
          <a:p>
            <a:pPr lvl="0"/>
            <a:endParaRPr lang="ru-RU" sz="2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6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88640"/>
            <a:ext cx="914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600" dirty="0">
                <a:solidFill>
                  <a:srgbClr val="002060"/>
                </a:solidFill>
              </a:rPr>
              <a:t>Примерный список литературы для чтения </a:t>
            </a:r>
            <a:r>
              <a:rPr lang="ru-RU" sz="2600" dirty="0" smtClean="0">
                <a:solidFill>
                  <a:srgbClr val="002060"/>
                </a:solidFill>
              </a:rPr>
              <a:t>детям</a:t>
            </a:r>
          </a:p>
          <a:p>
            <a:pPr algn="ctr"/>
            <a:r>
              <a:rPr lang="ru-RU" sz="2600" dirty="0" smtClean="0">
                <a:solidFill>
                  <a:srgbClr val="002060"/>
                </a:solidFill>
              </a:rPr>
              <a:t>Средняя </a:t>
            </a:r>
            <a:r>
              <a:rPr lang="ru-RU" sz="2600" dirty="0">
                <a:solidFill>
                  <a:srgbClr val="002060"/>
                </a:solidFill>
              </a:rPr>
              <a:t>группа (от 4 до 5 лет) </a:t>
            </a:r>
            <a:endParaRPr lang="ru-RU" sz="2600" dirty="0" smtClean="0">
              <a:solidFill>
                <a:srgbClr val="002060"/>
              </a:solidFill>
            </a:endParaRPr>
          </a:p>
          <a:p>
            <a:r>
              <a:rPr lang="ru-RU" sz="2200" b="1" dirty="0">
                <a:solidFill>
                  <a:srgbClr val="002060"/>
                </a:solidFill>
              </a:rPr>
              <a:t>Русский </a:t>
            </a:r>
            <a:r>
              <a:rPr lang="ru-RU" sz="2200" b="1" dirty="0" smtClean="0">
                <a:solidFill>
                  <a:srgbClr val="002060"/>
                </a:solidFill>
              </a:rPr>
              <a:t>фольклор</a:t>
            </a:r>
          </a:p>
          <a:p>
            <a:r>
              <a:rPr lang="ru-RU" sz="2200" b="1" dirty="0" smtClean="0">
                <a:solidFill>
                  <a:srgbClr val="002060"/>
                </a:solidFill>
              </a:rPr>
              <a:t> </a:t>
            </a:r>
            <a:r>
              <a:rPr lang="ru-RU" sz="2200" b="1" dirty="0">
                <a:solidFill>
                  <a:srgbClr val="002060"/>
                </a:solidFill>
              </a:rPr>
              <a:t>Песенки, </a:t>
            </a:r>
            <a:r>
              <a:rPr lang="ru-RU" sz="2200" b="1" dirty="0" err="1">
                <a:solidFill>
                  <a:srgbClr val="002060"/>
                </a:solidFill>
              </a:rPr>
              <a:t>потешки</a:t>
            </a:r>
            <a:r>
              <a:rPr lang="ru-RU" sz="2200" b="1" dirty="0">
                <a:solidFill>
                  <a:srgbClr val="002060"/>
                </a:solidFill>
              </a:rPr>
              <a:t>, </a:t>
            </a:r>
            <a:r>
              <a:rPr lang="ru-RU" sz="2200" b="1" dirty="0" err="1">
                <a:solidFill>
                  <a:srgbClr val="002060"/>
                </a:solidFill>
              </a:rPr>
              <a:t>заклички</a:t>
            </a:r>
            <a:r>
              <a:rPr lang="ru-RU" sz="2200" b="1" dirty="0">
                <a:solidFill>
                  <a:srgbClr val="002060"/>
                </a:solidFill>
              </a:rPr>
              <a:t>. </a:t>
            </a:r>
            <a:r>
              <a:rPr lang="ru-RU" sz="2200" dirty="0">
                <a:solidFill>
                  <a:srgbClr val="002060"/>
                </a:solidFill>
              </a:rPr>
              <a:t>«Наш козел…»; «Зайчишка-трусишка…»; «Дон! Дон! Дон!..», «Гуси, вы гуси…»; «Ножки, ножки, где вы были?..», «Сидит, сидит зайка…», «Кот на печку пошел…», «Сегодня день целый…», «</a:t>
            </a:r>
            <a:r>
              <a:rPr lang="ru-RU" sz="2200" dirty="0" err="1">
                <a:solidFill>
                  <a:srgbClr val="002060"/>
                </a:solidFill>
              </a:rPr>
              <a:t>Барашеньки</a:t>
            </a:r>
            <a:r>
              <a:rPr lang="ru-RU" sz="2200" dirty="0">
                <a:solidFill>
                  <a:srgbClr val="002060"/>
                </a:solidFill>
              </a:rPr>
              <a:t>…», «Идет лисичка по мосту…», «Солнышко-ведрышко…», «Иди, весна, иди, красна…». Сказки. «Про Иванушку-дурачка», обр. М. Горького; «Война грибов с ягодами», обр. В. Даля; «Сестрица Аленушка и братец Иванушка», обр. А. Н. Толстого; «</a:t>
            </a:r>
            <a:r>
              <a:rPr lang="ru-RU" sz="2200" dirty="0" err="1">
                <a:solidFill>
                  <a:srgbClr val="002060"/>
                </a:solidFill>
              </a:rPr>
              <a:t>Жихарка</a:t>
            </a:r>
            <a:r>
              <a:rPr lang="ru-RU" sz="2200" dirty="0">
                <a:solidFill>
                  <a:srgbClr val="002060"/>
                </a:solidFill>
              </a:rPr>
              <a:t>», обр. И. Карнауховой; «Лисичка-сестричка и волк», обр. М. Булатова; «Зимовье», обр. И. Соколова-Микитова; «Лиса и козел», обр. О. </a:t>
            </a:r>
            <a:r>
              <a:rPr lang="ru-RU" sz="2200" dirty="0" err="1">
                <a:solidFill>
                  <a:srgbClr val="002060"/>
                </a:solidFill>
              </a:rPr>
              <a:t>Капицы</a:t>
            </a:r>
            <a:r>
              <a:rPr lang="ru-RU" sz="2200" dirty="0">
                <a:solidFill>
                  <a:srgbClr val="002060"/>
                </a:solidFill>
              </a:rPr>
              <a:t>; «Привередница», «Лиса-лапотница», обр. В. Даля; «Петушок и бобовое зернышко», обр. О. </a:t>
            </a:r>
            <a:r>
              <a:rPr lang="ru-RU" sz="2200" dirty="0" err="1">
                <a:solidFill>
                  <a:srgbClr val="002060"/>
                </a:solidFill>
              </a:rPr>
              <a:t>Капицы</a:t>
            </a:r>
            <a:r>
              <a:rPr lang="ru-RU" sz="2200" dirty="0">
                <a:solidFill>
                  <a:srgbClr val="002060"/>
                </a:solidFill>
              </a:rPr>
              <a:t>.</a:t>
            </a:r>
          </a:p>
          <a:p>
            <a:endParaRPr lang="ru-RU" sz="2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36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476672"/>
            <a:ext cx="914400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600" dirty="0">
                <a:solidFill>
                  <a:srgbClr val="002060"/>
                </a:solidFill>
              </a:rPr>
              <a:t>Примерный список литературы для чтения </a:t>
            </a:r>
            <a:r>
              <a:rPr lang="ru-RU" sz="2600" dirty="0" smtClean="0">
                <a:solidFill>
                  <a:srgbClr val="002060"/>
                </a:solidFill>
              </a:rPr>
              <a:t>детям</a:t>
            </a:r>
          </a:p>
          <a:p>
            <a:pPr algn="ctr"/>
            <a:r>
              <a:rPr lang="ru-RU" sz="2600" dirty="0" smtClean="0">
                <a:solidFill>
                  <a:srgbClr val="002060"/>
                </a:solidFill>
              </a:rPr>
              <a:t>Средняя </a:t>
            </a:r>
            <a:r>
              <a:rPr lang="ru-RU" sz="2600" dirty="0">
                <a:solidFill>
                  <a:srgbClr val="002060"/>
                </a:solidFill>
              </a:rPr>
              <a:t>группа (от 4 до 5 лет) </a:t>
            </a:r>
            <a:endParaRPr lang="ru-RU" sz="2600" dirty="0" smtClean="0">
              <a:solidFill>
                <a:srgbClr val="002060"/>
              </a:solidFill>
            </a:endParaRPr>
          </a:p>
          <a:p>
            <a:r>
              <a:rPr lang="ru-RU" sz="2200" b="1" dirty="0">
                <a:solidFill>
                  <a:srgbClr val="002060"/>
                </a:solidFill>
              </a:rPr>
              <a:t>Фольклор народов мира</a:t>
            </a:r>
            <a:r>
              <a:rPr lang="ru-RU" sz="2200" dirty="0">
                <a:solidFill>
                  <a:srgbClr val="002060"/>
                </a:solidFill>
              </a:rPr>
              <a:t> </a:t>
            </a:r>
            <a:endParaRPr lang="ru-RU" sz="2200" dirty="0" smtClean="0">
              <a:solidFill>
                <a:srgbClr val="002060"/>
              </a:solidFill>
            </a:endParaRPr>
          </a:p>
          <a:p>
            <a:r>
              <a:rPr lang="ru-RU" sz="2200" b="1" dirty="0" smtClean="0">
                <a:solidFill>
                  <a:srgbClr val="002060"/>
                </a:solidFill>
              </a:rPr>
              <a:t>Песенки</a:t>
            </a:r>
            <a:r>
              <a:rPr lang="ru-RU" sz="2200" dirty="0">
                <a:solidFill>
                  <a:srgbClr val="002060"/>
                </a:solidFill>
              </a:rPr>
              <a:t>. «Рыбки», «Утята», франц., обр. Н. </a:t>
            </a:r>
            <a:r>
              <a:rPr lang="ru-RU" sz="2200" dirty="0" err="1">
                <a:solidFill>
                  <a:srgbClr val="002060"/>
                </a:solidFill>
              </a:rPr>
              <a:t>Гернет</a:t>
            </a:r>
            <a:r>
              <a:rPr lang="ru-RU" sz="2200" dirty="0">
                <a:solidFill>
                  <a:srgbClr val="002060"/>
                </a:solidFill>
              </a:rPr>
              <a:t> и С. Гиппиус; «</a:t>
            </a:r>
            <a:r>
              <a:rPr lang="ru-RU" sz="2200" dirty="0" err="1">
                <a:solidFill>
                  <a:srgbClr val="002060"/>
                </a:solidFill>
              </a:rPr>
              <a:t>Чив-чив</a:t>
            </a:r>
            <a:r>
              <a:rPr lang="ru-RU" sz="2200" dirty="0">
                <a:solidFill>
                  <a:srgbClr val="002060"/>
                </a:solidFill>
              </a:rPr>
              <a:t>, воробей», пер. с коми-</a:t>
            </a:r>
            <a:r>
              <a:rPr lang="ru-RU" sz="2200" dirty="0" err="1">
                <a:solidFill>
                  <a:srgbClr val="002060"/>
                </a:solidFill>
              </a:rPr>
              <a:t>пермяц</a:t>
            </a:r>
            <a:r>
              <a:rPr lang="ru-RU" sz="2200" dirty="0">
                <a:solidFill>
                  <a:srgbClr val="002060"/>
                </a:solidFill>
              </a:rPr>
              <a:t>. В. Климова; «Пальцы», пер. с нем. Л. </a:t>
            </a:r>
            <a:r>
              <a:rPr lang="ru-RU" sz="2200" dirty="0" err="1">
                <a:solidFill>
                  <a:srgbClr val="002060"/>
                </a:solidFill>
              </a:rPr>
              <a:t>Яхина</a:t>
            </a:r>
            <a:r>
              <a:rPr lang="ru-RU" sz="2200" dirty="0">
                <a:solidFill>
                  <a:srgbClr val="002060"/>
                </a:solidFill>
              </a:rPr>
              <a:t>; «Мешок», татар., пер. Р. </a:t>
            </a:r>
            <a:r>
              <a:rPr lang="ru-RU" sz="2200" dirty="0" err="1">
                <a:solidFill>
                  <a:srgbClr val="002060"/>
                </a:solidFill>
              </a:rPr>
              <a:t>Ягофарова</a:t>
            </a:r>
            <a:r>
              <a:rPr lang="ru-RU" sz="2200" dirty="0">
                <a:solidFill>
                  <a:srgbClr val="002060"/>
                </a:solidFill>
              </a:rPr>
              <a:t>, пересказ Л. Кузьмина. Сказки. «Три поросенка», пер. с англ. С. Михалкова; «Заяц и еж», из сказок братьев Гримм, пер. с нем. А. Введенского, под ред. С. Маршака; «Красная Шапочка», из сказок Ш. Перро, пер. с франц. Т. </a:t>
            </a:r>
            <a:r>
              <a:rPr lang="ru-RU" sz="2200" dirty="0" err="1">
                <a:solidFill>
                  <a:srgbClr val="002060"/>
                </a:solidFill>
              </a:rPr>
              <a:t>Габбе</a:t>
            </a:r>
            <a:r>
              <a:rPr lang="ru-RU" sz="2200" dirty="0">
                <a:solidFill>
                  <a:srgbClr val="002060"/>
                </a:solidFill>
              </a:rPr>
              <a:t>; братья Гримм. «Бременские музыканты», нем., пер. В. Введенского, под ред. С. Маршака.</a:t>
            </a:r>
          </a:p>
          <a:p>
            <a:endParaRPr lang="ru-RU" sz="2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0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8864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600" dirty="0">
                <a:solidFill>
                  <a:srgbClr val="002060"/>
                </a:solidFill>
              </a:rPr>
              <a:t>Примерный список литературы для чтения </a:t>
            </a:r>
            <a:r>
              <a:rPr lang="ru-RU" sz="2600" dirty="0" smtClean="0">
                <a:solidFill>
                  <a:srgbClr val="002060"/>
                </a:solidFill>
              </a:rPr>
              <a:t>детям</a:t>
            </a:r>
          </a:p>
          <a:p>
            <a:pPr algn="ctr"/>
            <a:r>
              <a:rPr lang="ru-RU" sz="2600" dirty="0" smtClean="0">
                <a:solidFill>
                  <a:srgbClr val="002060"/>
                </a:solidFill>
              </a:rPr>
              <a:t>Средняя </a:t>
            </a:r>
            <a:r>
              <a:rPr lang="ru-RU" sz="2600" dirty="0">
                <a:solidFill>
                  <a:srgbClr val="002060"/>
                </a:solidFill>
              </a:rPr>
              <a:t>группа (от 4 до 5 лет) </a:t>
            </a:r>
            <a:endParaRPr lang="ru-RU" sz="2600" dirty="0" smtClean="0">
              <a:solidFill>
                <a:srgbClr val="002060"/>
              </a:solidFill>
            </a:endParaRPr>
          </a:p>
          <a:p>
            <a:endParaRPr lang="ru-RU" sz="800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Произведения </a:t>
            </a:r>
            <a:r>
              <a:rPr lang="ru-RU" b="1" dirty="0">
                <a:solidFill>
                  <a:srgbClr val="002060"/>
                </a:solidFill>
              </a:rPr>
              <a:t>поэтов и писателей России </a:t>
            </a:r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Поэзия</a:t>
            </a:r>
            <a:r>
              <a:rPr lang="ru-RU" b="1" dirty="0">
                <a:solidFill>
                  <a:srgbClr val="002060"/>
                </a:solidFill>
              </a:rPr>
              <a:t>.</a:t>
            </a:r>
            <a:r>
              <a:rPr lang="ru-RU" dirty="0">
                <a:solidFill>
                  <a:srgbClr val="002060"/>
                </a:solidFill>
              </a:rPr>
              <a:t> И. Бунин. «Листопад» (отрывок); А. Майков. «Осенние листья по ветру кружат…»; А. Пушкин. «Уж небо осенью дышало…» (из романа «Евгений Онегин»); А. Фет. «Мама! Глянь-ка из окошка…»; Я. Аким. «Первый снег»; А. </a:t>
            </a:r>
            <a:r>
              <a:rPr lang="ru-RU" dirty="0" err="1">
                <a:solidFill>
                  <a:srgbClr val="002060"/>
                </a:solidFill>
              </a:rPr>
              <a:t>Барто</a:t>
            </a:r>
            <a:r>
              <a:rPr lang="ru-RU" dirty="0">
                <a:solidFill>
                  <a:srgbClr val="002060"/>
                </a:solidFill>
              </a:rPr>
              <a:t>. «Уехали»; С. Дрожжин. «Улицей гуляет…» (из стихотворения «В крестьянской семье»); С. Есенин. «Поет зима — аукает…»; Н. Некрасов. «Не ветер бушует над бором…» (из поэмы «Мороз, Красный нос»); И. Суриков. «Зима»; С. Маршак. «Багаж», «Про все на свете», «Вот какой рассеянный», «Мяч»; С. Михалков. «Дядя Степа»; Е. Баратынский. «Весна, весна» (в сокр.); Ю. </a:t>
            </a:r>
            <a:r>
              <a:rPr lang="ru-RU" dirty="0" err="1">
                <a:solidFill>
                  <a:srgbClr val="002060"/>
                </a:solidFill>
              </a:rPr>
              <a:t>Мориц</a:t>
            </a:r>
            <a:r>
              <a:rPr lang="ru-RU" dirty="0">
                <a:solidFill>
                  <a:srgbClr val="002060"/>
                </a:solidFill>
              </a:rPr>
              <a:t>. «Песенка про сказку»; «Дом гнома, гном — дома!»; Э. Успенский. «Разгром»; Д. Хармс. «Очень страшная история».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Проза</a:t>
            </a:r>
            <a:r>
              <a:rPr lang="ru-RU" b="1" dirty="0">
                <a:solidFill>
                  <a:srgbClr val="002060"/>
                </a:solidFill>
              </a:rPr>
              <a:t>. </a:t>
            </a:r>
            <a:r>
              <a:rPr lang="ru-RU" dirty="0">
                <a:solidFill>
                  <a:srgbClr val="002060"/>
                </a:solidFill>
              </a:rPr>
              <a:t>В. Вересаев. «Братишка»; А. Введенский. «О девочке Маше, о собачке Петушке и о кошке Ниточке» (главы из книги); М. Зощенко. «Показательный ребенок»; К. Ушинский. «Бодливая корова»; С. Воронин. «Воинственный Жако»; С. Георгиев. «Бабушкин садик»; Н. Носов. «Заплатка», «Затейники»; Л. Пантелеев. «На море» (глава из книги «Рассказы о Белочке и Тамарочке»); В. Бианки. «Подкидыш»; Н. Сладков. «Неслух». </a:t>
            </a:r>
            <a:endParaRPr lang="ru-RU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71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404664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600" dirty="0">
                <a:solidFill>
                  <a:srgbClr val="002060"/>
                </a:solidFill>
              </a:rPr>
              <a:t>Примерный список литературы для чтения </a:t>
            </a:r>
            <a:r>
              <a:rPr lang="ru-RU" sz="2600" dirty="0" smtClean="0">
                <a:solidFill>
                  <a:srgbClr val="002060"/>
                </a:solidFill>
              </a:rPr>
              <a:t>детям</a:t>
            </a:r>
          </a:p>
          <a:p>
            <a:pPr algn="ctr"/>
            <a:r>
              <a:rPr lang="ru-RU" sz="2600" dirty="0" smtClean="0">
                <a:solidFill>
                  <a:srgbClr val="002060"/>
                </a:solidFill>
              </a:rPr>
              <a:t>Средняя </a:t>
            </a:r>
            <a:r>
              <a:rPr lang="ru-RU" sz="2600" dirty="0">
                <a:solidFill>
                  <a:srgbClr val="002060"/>
                </a:solidFill>
              </a:rPr>
              <a:t>группа (от 4 до 5 лет) </a:t>
            </a:r>
            <a:endParaRPr lang="ru-RU" sz="2600" dirty="0" smtClean="0">
              <a:solidFill>
                <a:srgbClr val="002060"/>
              </a:solidFill>
            </a:endParaRPr>
          </a:p>
          <a:p>
            <a:endParaRPr lang="ru-RU" sz="2200" dirty="0" smtClean="0">
              <a:solidFill>
                <a:srgbClr val="002060"/>
              </a:solidFill>
            </a:endParaRPr>
          </a:p>
          <a:p>
            <a:r>
              <a:rPr lang="ru-RU" sz="2200" b="1" dirty="0" smtClean="0">
                <a:solidFill>
                  <a:srgbClr val="002060"/>
                </a:solidFill>
              </a:rPr>
              <a:t>Литературные </a:t>
            </a:r>
            <a:r>
              <a:rPr lang="ru-RU" sz="2200" b="1" dirty="0">
                <a:solidFill>
                  <a:srgbClr val="002060"/>
                </a:solidFill>
              </a:rPr>
              <a:t>сказки. </a:t>
            </a:r>
            <a:r>
              <a:rPr lang="ru-RU" sz="2200" dirty="0">
                <a:solidFill>
                  <a:srgbClr val="002060"/>
                </a:solidFill>
              </a:rPr>
              <a:t>М. Горький. «</a:t>
            </a:r>
            <a:r>
              <a:rPr lang="ru-RU" sz="2200" dirty="0" err="1">
                <a:solidFill>
                  <a:srgbClr val="002060"/>
                </a:solidFill>
              </a:rPr>
              <a:t>Воробьишко</a:t>
            </a:r>
            <a:r>
              <a:rPr lang="ru-RU" sz="2200" dirty="0">
                <a:solidFill>
                  <a:srgbClr val="002060"/>
                </a:solidFill>
              </a:rPr>
              <a:t>»; В. Осеева. «Волшебная иголочка»; Р. </a:t>
            </a:r>
            <a:r>
              <a:rPr lang="ru-RU" sz="2200" dirty="0" err="1">
                <a:solidFill>
                  <a:srgbClr val="002060"/>
                </a:solidFill>
              </a:rPr>
              <a:t>Сеф</a:t>
            </a:r>
            <a:r>
              <a:rPr lang="ru-RU" sz="2200" dirty="0">
                <a:solidFill>
                  <a:srgbClr val="002060"/>
                </a:solidFill>
              </a:rPr>
              <a:t>. «Сказка о кругленьких и длинненьких человечках»; К. Чуковский. «Телефон», «</a:t>
            </a:r>
            <a:r>
              <a:rPr lang="ru-RU" sz="2200" dirty="0" err="1">
                <a:solidFill>
                  <a:srgbClr val="002060"/>
                </a:solidFill>
              </a:rPr>
              <a:t>Тараканище</a:t>
            </a:r>
            <a:r>
              <a:rPr lang="ru-RU" sz="2200" dirty="0">
                <a:solidFill>
                  <a:srgbClr val="002060"/>
                </a:solidFill>
              </a:rPr>
              <a:t>», «</a:t>
            </a:r>
            <a:r>
              <a:rPr lang="ru-RU" sz="2200" dirty="0" err="1">
                <a:solidFill>
                  <a:srgbClr val="002060"/>
                </a:solidFill>
              </a:rPr>
              <a:t>Федорино</a:t>
            </a:r>
            <a:r>
              <a:rPr lang="ru-RU" sz="2200" dirty="0">
                <a:solidFill>
                  <a:srgbClr val="002060"/>
                </a:solidFill>
              </a:rPr>
              <a:t> горе»; Н. Носов. «Приключения Незнайки и его друзей» (главы из книги); Д. Мамин-Сибиряк. «Сказка про Комара Комаровича — Длинный Нос и про Мохнатого Мишу — Короткий Хвост»; В. Бианки. «Первая охота»; Д. Самойлов. «У слоненка день рождения». </a:t>
            </a:r>
            <a:endParaRPr lang="ru-RU" sz="2200" dirty="0" smtClean="0">
              <a:solidFill>
                <a:srgbClr val="002060"/>
              </a:solidFill>
            </a:endParaRPr>
          </a:p>
          <a:p>
            <a:r>
              <a:rPr lang="ru-RU" sz="2200" b="1" dirty="0" smtClean="0">
                <a:solidFill>
                  <a:srgbClr val="002060"/>
                </a:solidFill>
              </a:rPr>
              <a:t>Басни</a:t>
            </a:r>
            <a:r>
              <a:rPr lang="ru-RU" sz="2200" b="1" dirty="0">
                <a:solidFill>
                  <a:srgbClr val="002060"/>
                </a:solidFill>
              </a:rPr>
              <a:t>.</a:t>
            </a:r>
            <a:r>
              <a:rPr lang="ru-RU" sz="2200" dirty="0">
                <a:solidFill>
                  <a:srgbClr val="002060"/>
                </a:solidFill>
              </a:rPr>
              <a:t> Л. Толстой. «Отец приказал сыновьям…», «Мальчик стерег овец…», «Хотела галка пить…».</a:t>
            </a:r>
            <a:endParaRPr lang="ru-RU" sz="2200" dirty="0" smtClean="0">
              <a:solidFill>
                <a:srgbClr val="002060"/>
              </a:solidFill>
            </a:endParaRPr>
          </a:p>
          <a:p>
            <a:endParaRPr lang="ru-RU" sz="8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38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07904" y="620688"/>
            <a:ext cx="4824536" cy="5016758"/>
          </a:xfrm>
          <a:prstGeom prst="rect">
            <a:avLst/>
          </a:prstGeom>
          <a:noFill/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Художественная литература служит могучим, действенным средством умственного, нравственного и эстетического воспитания детей, она оказывает огромное влияние на развитие и обогащение детской речи. 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88640"/>
            <a:ext cx="9144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600" dirty="0">
                <a:solidFill>
                  <a:srgbClr val="002060"/>
                </a:solidFill>
              </a:rPr>
              <a:t>Примерный список литературы для чтения </a:t>
            </a:r>
            <a:r>
              <a:rPr lang="ru-RU" sz="2600" dirty="0" smtClean="0">
                <a:solidFill>
                  <a:srgbClr val="002060"/>
                </a:solidFill>
              </a:rPr>
              <a:t>детям</a:t>
            </a:r>
          </a:p>
          <a:p>
            <a:pPr algn="ctr"/>
            <a:r>
              <a:rPr lang="ru-RU" sz="2600" dirty="0" smtClean="0">
                <a:solidFill>
                  <a:srgbClr val="002060"/>
                </a:solidFill>
              </a:rPr>
              <a:t>Средняя </a:t>
            </a:r>
            <a:r>
              <a:rPr lang="ru-RU" sz="2600" dirty="0">
                <a:solidFill>
                  <a:srgbClr val="002060"/>
                </a:solidFill>
              </a:rPr>
              <a:t>группа (от 4 до 5 лет) </a:t>
            </a:r>
            <a:endParaRPr lang="ru-RU" sz="2600" dirty="0" smtClean="0">
              <a:solidFill>
                <a:srgbClr val="002060"/>
              </a:solidFill>
            </a:endParaRPr>
          </a:p>
          <a:p>
            <a:r>
              <a:rPr lang="ru-RU" sz="2200" b="1" dirty="0">
                <a:solidFill>
                  <a:srgbClr val="002060"/>
                </a:solidFill>
              </a:rPr>
              <a:t>Произведения поэтов и писателей разных стран </a:t>
            </a:r>
            <a:endParaRPr lang="ru-RU" sz="2200" b="1" dirty="0" smtClean="0">
              <a:solidFill>
                <a:srgbClr val="002060"/>
              </a:solidFill>
            </a:endParaRPr>
          </a:p>
          <a:p>
            <a:r>
              <a:rPr lang="ru-RU" sz="2200" b="1" dirty="0" smtClean="0">
                <a:solidFill>
                  <a:srgbClr val="002060"/>
                </a:solidFill>
              </a:rPr>
              <a:t>Поэзия</a:t>
            </a:r>
            <a:r>
              <a:rPr lang="ru-RU" sz="2200" b="1" dirty="0">
                <a:solidFill>
                  <a:srgbClr val="002060"/>
                </a:solidFill>
              </a:rPr>
              <a:t>.</a:t>
            </a:r>
            <a:r>
              <a:rPr lang="ru-RU" sz="2200" dirty="0">
                <a:solidFill>
                  <a:srgbClr val="002060"/>
                </a:solidFill>
              </a:rPr>
              <a:t> В. Витка. «Считалочка», пер. с белорус. И. </a:t>
            </a:r>
            <a:r>
              <a:rPr lang="ru-RU" sz="2200" dirty="0" err="1">
                <a:solidFill>
                  <a:srgbClr val="002060"/>
                </a:solidFill>
              </a:rPr>
              <a:t>Токмаковой</a:t>
            </a:r>
            <a:r>
              <a:rPr lang="ru-RU" sz="2200" dirty="0">
                <a:solidFill>
                  <a:srgbClr val="002060"/>
                </a:solidFill>
              </a:rPr>
              <a:t>; Ю. </a:t>
            </a:r>
            <a:r>
              <a:rPr lang="ru-RU" sz="2200" dirty="0" err="1">
                <a:solidFill>
                  <a:srgbClr val="002060"/>
                </a:solidFill>
              </a:rPr>
              <a:t>Тувим</a:t>
            </a:r>
            <a:r>
              <a:rPr lang="ru-RU" sz="2200" dirty="0">
                <a:solidFill>
                  <a:srgbClr val="002060"/>
                </a:solidFill>
              </a:rPr>
              <a:t>. «Чудеса», пер. с польск. В. Приходько; «Про пана </a:t>
            </a:r>
            <a:r>
              <a:rPr lang="ru-RU" sz="2200" dirty="0" err="1">
                <a:solidFill>
                  <a:srgbClr val="002060"/>
                </a:solidFill>
              </a:rPr>
              <a:t>Трулялинского</a:t>
            </a:r>
            <a:r>
              <a:rPr lang="ru-RU" sz="2200" dirty="0">
                <a:solidFill>
                  <a:srgbClr val="002060"/>
                </a:solidFill>
              </a:rPr>
              <a:t>», пересказ с польск. Б. </a:t>
            </a:r>
            <a:r>
              <a:rPr lang="ru-RU" sz="2200" dirty="0" err="1">
                <a:solidFill>
                  <a:srgbClr val="002060"/>
                </a:solidFill>
              </a:rPr>
              <a:t>Заходера</a:t>
            </a:r>
            <a:r>
              <a:rPr lang="ru-RU" sz="2200" dirty="0">
                <a:solidFill>
                  <a:srgbClr val="002060"/>
                </a:solidFill>
              </a:rPr>
              <a:t>; Ф. </a:t>
            </a:r>
            <a:r>
              <a:rPr lang="ru-RU" sz="2200" dirty="0" err="1">
                <a:solidFill>
                  <a:srgbClr val="002060"/>
                </a:solidFill>
              </a:rPr>
              <a:t>Грубин</a:t>
            </a:r>
            <a:r>
              <a:rPr lang="ru-RU" sz="2200" dirty="0">
                <a:solidFill>
                  <a:srgbClr val="002060"/>
                </a:solidFill>
              </a:rPr>
              <a:t>. «Слезы», пер. с </a:t>
            </a:r>
            <a:r>
              <a:rPr lang="ru-RU" sz="2200" dirty="0" err="1">
                <a:solidFill>
                  <a:srgbClr val="002060"/>
                </a:solidFill>
              </a:rPr>
              <a:t>чеш</a:t>
            </a:r>
            <a:r>
              <a:rPr lang="ru-RU" sz="2200" dirty="0">
                <a:solidFill>
                  <a:srgbClr val="002060"/>
                </a:solidFill>
              </a:rPr>
              <a:t>. Е. </a:t>
            </a:r>
            <a:r>
              <a:rPr lang="ru-RU" sz="2200" dirty="0" err="1">
                <a:solidFill>
                  <a:srgbClr val="002060"/>
                </a:solidFill>
              </a:rPr>
              <a:t>Солоновича</a:t>
            </a:r>
            <a:r>
              <a:rPr lang="ru-RU" sz="2200" dirty="0">
                <a:solidFill>
                  <a:srgbClr val="002060"/>
                </a:solidFill>
              </a:rPr>
              <a:t>; С. </a:t>
            </a:r>
            <a:r>
              <a:rPr lang="ru-RU" sz="2200" dirty="0" err="1">
                <a:solidFill>
                  <a:srgbClr val="002060"/>
                </a:solidFill>
              </a:rPr>
              <a:t>Вангели</a:t>
            </a:r>
            <a:r>
              <a:rPr lang="ru-RU" sz="2200" dirty="0">
                <a:solidFill>
                  <a:srgbClr val="002060"/>
                </a:solidFill>
              </a:rPr>
              <a:t>. «Подснежники» (главы из книги «</a:t>
            </a:r>
            <a:r>
              <a:rPr lang="ru-RU" sz="2200" dirty="0" err="1">
                <a:solidFill>
                  <a:srgbClr val="002060"/>
                </a:solidFill>
              </a:rPr>
              <a:t>Гугуцэ</a:t>
            </a:r>
            <a:r>
              <a:rPr lang="ru-RU" sz="2200" dirty="0">
                <a:solidFill>
                  <a:srgbClr val="002060"/>
                </a:solidFill>
              </a:rPr>
              <a:t> — капитан корабля»), пер. с </a:t>
            </a:r>
            <a:r>
              <a:rPr lang="ru-RU" sz="2200" dirty="0" err="1">
                <a:solidFill>
                  <a:srgbClr val="002060"/>
                </a:solidFill>
              </a:rPr>
              <a:t>молд</a:t>
            </a:r>
            <a:r>
              <a:rPr lang="ru-RU" sz="2200" dirty="0">
                <a:solidFill>
                  <a:srgbClr val="002060"/>
                </a:solidFill>
              </a:rPr>
              <a:t>. В. </a:t>
            </a:r>
            <a:r>
              <a:rPr lang="ru-RU" sz="2200" dirty="0" err="1">
                <a:solidFill>
                  <a:srgbClr val="002060"/>
                </a:solidFill>
              </a:rPr>
              <a:t>Берестова</a:t>
            </a:r>
            <a:r>
              <a:rPr lang="ru-RU" sz="2200" dirty="0">
                <a:solidFill>
                  <a:srgbClr val="002060"/>
                </a:solidFill>
              </a:rPr>
              <a:t>. </a:t>
            </a:r>
            <a:endParaRPr lang="ru-RU" sz="2200" dirty="0" smtClean="0">
              <a:solidFill>
                <a:srgbClr val="002060"/>
              </a:solidFill>
            </a:endParaRPr>
          </a:p>
          <a:p>
            <a:r>
              <a:rPr lang="ru-RU" sz="2200" b="1" dirty="0" smtClean="0">
                <a:solidFill>
                  <a:srgbClr val="002060"/>
                </a:solidFill>
              </a:rPr>
              <a:t>Литературные </a:t>
            </a:r>
            <a:r>
              <a:rPr lang="ru-RU" sz="2200" b="1" dirty="0">
                <a:solidFill>
                  <a:srgbClr val="002060"/>
                </a:solidFill>
              </a:rPr>
              <a:t>сказки. </a:t>
            </a:r>
            <a:r>
              <a:rPr lang="ru-RU" sz="2200" dirty="0">
                <a:solidFill>
                  <a:srgbClr val="002060"/>
                </a:solidFill>
              </a:rPr>
              <a:t>А. </a:t>
            </a:r>
            <a:r>
              <a:rPr lang="ru-RU" sz="2200" dirty="0" err="1">
                <a:solidFill>
                  <a:srgbClr val="002060"/>
                </a:solidFill>
              </a:rPr>
              <a:t>Милн</a:t>
            </a:r>
            <a:r>
              <a:rPr lang="ru-RU" sz="2200" dirty="0">
                <a:solidFill>
                  <a:srgbClr val="002060"/>
                </a:solidFill>
              </a:rPr>
              <a:t>. «Винни-Пух и все-все-все» (главы из книги), пер. с англ. Б. </a:t>
            </a:r>
            <a:r>
              <a:rPr lang="ru-RU" sz="2200" dirty="0" err="1">
                <a:solidFill>
                  <a:srgbClr val="002060"/>
                </a:solidFill>
              </a:rPr>
              <a:t>Заходера</a:t>
            </a:r>
            <a:r>
              <a:rPr lang="ru-RU" sz="2200" dirty="0">
                <a:solidFill>
                  <a:srgbClr val="002060"/>
                </a:solidFill>
              </a:rPr>
              <a:t>; Э. </a:t>
            </a:r>
            <a:r>
              <a:rPr lang="ru-RU" sz="2200" dirty="0" err="1">
                <a:solidFill>
                  <a:srgbClr val="002060"/>
                </a:solidFill>
              </a:rPr>
              <a:t>Блайтон</a:t>
            </a:r>
            <a:r>
              <a:rPr lang="ru-RU" sz="2200" dirty="0">
                <a:solidFill>
                  <a:srgbClr val="002060"/>
                </a:solidFill>
              </a:rPr>
              <a:t>. «Знаменитый утенок Тим» (главы из книги), пер. с англ. Э. Паперной; Т. </a:t>
            </a:r>
            <a:r>
              <a:rPr lang="ru-RU" sz="2200" dirty="0" err="1">
                <a:solidFill>
                  <a:srgbClr val="002060"/>
                </a:solidFill>
              </a:rPr>
              <a:t>Эгнер</a:t>
            </a:r>
            <a:r>
              <a:rPr lang="ru-RU" sz="2200" dirty="0">
                <a:solidFill>
                  <a:srgbClr val="002060"/>
                </a:solidFill>
              </a:rPr>
              <a:t>. «Приключения в лесу Елки-на-Горке» (главы), пер. с норв. Л. Брауде; Д. </a:t>
            </a:r>
            <a:r>
              <a:rPr lang="ru-RU" sz="2200" dirty="0" err="1">
                <a:solidFill>
                  <a:srgbClr val="002060"/>
                </a:solidFill>
              </a:rPr>
              <a:t>Биссет</a:t>
            </a:r>
            <a:r>
              <a:rPr lang="ru-RU" sz="2200" dirty="0">
                <a:solidFill>
                  <a:srgbClr val="002060"/>
                </a:solidFill>
              </a:rPr>
              <a:t>. «Про мальчика, который рычал на тигров», пер. с англ. Н. Шерешевской; Э. Хогарт. «</a:t>
            </a:r>
            <a:r>
              <a:rPr lang="ru-RU" sz="2200" dirty="0" err="1">
                <a:solidFill>
                  <a:srgbClr val="002060"/>
                </a:solidFill>
              </a:rPr>
              <a:t>Мафин</a:t>
            </a:r>
            <a:r>
              <a:rPr lang="ru-RU" sz="2200" dirty="0">
                <a:solidFill>
                  <a:srgbClr val="002060"/>
                </a:solidFill>
              </a:rPr>
              <a:t> и его веселые друзья» (главы из книги), пер. с англ. О. Образцовой и Н. </a:t>
            </a:r>
            <a:r>
              <a:rPr lang="ru-RU" sz="2200" dirty="0" err="1">
                <a:solidFill>
                  <a:srgbClr val="002060"/>
                </a:solidFill>
              </a:rPr>
              <a:t>Шанько</a:t>
            </a:r>
            <a:r>
              <a:rPr lang="ru-RU" sz="2200" dirty="0">
                <a:solidFill>
                  <a:srgbClr val="002060"/>
                </a:solidFill>
              </a:rPr>
              <a:t>.</a:t>
            </a:r>
          </a:p>
          <a:p>
            <a:endParaRPr lang="ru-RU" sz="2200" dirty="0" smtClean="0">
              <a:solidFill>
                <a:srgbClr val="002060"/>
              </a:solidFill>
            </a:endParaRPr>
          </a:p>
          <a:p>
            <a:endParaRPr lang="ru-RU" sz="8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57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404664"/>
            <a:ext cx="9144000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600" dirty="0" smtClean="0">
                <a:solidFill>
                  <a:srgbClr val="002060"/>
                </a:solidFill>
              </a:rPr>
              <a:t>Примерный список литературы для чтения детям</a:t>
            </a:r>
          </a:p>
          <a:p>
            <a:pPr algn="ctr"/>
            <a:r>
              <a:rPr lang="ru-RU" sz="2600" dirty="0" smtClean="0">
                <a:solidFill>
                  <a:srgbClr val="002060"/>
                </a:solidFill>
              </a:rPr>
              <a:t>Средняя группа (от 4 до 5 лет) </a:t>
            </a:r>
          </a:p>
          <a:p>
            <a:endParaRPr lang="ru-RU" sz="2600" dirty="0" smtClean="0">
              <a:solidFill>
                <a:srgbClr val="002060"/>
              </a:solidFill>
            </a:endParaRPr>
          </a:p>
          <a:p>
            <a:r>
              <a:rPr lang="ru-RU" sz="2200" b="1" dirty="0">
                <a:solidFill>
                  <a:srgbClr val="002060"/>
                </a:solidFill>
              </a:rPr>
              <a:t>Произведения для заучивания наизусть </a:t>
            </a:r>
            <a:r>
              <a:rPr lang="ru-RU" sz="2200" dirty="0">
                <a:solidFill>
                  <a:srgbClr val="002060"/>
                </a:solidFill>
              </a:rPr>
              <a:t>«Дед хотел уху сварить...», «Ножки, ножки, где вы были?», рус. нар. песенки; А. Пушкин. «Ветер, ветер! Ты могуч...» (из «Сказки о мертвой царевне и о семи богатырях»); З. Александрова. «Елочка»; А. </a:t>
            </a:r>
            <a:r>
              <a:rPr lang="ru-RU" sz="2200" dirty="0" err="1">
                <a:solidFill>
                  <a:srgbClr val="002060"/>
                </a:solidFill>
              </a:rPr>
              <a:t>Барто</a:t>
            </a:r>
            <a:r>
              <a:rPr lang="ru-RU" sz="2200" dirty="0">
                <a:solidFill>
                  <a:srgbClr val="002060"/>
                </a:solidFill>
              </a:rPr>
              <a:t>. «Я знаю, что надо придумать»; Л. Николаенко. «Кто рассыпал колокольчики...»; В. Орлов. «С базара», «Почему медведь зимой спит» (по выбору воспитателя); Е. Серова. «Одуванчик», «Кошачьи лапки» (из цикла «Наши цветы»); «Купите лук...», шотл. нар. песенка, пер. И. </a:t>
            </a:r>
            <a:r>
              <a:rPr lang="ru-RU" sz="2200" dirty="0" err="1">
                <a:solidFill>
                  <a:srgbClr val="002060"/>
                </a:solidFill>
              </a:rPr>
              <a:t>Токмаковой</a:t>
            </a:r>
            <a:r>
              <a:rPr lang="ru-RU" sz="2200" dirty="0">
                <a:solidFill>
                  <a:srgbClr val="002060"/>
                </a:solidFill>
              </a:rPr>
              <a:t>.</a:t>
            </a:r>
          </a:p>
          <a:p>
            <a:endParaRPr lang="ru-RU" sz="8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58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404664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600" dirty="0" smtClean="0">
                <a:solidFill>
                  <a:srgbClr val="002060"/>
                </a:solidFill>
              </a:rPr>
              <a:t>Примерный список литературы для чтения детям</a:t>
            </a:r>
          </a:p>
          <a:p>
            <a:pPr algn="ctr"/>
            <a:r>
              <a:rPr lang="ru-RU" sz="2600" dirty="0" smtClean="0">
                <a:solidFill>
                  <a:srgbClr val="002060"/>
                </a:solidFill>
              </a:rPr>
              <a:t>Средняя группа (от 5 до 6 лет) </a:t>
            </a:r>
          </a:p>
          <a:p>
            <a:r>
              <a:rPr lang="ru-RU" sz="2200" b="1" dirty="0">
                <a:solidFill>
                  <a:srgbClr val="002060"/>
                </a:solidFill>
              </a:rPr>
              <a:t>Русский фольклор </a:t>
            </a:r>
            <a:endParaRPr lang="ru-RU" sz="2200" b="1" dirty="0" smtClean="0">
              <a:solidFill>
                <a:srgbClr val="002060"/>
              </a:solidFill>
            </a:endParaRPr>
          </a:p>
          <a:p>
            <a:r>
              <a:rPr lang="ru-RU" sz="2200" b="1" dirty="0" smtClean="0">
                <a:solidFill>
                  <a:srgbClr val="002060"/>
                </a:solidFill>
              </a:rPr>
              <a:t>Песенки</a:t>
            </a:r>
            <a:r>
              <a:rPr lang="ru-RU" sz="2200" b="1" dirty="0">
                <a:solidFill>
                  <a:srgbClr val="002060"/>
                </a:solidFill>
              </a:rPr>
              <a:t>. </a:t>
            </a:r>
            <a:r>
              <a:rPr lang="ru-RU" sz="2200" dirty="0">
                <a:solidFill>
                  <a:srgbClr val="002060"/>
                </a:solidFill>
              </a:rPr>
              <a:t>«Как на тоненький ледок…»; «Николенька-</a:t>
            </a:r>
            <a:r>
              <a:rPr lang="ru-RU" sz="2200" dirty="0" err="1">
                <a:solidFill>
                  <a:srgbClr val="002060"/>
                </a:solidFill>
              </a:rPr>
              <a:t>гусачок</a:t>
            </a:r>
            <a:r>
              <a:rPr lang="ru-RU" sz="2200" dirty="0">
                <a:solidFill>
                  <a:srgbClr val="002060"/>
                </a:solidFill>
              </a:rPr>
              <a:t>…»; «Уж я колышки тешу…»; «Как у бабушки козел…»; «Ты мороз, мороз, мороз…»; «По дубочку постучишь — прилетает синий чиж…»; «Ранним-рано поутру…»; «Грачи-</a:t>
            </a:r>
            <a:r>
              <a:rPr lang="ru-RU" sz="2200" dirty="0" err="1">
                <a:solidFill>
                  <a:srgbClr val="002060"/>
                </a:solidFill>
              </a:rPr>
              <a:t>киричи</a:t>
            </a:r>
            <a:r>
              <a:rPr lang="ru-RU" sz="2200" dirty="0">
                <a:solidFill>
                  <a:srgbClr val="002060"/>
                </a:solidFill>
              </a:rPr>
              <a:t>…»; «Уж ты, пташечка, ты залетная…»; «</a:t>
            </a:r>
            <a:r>
              <a:rPr lang="ru-RU" sz="2200" dirty="0" err="1">
                <a:solidFill>
                  <a:srgbClr val="002060"/>
                </a:solidFill>
              </a:rPr>
              <a:t>Ласточкаласточка</a:t>
            </a:r>
            <a:r>
              <a:rPr lang="ru-RU" sz="2200" dirty="0">
                <a:solidFill>
                  <a:srgbClr val="002060"/>
                </a:solidFill>
              </a:rPr>
              <a:t>…»; «Дождик, дождик, веселей…»; «Божья коровка…». </a:t>
            </a:r>
            <a:r>
              <a:rPr lang="ru-RU" sz="2200" b="1" dirty="0">
                <a:solidFill>
                  <a:srgbClr val="002060"/>
                </a:solidFill>
              </a:rPr>
              <a:t>Сказки</a:t>
            </a:r>
            <a:r>
              <a:rPr lang="ru-RU" sz="2200" dirty="0">
                <a:solidFill>
                  <a:srgbClr val="002060"/>
                </a:solidFill>
              </a:rPr>
              <a:t>. «Лиса и кувшин», обр. О. </a:t>
            </a:r>
            <a:r>
              <a:rPr lang="ru-RU" sz="2200" dirty="0" err="1">
                <a:solidFill>
                  <a:srgbClr val="002060"/>
                </a:solidFill>
              </a:rPr>
              <a:t>Капицы</a:t>
            </a:r>
            <a:r>
              <a:rPr lang="ru-RU" sz="2200" dirty="0">
                <a:solidFill>
                  <a:srgbClr val="002060"/>
                </a:solidFill>
              </a:rPr>
              <a:t>; «Крылатый, мохнатый да масляный», обр. И. Карнауховой; «</a:t>
            </a:r>
            <a:r>
              <a:rPr lang="ru-RU" sz="2200" dirty="0" err="1">
                <a:solidFill>
                  <a:srgbClr val="002060"/>
                </a:solidFill>
              </a:rPr>
              <a:t>Хаврошечка</a:t>
            </a:r>
            <a:r>
              <a:rPr lang="ru-RU" sz="2200" dirty="0">
                <a:solidFill>
                  <a:srgbClr val="002060"/>
                </a:solidFill>
              </a:rPr>
              <a:t>», обр. А. Н. Толстого; «Заяц-хвастун», обр. О. </a:t>
            </a:r>
            <a:r>
              <a:rPr lang="ru-RU" sz="2200" dirty="0" err="1">
                <a:solidFill>
                  <a:srgbClr val="002060"/>
                </a:solidFill>
              </a:rPr>
              <a:t>Капицы</a:t>
            </a:r>
            <a:r>
              <a:rPr lang="ru-RU" sz="2200" dirty="0">
                <a:solidFill>
                  <a:srgbClr val="002060"/>
                </a:solidFill>
              </a:rPr>
              <a:t>; «Царевна-лягушка», обр. М. Булатова; «Рифмы», авторизированный пересказ Б. Шергина «Сивка-бурка», обр. М. Булатова; «</a:t>
            </a:r>
            <a:r>
              <a:rPr lang="ru-RU" sz="2200" dirty="0" err="1">
                <a:solidFill>
                  <a:srgbClr val="002060"/>
                </a:solidFill>
              </a:rPr>
              <a:t>Финист</a:t>
            </a:r>
            <a:r>
              <a:rPr lang="ru-RU" sz="2200" dirty="0">
                <a:solidFill>
                  <a:srgbClr val="002060"/>
                </a:solidFill>
              </a:rPr>
              <a:t> — ясный сокол», обр. А. Платонова.</a:t>
            </a:r>
          </a:p>
          <a:p>
            <a:endParaRPr lang="ru-RU" sz="2200" dirty="0" smtClean="0">
              <a:solidFill>
                <a:srgbClr val="002060"/>
              </a:solidFill>
            </a:endParaRPr>
          </a:p>
          <a:p>
            <a:endParaRPr lang="ru-RU" sz="2600" dirty="0" smtClean="0">
              <a:solidFill>
                <a:srgbClr val="002060"/>
              </a:solidFill>
            </a:endParaRPr>
          </a:p>
          <a:p>
            <a:endParaRPr lang="ru-RU" sz="8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5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404664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600" dirty="0" smtClean="0">
                <a:solidFill>
                  <a:srgbClr val="002060"/>
                </a:solidFill>
              </a:rPr>
              <a:t>Примерный список литературы для чтения детям</a:t>
            </a:r>
          </a:p>
          <a:p>
            <a:pPr algn="ctr"/>
            <a:r>
              <a:rPr lang="ru-RU" sz="2600" dirty="0" smtClean="0">
                <a:solidFill>
                  <a:srgbClr val="002060"/>
                </a:solidFill>
              </a:rPr>
              <a:t>Старшая группа (от 5 до 6 лет) </a:t>
            </a:r>
          </a:p>
          <a:p>
            <a:r>
              <a:rPr lang="ru-RU" sz="2200" b="1" dirty="0">
                <a:solidFill>
                  <a:srgbClr val="002060"/>
                </a:solidFill>
              </a:rPr>
              <a:t>Фольклор народов мира </a:t>
            </a:r>
            <a:endParaRPr lang="ru-RU" sz="2200" b="1" dirty="0" smtClean="0">
              <a:solidFill>
                <a:srgbClr val="002060"/>
              </a:solidFill>
            </a:endParaRPr>
          </a:p>
          <a:p>
            <a:r>
              <a:rPr lang="ru-RU" sz="2200" b="1" dirty="0" smtClean="0">
                <a:solidFill>
                  <a:srgbClr val="002060"/>
                </a:solidFill>
              </a:rPr>
              <a:t>Песенки</a:t>
            </a:r>
            <a:r>
              <a:rPr lang="ru-RU" sz="2200" b="1" dirty="0">
                <a:solidFill>
                  <a:srgbClr val="002060"/>
                </a:solidFill>
              </a:rPr>
              <a:t>.</a:t>
            </a:r>
            <a:r>
              <a:rPr lang="ru-RU" sz="2200" dirty="0">
                <a:solidFill>
                  <a:srgbClr val="002060"/>
                </a:solidFill>
              </a:rPr>
              <a:t> «Гречку мыли», </a:t>
            </a:r>
            <a:r>
              <a:rPr lang="ru-RU" sz="2200" dirty="0" err="1">
                <a:solidFill>
                  <a:srgbClr val="002060"/>
                </a:solidFill>
              </a:rPr>
              <a:t>литов</a:t>
            </a:r>
            <a:r>
              <a:rPr lang="ru-RU" sz="2200" dirty="0">
                <a:solidFill>
                  <a:srgbClr val="002060"/>
                </a:solidFill>
              </a:rPr>
              <a:t>., обр. Ю. Григорьева; «Старушка», «Дом, который построил Джек», пер. с англ. С. Маршака; «Счастливого пути!», голл., обр. И. </a:t>
            </a:r>
            <a:r>
              <a:rPr lang="ru-RU" sz="2200" dirty="0" err="1">
                <a:solidFill>
                  <a:srgbClr val="002060"/>
                </a:solidFill>
              </a:rPr>
              <a:t>Токмаковой</a:t>
            </a:r>
            <a:r>
              <a:rPr lang="ru-RU" sz="2200" dirty="0">
                <a:solidFill>
                  <a:srgbClr val="002060"/>
                </a:solidFill>
              </a:rPr>
              <a:t>; «Веснянка», </a:t>
            </a:r>
            <a:r>
              <a:rPr lang="ru-RU" sz="2200" dirty="0" err="1">
                <a:solidFill>
                  <a:srgbClr val="002060"/>
                </a:solidFill>
              </a:rPr>
              <a:t>укр</a:t>
            </a:r>
            <a:r>
              <a:rPr lang="ru-RU" sz="2200" dirty="0">
                <a:solidFill>
                  <a:srgbClr val="002060"/>
                </a:solidFill>
              </a:rPr>
              <a:t>., обр. Г. Литвака; «Друг за дружкой», </a:t>
            </a:r>
            <a:r>
              <a:rPr lang="ru-RU" sz="2200" dirty="0" err="1">
                <a:solidFill>
                  <a:srgbClr val="002060"/>
                </a:solidFill>
              </a:rPr>
              <a:t>тадж</a:t>
            </a:r>
            <a:r>
              <a:rPr lang="ru-RU" sz="2200" dirty="0">
                <a:solidFill>
                  <a:srgbClr val="002060"/>
                </a:solidFill>
              </a:rPr>
              <a:t>., обр. Н. Гребнева (в сокр</a:t>
            </a:r>
            <a:r>
              <a:rPr lang="ru-RU" sz="2200" dirty="0" smtClean="0">
                <a:solidFill>
                  <a:srgbClr val="002060"/>
                </a:solidFill>
              </a:rPr>
              <a:t>.).</a:t>
            </a:r>
          </a:p>
          <a:p>
            <a:r>
              <a:rPr lang="ru-RU" sz="2200" b="1" dirty="0">
                <a:solidFill>
                  <a:srgbClr val="002060"/>
                </a:solidFill>
              </a:rPr>
              <a:t>Сказки. </a:t>
            </a:r>
            <a:r>
              <a:rPr lang="ru-RU" sz="2200" dirty="0">
                <a:solidFill>
                  <a:srgbClr val="002060"/>
                </a:solidFill>
              </a:rPr>
              <a:t>«Кукушка», </a:t>
            </a:r>
            <a:r>
              <a:rPr lang="ru-RU" sz="2200" dirty="0" err="1">
                <a:solidFill>
                  <a:srgbClr val="002060"/>
                </a:solidFill>
              </a:rPr>
              <a:t>ненецк</a:t>
            </a:r>
            <a:r>
              <a:rPr lang="ru-RU" sz="2200" dirty="0">
                <a:solidFill>
                  <a:srgbClr val="002060"/>
                </a:solidFill>
              </a:rPr>
              <a:t>., обр. К. </a:t>
            </a:r>
            <a:r>
              <a:rPr lang="ru-RU" sz="2200" dirty="0" err="1">
                <a:solidFill>
                  <a:srgbClr val="002060"/>
                </a:solidFill>
              </a:rPr>
              <a:t>Шаврова</a:t>
            </a:r>
            <a:r>
              <a:rPr lang="ru-RU" sz="2200" dirty="0">
                <a:solidFill>
                  <a:srgbClr val="002060"/>
                </a:solidFill>
              </a:rPr>
              <a:t>; «Чудесные истории про зайца по имени Лек», сказки народов Западной Африки, пер. О. Кустовой и В. Андреева; «</a:t>
            </a:r>
            <a:r>
              <a:rPr lang="ru-RU" sz="2200" dirty="0" err="1">
                <a:solidFill>
                  <a:srgbClr val="002060"/>
                </a:solidFill>
              </a:rPr>
              <a:t>Златовласка</a:t>
            </a:r>
            <a:r>
              <a:rPr lang="ru-RU" sz="2200" dirty="0">
                <a:solidFill>
                  <a:srgbClr val="002060"/>
                </a:solidFill>
              </a:rPr>
              <a:t>», пер. с </a:t>
            </a:r>
            <a:r>
              <a:rPr lang="ru-RU" sz="2200" dirty="0" err="1">
                <a:solidFill>
                  <a:srgbClr val="002060"/>
                </a:solidFill>
              </a:rPr>
              <a:t>чеш</a:t>
            </a:r>
            <a:r>
              <a:rPr lang="ru-RU" sz="2200" dirty="0">
                <a:solidFill>
                  <a:srgbClr val="002060"/>
                </a:solidFill>
              </a:rPr>
              <a:t>. К. Паустовского; «Три золотых волоска Деда-</a:t>
            </a:r>
            <a:r>
              <a:rPr lang="ru-RU" sz="2200" dirty="0" err="1">
                <a:solidFill>
                  <a:srgbClr val="002060"/>
                </a:solidFill>
              </a:rPr>
              <a:t>Всеведа</a:t>
            </a:r>
            <a:r>
              <a:rPr lang="ru-RU" sz="2200" dirty="0">
                <a:solidFill>
                  <a:srgbClr val="002060"/>
                </a:solidFill>
              </a:rPr>
              <a:t>», пер. с </a:t>
            </a:r>
            <a:r>
              <a:rPr lang="ru-RU" sz="2200" dirty="0" err="1">
                <a:solidFill>
                  <a:srgbClr val="002060"/>
                </a:solidFill>
              </a:rPr>
              <a:t>чеш</a:t>
            </a:r>
            <a:r>
              <a:rPr lang="ru-RU" sz="2200" dirty="0">
                <a:solidFill>
                  <a:srgbClr val="002060"/>
                </a:solidFill>
              </a:rPr>
              <a:t>. Н. </a:t>
            </a:r>
            <a:r>
              <a:rPr lang="ru-RU" sz="2200" dirty="0" err="1">
                <a:solidFill>
                  <a:srgbClr val="002060"/>
                </a:solidFill>
              </a:rPr>
              <a:t>Аросьевой</a:t>
            </a:r>
            <a:r>
              <a:rPr lang="ru-RU" sz="2200" dirty="0">
                <a:solidFill>
                  <a:srgbClr val="002060"/>
                </a:solidFill>
              </a:rPr>
              <a:t> (из сборника сказок К. Я. </a:t>
            </a:r>
            <a:r>
              <a:rPr lang="ru-RU" sz="2200" dirty="0" err="1">
                <a:solidFill>
                  <a:srgbClr val="002060"/>
                </a:solidFill>
              </a:rPr>
              <a:t>Эрбена</a:t>
            </a:r>
            <a:r>
              <a:rPr lang="ru-RU" sz="2200" dirty="0">
                <a:solidFill>
                  <a:srgbClr val="002060"/>
                </a:solidFill>
              </a:rPr>
              <a:t>).</a:t>
            </a:r>
          </a:p>
          <a:p>
            <a:endParaRPr lang="ru-RU" sz="2600" dirty="0" smtClean="0">
              <a:solidFill>
                <a:srgbClr val="002060"/>
              </a:solidFill>
            </a:endParaRPr>
          </a:p>
          <a:p>
            <a:endParaRPr lang="ru-RU" sz="26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11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404664"/>
            <a:ext cx="91440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600" dirty="0" smtClean="0">
                <a:solidFill>
                  <a:srgbClr val="002060"/>
                </a:solidFill>
              </a:rPr>
              <a:t>Примерный список литературы для чтения детям</a:t>
            </a:r>
          </a:p>
          <a:p>
            <a:pPr algn="ctr"/>
            <a:r>
              <a:rPr lang="ru-RU" sz="2600" dirty="0" smtClean="0">
                <a:solidFill>
                  <a:srgbClr val="002060"/>
                </a:solidFill>
              </a:rPr>
              <a:t>Старшая группа (от 5 до 6 лет) </a:t>
            </a:r>
          </a:p>
          <a:p>
            <a:r>
              <a:rPr lang="ru-RU" b="1" dirty="0">
                <a:solidFill>
                  <a:srgbClr val="002060"/>
                </a:solidFill>
              </a:rPr>
              <a:t>Произведения поэтов и писателей России </a:t>
            </a:r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Поэзия</a:t>
            </a:r>
            <a:r>
              <a:rPr lang="ru-RU" b="1" dirty="0">
                <a:solidFill>
                  <a:srgbClr val="002060"/>
                </a:solidFill>
              </a:rPr>
              <a:t>.</a:t>
            </a:r>
            <a:r>
              <a:rPr lang="ru-RU" dirty="0">
                <a:solidFill>
                  <a:srgbClr val="002060"/>
                </a:solidFill>
              </a:rPr>
              <a:t> И. Бунин. «Первый снег»; А. Пушкин. «Уж небо осенью дышало…» (из романа «Евгений Онегин»); «Зимний вечер» (в сокр.); А. К. Толстой. «Осень, обсыпается весь наш бедный сад…»; М. Цветаева. «У кроватки»; С. Маршак. «Пудель»; С. Есенин. «Береза», «Черемуха»; И. Никитин. «Встреча зимы»; А. Фет. «Кот поет, глаза прищурил…»; С. Черный. «Волк»; В. Левин. «Сундук», «Лошадь»; М. </a:t>
            </a:r>
            <a:r>
              <a:rPr lang="ru-RU" dirty="0" err="1">
                <a:solidFill>
                  <a:srgbClr val="002060"/>
                </a:solidFill>
              </a:rPr>
              <a:t>Яснов</a:t>
            </a:r>
            <a:r>
              <a:rPr lang="ru-RU" dirty="0">
                <a:solidFill>
                  <a:srgbClr val="002060"/>
                </a:solidFill>
              </a:rPr>
              <a:t>. «Мирная считалка». С. Городецкий. «Котенок»; Ф. Тютчев. «Зима недаром злится…»; А. </a:t>
            </a:r>
            <a:r>
              <a:rPr lang="ru-RU" dirty="0" err="1">
                <a:solidFill>
                  <a:srgbClr val="002060"/>
                </a:solidFill>
              </a:rPr>
              <a:t>Барто</a:t>
            </a:r>
            <a:r>
              <a:rPr lang="ru-RU" dirty="0">
                <a:solidFill>
                  <a:srgbClr val="002060"/>
                </a:solidFill>
              </a:rPr>
              <a:t>. «Веревочка».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Проза</a:t>
            </a:r>
            <a:r>
              <a:rPr lang="ru-RU" b="1" dirty="0">
                <a:solidFill>
                  <a:srgbClr val="002060"/>
                </a:solidFill>
              </a:rPr>
              <a:t>.</a:t>
            </a:r>
            <a:r>
              <a:rPr lang="ru-RU" dirty="0">
                <a:solidFill>
                  <a:srgbClr val="002060"/>
                </a:solidFill>
              </a:rPr>
              <a:t> В. Дмитриева. «Малыш и Жучка» (главы); Л. Толстой. «Косточка», «Прыжок», «Лев и собачка»; Н. Носов. «Живая шляпа»; Б. Алмазов. «Горбушка»; А. Гайдар. «Чук и Гек» (главы); С. Георгиев. «Я спас Деда Мороза»; В. Драгунский. «Друг детства», «Сверху вниз, наискосок»; К. Паустовский. «Кот-ворюга».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Литературные </a:t>
            </a:r>
            <a:r>
              <a:rPr lang="ru-RU" b="1" dirty="0">
                <a:solidFill>
                  <a:srgbClr val="002060"/>
                </a:solidFill>
              </a:rPr>
              <a:t>сказки. </a:t>
            </a:r>
            <a:r>
              <a:rPr lang="ru-RU" dirty="0">
                <a:solidFill>
                  <a:srgbClr val="002060"/>
                </a:solidFill>
              </a:rPr>
              <a:t>Т. Александрова. «Домовенок Кузька» (главы); В. Бианки. «Сова»; Б. </a:t>
            </a:r>
            <a:r>
              <a:rPr lang="ru-RU" dirty="0" err="1">
                <a:solidFill>
                  <a:srgbClr val="002060"/>
                </a:solidFill>
              </a:rPr>
              <a:t>Заходер</a:t>
            </a:r>
            <a:r>
              <a:rPr lang="ru-RU" dirty="0">
                <a:solidFill>
                  <a:srgbClr val="002060"/>
                </a:solidFill>
              </a:rPr>
              <a:t>. «Серая звездочка»; А. Пушкин. «Сказка о царе </a:t>
            </a:r>
            <a:r>
              <a:rPr lang="ru-RU" dirty="0" err="1">
                <a:solidFill>
                  <a:srgbClr val="002060"/>
                </a:solidFill>
              </a:rPr>
              <a:t>Салтане</a:t>
            </a:r>
            <a:r>
              <a:rPr lang="ru-RU" dirty="0">
                <a:solidFill>
                  <a:srgbClr val="002060"/>
                </a:solidFill>
              </a:rPr>
              <a:t>, о сыне его славном и могучем богатыре </a:t>
            </a:r>
            <a:r>
              <a:rPr lang="ru-RU" dirty="0" err="1">
                <a:solidFill>
                  <a:srgbClr val="002060"/>
                </a:solidFill>
              </a:rPr>
              <a:t>Гвидоне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Салтановиче</a:t>
            </a:r>
            <a:r>
              <a:rPr lang="ru-RU" dirty="0">
                <a:solidFill>
                  <a:srgbClr val="002060"/>
                </a:solidFill>
              </a:rPr>
              <a:t> и о прекрасной царевне Лебеди»; П. Бажов. «Серебряное копытце»; Н. </a:t>
            </a:r>
            <a:r>
              <a:rPr lang="ru-RU" dirty="0" err="1">
                <a:solidFill>
                  <a:srgbClr val="002060"/>
                </a:solidFill>
              </a:rPr>
              <a:t>Телешов</a:t>
            </a:r>
            <a:r>
              <a:rPr lang="ru-RU" dirty="0">
                <a:solidFill>
                  <a:srgbClr val="002060"/>
                </a:solidFill>
              </a:rPr>
              <a:t>. «</a:t>
            </a:r>
            <a:r>
              <a:rPr lang="ru-RU" dirty="0" err="1">
                <a:solidFill>
                  <a:srgbClr val="002060"/>
                </a:solidFill>
              </a:rPr>
              <a:t>Крупеничка</a:t>
            </a:r>
            <a:r>
              <a:rPr lang="ru-RU" dirty="0">
                <a:solidFill>
                  <a:srgbClr val="002060"/>
                </a:solidFill>
              </a:rPr>
              <a:t>»; В. Катаев. «Цветик-</a:t>
            </a:r>
            <a:r>
              <a:rPr lang="ru-RU" dirty="0" err="1">
                <a:solidFill>
                  <a:srgbClr val="002060"/>
                </a:solidFill>
              </a:rPr>
              <a:t>семицветик</a:t>
            </a:r>
            <a:r>
              <a:rPr lang="ru-RU" dirty="0">
                <a:solidFill>
                  <a:srgbClr val="002060"/>
                </a:solidFill>
              </a:rPr>
              <a:t>».</a:t>
            </a:r>
          </a:p>
          <a:p>
            <a:endParaRPr lang="ru-RU" sz="2200" dirty="0" smtClean="0">
              <a:solidFill>
                <a:srgbClr val="002060"/>
              </a:solidFill>
            </a:endParaRPr>
          </a:p>
          <a:p>
            <a:endParaRPr lang="ru-RU" sz="26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71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404664"/>
            <a:ext cx="914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600" dirty="0" smtClean="0">
                <a:solidFill>
                  <a:srgbClr val="002060"/>
                </a:solidFill>
              </a:rPr>
              <a:t>Примерный список литературы для чтения детям</a:t>
            </a:r>
          </a:p>
          <a:p>
            <a:pPr algn="ctr"/>
            <a:r>
              <a:rPr lang="ru-RU" sz="2600" dirty="0" smtClean="0">
                <a:solidFill>
                  <a:srgbClr val="002060"/>
                </a:solidFill>
              </a:rPr>
              <a:t>Старшая группа (от 5 до 6 лет) </a:t>
            </a:r>
          </a:p>
          <a:p>
            <a:endParaRPr lang="ru-RU" sz="2200" dirty="0" smtClean="0">
              <a:solidFill>
                <a:srgbClr val="002060"/>
              </a:solidFill>
            </a:endParaRPr>
          </a:p>
          <a:p>
            <a:r>
              <a:rPr lang="ru-RU" sz="2200" b="1" dirty="0" smtClean="0">
                <a:solidFill>
                  <a:srgbClr val="002060"/>
                </a:solidFill>
              </a:rPr>
              <a:t>Произведения </a:t>
            </a:r>
            <a:r>
              <a:rPr lang="ru-RU" sz="2200" b="1" dirty="0">
                <a:solidFill>
                  <a:srgbClr val="002060"/>
                </a:solidFill>
              </a:rPr>
              <a:t>поэтов и писателей разных </a:t>
            </a:r>
            <a:r>
              <a:rPr lang="ru-RU" sz="2200" b="1" dirty="0" smtClean="0">
                <a:solidFill>
                  <a:srgbClr val="002060"/>
                </a:solidFill>
              </a:rPr>
              <a:t>стран</a:t>
            </a:r>
          </a:p>
          <a:p>
            <a:r>
              <a:rPr lang="ru-RU" sz="2200" b="1" dirty="0" smtClean="0">
                <a:solidFill>
                  <a:srgbClr val="002060"/>
                </a:solidFill>
              </a:rPr>
              <a:t>Поэзия</a:t>
            </a:r>
            <a:r>
              <a:rPr lang="ru-RU" sz="2200" b="1" dirty="0">
                <a:solidFill>
                  <a:srgbClr val="002060"/>
                </a:solidFill>
              </a:rPr>
              <a:t>.</a:t>
            </a:r>
            <a:r>
              <a:rPr lang="ru-RU" sz="2200" dirty="0">
                <a:solidFill>
                  <a:srgbClr val="002060"/>
                </a:solidFill>
              </a:rPr>
              <a:t> А. </a:t>
            </a:r>
            <a:r>
              <a:rPr lang="ru-RU" sz="2200" dirty="0" err="1">
                <a:solidFill>
                  <a:srgbClr val="002060"/>
                </a:solidFill>
              </a:rPr>
              <a:t>Милн</a:t>
            </a:r>
            <a:r>
              <a:rPr lang="ru-RU" sz="2200" dirty="0">
                <a:solidFill>
                  <a:srgbClr val="002060"/>
                </a:solidFill>
              </a:rPr>
              <a:t>. «Баллада о королевском бутерброде», пер. с англ. С. Маршака; В. Смит. «Про летающую корову», пер. с англ. Б. </a:t>
            </a:r>
            <a:r>
              <a:rPr lang="ru-RU" sz="2200" dirty="0" err="1">
                <a:solidFill>
                  <a:srgbClr val="002060"/>
                </a:solidFill>
              </a:rPr>
              <a:t>Заходера</a:t>
            </a:r>
            <a:r>
              <a:rPr lang="ru-RU" sz="2200" dirty="0">
                <a:solidFill>
                  <a:srgbClr val="002060"/>
                </a:solidFill>
              </a:rPr>
              <a:t>; Я. </a:t>
            </a:r>
            <a:r>
              <a:rPr lang="ru-RU" sz="2200" dirty="0" err="1">
                <a:solidFill>
                  <a:srgbClr val="002060"/>
                </a:solidFill>
              </a:rPr>
              <a:t>Бжехва</a:t>
            </a:r>
            <a:r>
              <a:rPr lang="ru-RU" sz="2200" dirty="0">
                <a:solidFill>
                  <a:srgbClr val="002060"/>
                </a:solidFill>
              </a:rPr>
              <a:t>. «На </a:t>
            </a:r>
            <a:r>
              <a:rPr lang="ru-RU" sz="2200" dirty="0" err="1">
                <a:solidFill>
                  <a:srgbClr val="002060"/>
                </a:solidFill>
              </a:rPr>
              <a:t>Горизонтских</a:t>
            </a:r>
            <a:r>
              <a:rPr lang="ru-RU" sz="2200" dirty="0">
                <a:solidFill>
                  <a:srgbClr val="002060"/>
                </a:solidFill>
              </a:rPr>
              <a:t> островах», пер. с польск. Б. </a:t>
            </a:r>
            <a:r>
              <a:rPr lang="ru-RU" sz="2200" dirty="0" err="1">
                <a:solidFill>
                  <a:srgbClr val="002060"/>
                </a:solidFill>
              </a:rPr>
              <a:t>Заходера</a:t>
            </a:r>
            <a:r>
              <a:rPr lang="ru-RU" sz="2200" dirty="0">
                <a:solidFill>
                  <a:srgbClr val="002060"/>
                </a:solidFill>
              </a:rPr>
              <a:t>; Дж. Ривз. «Шумный Ба-бах», пер. с англ. М. </a:t>
            </a:r>
            <a:r>
              <a:rPr lang="ru-RU" sz="2200" dirty="0" err="1">
                <a:solidFill>
                  <a:srgbClr val="002060"/>
                </a:solidFill>
              </a:rPr>
              <a:t>Бородицкой</a:t>
            </a:r>
            <a:r>
              <a:rPr lang="ru-RU" sz="2200" dirty="0">
                <a:solidFill>
                  <a:srgbClr val="002060"/>
                </a:solidFill>
              </a:rPr>
              <a:t>; «Письмо ко всем детям по одному очень важному делу», пер. с польск. С. Михалкова. </a:t>
            </a:r>
            <a:endParaRPr lang="ru-RU" sz="2200" dirty="0" smtClean="0">
              <a:solidFill>
                <a:srgbClr val="002060"/>
              </a:solidFill>
            </a:endParaRPr>
          </a:p>
          <a:p>
            <a:r>
              <a:rPr lang="ru-RU" sz="2200" b="1" dirty="0" smtClean="0">
                <a:solidFill>
                  <a:srgbClr val="002060"/>
                </a:solidFill>
              </a:rPr>
              <a:t>Литературные </a:t>
            </a:r>
            <a:r>
              <a:rPr lang="ru-RU" sz="2200" b="1" dirty="0">
                <a:solidFill>
                  <a:srgbClr val="002060"/>
                </a:solidFill>
              </a:rPr>
              <a:t>сказки. </a:t>
            </a:r>
            <a:r>
              <a:rPr lang="ru-RU" sz="2200" dirty="0">
                <a:solidFill>
                  <a:srgbClr val="002060"/>
                </a:solidFill>
              </a:rPr>
              <a:t>Х. </a:t>
            </a:r>
            <a:r>
              <a:rPr lang="ru-RU" sz="2200" dirty="0" err="1">
                <a:solidFill>
                  <a:srgbClr val="002060"/>
                </a:solidFill>
              </a:rPr>
              <a:t>Мякеля</a:t>
            </a:r>
            <a:r>
              <a:rPr lang="ru-RU" sz="2200" dirty="0">
                <a:solidFill>
                  <a:srgbClr val="002060"/>
                </a:solidFill>
              </a:rPr>
              <a:t>. «Господин Ау» (главы из книги), пер. с финск. Э. Успенского; Р. Киплинг. «Слоненок», пер. с англ. К. Чуковского, стихи в пер. С. Маршака; А. Линдгрен. «</a:t>
            </a:r>
            <a:r>
              <a:rPr lang="ru-RU" sz="2200" dirty="0" err="1">
                <a:solidFill>
                  <a:srgbClr val="002060"/>
                </a:solidFill>
              </a:rPr>
              <a:t>Карлсон</a:t>
            </a:r>
            <a:r>
              <a:rPr lang="ru-RU" sz="2200" dirty="0">
                <a:solidFill>
                  <a:srgbClr val="002060"/>
                </a:solidFill>
              </a:rPr>
              <a:t>, который живет на крыше, опять прилетел» (главы в сокр.), пер. со швед. Л. </a:t>
            </a:r>
            <a:r>
              <a:rPr lang="ru-RU" sz="2200" dirty="0" err="1">
                <a:solidFill>
                  <a:srgbClr val="002060"/>
                </a:solidFill>
              </a:rPr>
              <a:t>Лунгиной</a:t>
            </a:r>
            <a:r>
              <a:rPr lang="ru-RU" sz="2200" dirty="0">
                <a:solidFill>
                  <a:srgbClr val="002060"/>
                </a:solidFill>
              </a:rPr>
              <a:t>.</a:t>
            </a:r>
          </a:p>
          <a:p>
            <a:endParaRPr lang="ru-RU" sz="2200" dirty="0" smtClean="0">
              <a:solidFill>
                <a:srgbClr val="002060"/>
              </a:solidFill>
            </a:endParaRPr>
          </a:p>
          <a:p>
            <a:endParaRPr lang="ru-RU" sz="26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65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404664"/>
            <a:ext cx="91440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600" dirty="0" smtClean="0">
                <a:solidFill>
                  <a:srgbClr val="002060"/>
                </a:solidFill>
              </a:rPr>
              <a:t>Примерный список литературы для чтения детям</a:t>
            </a:r>
          </a:p>
          <a:p>
            <a:pPr algn="ctr"/>
            <a:r>
              <a:rPr lang="ru-RU" sz="2600" dirty="0" smtClean="0">
                <a:solidFill>
                  <a:srgbClr val="002060"/>
                </a:solidFill>
              </a:rPr>
              <a:t>Старшая группа (от 5 до </a:t>
            </a:r>
            <a:r>
              <a:rPr lang="ru-RU" sz="2600" dirty="0">
                <a:solidFill>
                  <a:srgbClr val="002060"/>
                </a:solidFill>
              </a:rPr>
              <a:t>6</a:t>
            </a:r>
            <a:r>
              <a:rPr lang="ru-RU" sz="2600" dirty="0" smtClean="0">
                <a:solidFill>
                  <a:srgbClr val="002060"/>
                </a:solidFill>
              </a:rPr>
              <a:t> лет) </a:t>
            </a:r>
          </a:p>
          <a:p>
            <a:pPr algn="ctr"/>
            <a:endParaRPr lang="ru-RU" sz="2600" dirty="0" smtClean="0">
              <a:solidFill>
                <a:srgbClr val="002060"/>
              </a:solidFill>
            </a:endParaRPr>
          </a:p>
          <a:p>
            <a:r>
              <a:rPr lang="ru-RU" sz="2200" b="1" dirty="0">
                <a:solidFill>
                  <a:srgbClr val="002060"/>
                </a:solidFill>
              </a:rPr>
              <a:t>Произведения для заучивания наизусть </a:t>
            </a:r>
            <a:r>
              <a:rPr lang="ru-RU" sz="2200" dirty="0">
                <a:solidFill>
                  <a:srgbClr val="002060"/>
                </a:solidFill>
              </a:rPr>
              <a:t>«По дубочку постучишь...», рус. нар. песня; И. Белоусов. «Весенняя гостья»; Е. Благинина. «Посидим в тишине»; Г. </a:t>
            </a:r>
            <a:r>
              <a:rPr lang="ru-RU" sz="2200" dirty="0" err="1">
                <a:solidFill>
                  <a:srgbClr val="002060"/>
                </a:solidFill>
              </a:rPr>
              <a:t>Виеру</a:t>
            </a:r>
            <a:r>
              <a:rPr lang="ru-RU" sz="2200" dirty="0">
                <a:solidFill>
                  <a:srgbClr val="002060"/>
                </a:solidFill>
              </a:rPr>
              <a:t>. «Мамин день», пер. с </a:t>
            </a:r>
            <a:r>
              <a:rPr lang="ru-RU" sz="2200" dirty="0" err="1">
                <a:solidFill>
                  <a:srgbClr val="002060"/>
                </a:solidFill>
              </a:rPr>
              <a:t>молд</a:t>
            </a:r>
            <a:r>
              <a:rPr lang="ru-RU" sz="2200" dirty="0">
                <a:solidFill>
                  <a:srgbClr val="002060"/>
                </a:solidFill>
              </a:rPr>
              <a:t>. Я. Акима; М. Исаковский. «Поезжай за моря-океаны»; М. Карем. «Мирная считалка», пер. с франц. В. </a:t>
            </a:r>
            <a:r>
              <a:rPr lang="ru-RU" sz="2200" dirty="0" err="1">
                <a:solidFill>
                  <a:srgbClr val="002060"/>
                </a:solidFill>
              </a:rPr>
              <a:t>Берестова</a:t>
            </a:r>
            <a:r>
              <a:rPr lang="ru-RU" sz="2200" dirty="0">
                <a:solidFill>
                  <a:srgbClr val="002060"/>
                </a:solidFill>
              </a:rPr>
              <a:t>; А. Пушкин. «У лукоморья дуб зеленый...» (из поэмы «Руслан и Людмила»); И. Суриков. «Вот моя деревня».</a:t>
            </a:r>
            <a:endParaRPr lang="ru-RU" sz="2200" dirty="0" smtClean="0">
              <a:solidFill>
                <a:srgbClr val="002060"/>
              </a:solidFill>
            </a:endParaRPr>
          </a:p>
          <a:p>
            <a:r>
              <a:rPr lang="ru-RU" sz="2200" b="1" dirty="0">
                <a:solidFill>
                  <a:srgbClr val="002060"/>
                </a:solidFill>
              </a:rPr>
              <a:t>Для чтения в лицах </a:t>
            </a:r>
            <a:r>
              <a:rPr lang="ru-RU" sz="2200" dirty="0">
                <a:solidFill>
                  <a:srgbClr val="002060"/>
                </a:solidFill>
              </a:rPr>
              <a:t>Ю. Владимиров. «Чудаки»; С. Городецкий. «Котенок»; В. Орлов. «Ты скажи мне, реченька...»; Э. Успенский. «Разгром».</a:t>
            </a:r>
          </a:p>
          <a:p>
            <a:endParaRPr lang="ru-RU" sz="22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77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8820472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dirty="0" smtClean="0">
                <a:solidFill>
                  <a:srgbClr val="002060"/>
                </a:solidFill>
              </a:rPr>
              <a:t>Примерный список литературы для чтения детям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Старшая группа (от 5 до 6 лет) </a:t>
            </a:r>
          </a:p>
          <a:p>
            <a:r>
              <a:rPr lang="ru-RU" b="1" dirty="0">
                <a:solidFill>
                  <a:srgbClr val="002060"/>
                </a:solidFill>
              </a:rPr>
              <a:t>Дополнительная </a:t>
            </a:r>
            <a:r>
              <a:rPr lang="ru-RU" b="1" dirty="0" smtClean="0">
                <a:solidFill>
                  <a:srgbClr val="002060"/>
                </a:solidFill>
              </a:rPr>
              <a:t>литература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Русские </a:t>
            </a:r>
            <a:r>
              <a:rPr lang="ru-RU" b="1" dirty="0">
                <a:solidFill>
                  <a:srgbClr val="002060"/>
                </a:solidFill>
              </a:rPr>
              <a:t>народные сказки. </a:t>
            </a:r>
            <a:r>
              <a:rPr lang="ru-RU" dirty="0">
                <a:solidFill>
                  <a:srgbClr val="002060"/>
                </a:solidFill>
              </a:rPr>
              <a:t>«Никита Кожемяка» (из сборника сказок А. Афанасьева); «Докучные сказки».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Зарубежные </a:t>
            </a:r>
            <a:r>
              <a:rPr lang="ru-RU" b="1" dirty="0">
                <a:solidFill>
                  <a:srgbClr val="002060"/>
                </a:solidFill>
              </a:rPr>
              <a:t>народные сказки.</a:t>
            </a:r>
            <a:r>
              <a:rPr lang="ru-RU" dirty="0">
                <a:solidFill>
                  <a:srgbClr val="002060"/>
                </a:solidFill>
              </a:rPr>
              <a:t> «О мышонке, который был кошкой, собакой и тигром», инд., пер. Н. </a:t>
            </a:r>
            <a:r>
              <a:rPr lang="ru-RU" dirty="0" err="1">
                <a:solidFill>
                  <a:srgbClr val="002060"/>
                </a:solidFill>
              </a:rPr>
              <a:t>Ходзы</a:t>
            </a:r>
            <a:r>
              <a:rPr lang="ru-RU" dirty="0">
                <a:solidFill>
                  <a:srgbClr val="002060"/>
                </a:solidFill>
              </a:rPr>
              <a:t>; «Как братья отцовский клад нашли», </a:t>
            </a:r>
            <a:r>
              <a:rPr lang="ru-RU" dirty="0" err="1">
                <a:solidFill>
                  <a:srgbClr val="002060"/>
                </a:solidFill>
              </a:rPr>
              <a:t>молд</a:t>
            </a:r>
            <a:r>
              <a:rPr lang="ru-RU" dirty="0">
                <a:solidFill>
                  <a:srgbClr val="002060"/>
                </a:solidFill>
              </a:rPr>
              <a:t>., обр. М. Булатова; «Желтый аист», кит., пер. Ф. </a:t>
            </a:r>
            <a:r>
              <a:rPr lang="ru-RU" dirty="0" err="1">
                <a:solidFill>
                  <a:srgbClr val="002060"/>
                </a:solidFill>
              </a:rPr>
              <a:t>Ярлина</a:t>
            </a:r>
            <a:r>
              <a:rPr lang="ru-RU" dirty="0">
                <a:solidFill>
                  <a:srgbClr val="002060"/>
                </a:solidFill>
              </a:rPr>
              <a:t>.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Проза</a:t>
            </a:r>
            <a:r>
              <a:rPr lang="ru-RU" b="1" dirty="0">
                <a:solidFill>
                  <a:srgbClr val="002060"/>
                </a:solidFill>
              </a:rPr>
              <a:t>. </a:t>
            </a:r>
            <a:r>
              <a:rPr lang="ru-RU" dirty="0">
                <a:solidFill>
                  <a:srgbClr val="002060"/>
                </a:solidFill>
              </a:rPr>
              <a:t>Б. Житков. «Белый домик», «Как я ловил человечков»; Г. Снегирев. «Пингвиний пляж», «К морю», «Отважный </a:t>
            </a:r>
            <a:r>
              <a:rPr lang="ru-RU" dirty="0" err="1">
                <a:solidFill>
                  <a:srgbClr val="002060"/>
                </a:solidFill>
              </a:rPr>
              <a:t>пингвиненок</a:t>
            </a:r>
            <a:r>
              <a:rPr lang="ru-RU" dirty="0">
                <a:solidFill>
                  <a:srgbClr val="002060"/>
                </a:solidFill>
              </a:rPr>
              <a:t>»; Л. Пантелеев. «Буква „ы“»; М. Москвина. «Кроха»; А. Митяев. «Сказка про трех пиратов</a:t>
            </a:r>
            <a:r>
              <a:rPr lang="ru-RU" dirty="0" smtClean="0">
                <a:solidFill>
                  <a:srgbClr val="002060"/>
                </a:solidFill>
              </a:rPr>
              <a:t>».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Поэзия.</a:t>
            </a:r>
            <a:r>
              <a:rPr lang="ru-RU" dirty="0">
                <a:solidFill>
                  <a:srgbClr val="002060"/>
                </a:solidFill>
              </a:rPr>
              <a:t> Я. Аким. «Жадина»; Ю. </a:t>
            </a:r>
            <a:r>
              <a:rPr lang="ru-RU" dirty="0" err="1">
                <a:solidFill>
                  <a:srgbClr val="002060"/>
                </a:solidFill>
              </a:rPr>
              <a:t>Мориц</a:t>
            </a:r>
            <a:r>
              <a:rPr lang="ru-RU" dirty="0">
                <a:solidFill>
                  <a:srgbClr val="002060"/>
                </a:solidFill>
              </a:rPr>
              <a:t>. «Домик с трубой»; Р. </a:t>
            </a:r>
            <a:r>
              <a:rPr lang="ru-RU" dirty="0" err="1">
                <a:solidFill>
                  <a:srgbClr val="002060"/>
                </a:solidFill>
              </a:rPr>
              <a:t>Сеф</a:t>
            </a:r>
            <a:r>
              <a:rPr lang="ru-RU" dirty="0">
                <a:solidFill>
                  <a:srgbClr val="002060"/>
                </a:solidFill>
              </a:rPr>
              <a:t>. «Совет», «Бесконечные стихи»; Д. Хармс. «Уж я бегал, бегал, бегал…»; Д. </a:t>
            </a:r>
            <a:r>
              <a:rPr lang="ru-RU" dirty="0" err="1">
                <a:solidFill>
                  <a:srgbClr val="002060"/>
                </a:solidFill>
              </a:rPr>
              <a:t>Чиарди</a:t>
            </a:r>
            <a:r>
              <a:rPr lang="ru-RU" dirty="0">
                <a:solidFill>
                  <a:srgbClr val="002060"/>
                </a:solidFill>
              </a:rPr>
              <a:t>. «О том, у кого три глаза», пер. с англ. Р. </a:t>
            </a:r>
            <a:r>
              <a:rPr lang="ru-RU" dirty="0" err="1">
                <a:solidFill>
                  <a:srgbClr val="002060"/>
                </a:solidFill>
              </a:rPr>
              <a:t>Сефа</a:t>
            </a:r>
            <a:r>
              <a:rPr lang="ru-RU" dirty="0">
                <a:solidFill>
                  <a:srgbClr val="002060"/>
                </a:solidFill>
              </a:rPr>
              <a:t>; Б. </a:t>
            </a:r>
            <a:r>
              <a:rPr lang="ru-RU" dirty="0" err="1">
                <a:solidFill>
                  <a:srgbClr val="002060"/>
                </a:solidFill>
              </a:rPr>
              <a:t>Заходер</a:t>
            </a:r>
            <a:r>
              <a:rPr lang="ru-RU" dirty="0">
                <a:solidFill>
                  <a:srgbClr val="002060"/>
                </a:solidFill>
              </a:rPr>
              <a:t>. «Приятная встреча»; С. Черный. «Волк»; А. Плещеев. «Мой садик»; С. Маршак. «Почта».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Литературные </a:t>
            </a:r>
            <a:r>
              <a:rPr lang="ru-RU" b="1" dirty="0">
                <a:solidFill>
                  <a:srgbClr val="002060"/>
                </a:solidFill>
              </a:rPr>
              <a:t>сказки. </a:t>
            </a:r>
            <a:r>
              <a:rPr lang="ru-RU" dirty="0">
                <a:solidFill>
                  <a:srgbClr val="002060"/>
                </a:solidFill>
              </a:rPr>
              <a:t>А. Волков. «Волшебник Изумрудного города» (главы); О. </a:t>
            </a:r>
            <a:r>
              <a:rPr lang="ru-RU" dirty="0" err="1">
                <a:solidFill>
                  <a:srgbClr val="002060"/>
                </a:solidFill>
              </a:rPr>
              <a:t>Пройслер</a:t>
            </a:r>
            <a:r>
              <a:rPr lang="ru-RU" dirty="0">
                <a:solidFill>
                  <a:srgbClr val="002060"/>
                </a:solidFill>
              </a:rPr>
              <a:t>. «Маленькая Баба-яга», пер. с нем. Ю. </a:t>
            </a:r>
            <a:r>
              <a:rPr lang="ru-RU" dirty="0" err="1">
                <a:solidFill>
                  <a:srgbClr val="002060"/>
                </a:solidFill>
              </a:rPr>
              <a:t>Коринца</a:t>
            </a:r>
            <a:r>
              <a:rPr lang="ru-RU" dirty="0">
                <a:solidFill>
                  <a:srgbClr val="002060"/>
                </a:solidFill>
              </a:rPr>
              <a:t>; Дж. </a:t>
            </a:r>
            <a:r>
              <a:rPr lang="ru-RU" dirty="0" err="1">
                <a:solidFill>
                  <a:srgbClr val="002060"/>
                </a:solidFill>
              </a:rPr>
              <a:t>Родари</a:t>
            </a:r>
            <a:r>
              <a:rPr lang="ru-RU" dirty="0">
                <a:solidFill>
                  <a:srgbClr val="002060"/>
                </a:solidFill>
              </a:rPr>
              <a:t>. «Волшебный барабан» (из книги «Сказки, у которых три конца»), пер. с итал. И. Константиновой; Т. </a:t>
            </a:r>
            <a:r>
              <a:rPr lang="ru-RU" dirty="0" err="1">
                <a:solidFill>
                  <a:srgbClr val="002060"/>
                </a:solidFill>
              </a:rPr>
              <a:t>Янссон</a:t>
            </a:r>
            <a:r>
              <a:rPr lang="ru-RU" dirty="0">
                <a:solidFill>
                  <a:srgbClr val="002060"/>
                </a:solidFill>
              </a:rPr>
              <a:t>. «О самом последнем в мире драконе», пер. со швед. Л. Брауде; «Шляпа волшебника», пер. В. Смирнова; Г. Сапгир. «Небылицы в лицах», «Как лягушку продавали»; Л. Петрушевская. «Кот, который умел петь»; А. Митяев. «Сказка про трех пиратов».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endParaRPr lang="ru-RU" sz="2600" dirty="0" smtClean="0">
              <a:solidFill>
                <a:srgbClr val="002060"/>
              </a:solidFill>
            </a:endParaRPr>
          </a:p>
          <a:p>
            <a:endParaRPr lang="ru-RU" sz="8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85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17331" y="0"/>
            <a:ext cx="91440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600" dirty="0">
                <a:solidFill>
                  <a:srgbClr val="002060"/>
                </a:solidFill>
              </a:rPr>
              <a:t>Примерный список литературы для чтения детям</a:t>
            </a:r>
          </a:p>
          <a:p>
            <a:pPr lvl="0" algn="ctr"/>
            <a:r>
              <a:rPr lang="ru-RU" sz="2600" dirty="0">
                <a:solidFill>
                  <a:srgbClr val="002060"/>
                </a:solidFill>
              </a:rPr>
              <a:t>Подготовительная к школе </a:t>
            </a:r>
            <a:r>
              <a:rPr lang="ru-RU" sz="2600" dirty="0" smtClean="0">
                <a:solidFill>
                  <a:srgbClr val="002060"/>
                </a:solidFill>
              </a:rPr>
              <a:t>группа (от 6 </a:t>
            </a:r>
            <a:r>
              <a:rPr lang="ru-RU" sz="2600" dirty="0">
                <a:solidFill>
                  <a:srgbClr val="002060"/>
                </a:solidFill>
              </a:rPr>
              <a:t>до </a:t>
            </a:r>
            <a:r>
              <a:rPr lang="ru-RU" sz="2600" dirty="0" smtClean="0">
                <a:solidFill>
                  <a:srgbClr val="002060"/>
                </a:solidFill>
              </a:rPr>
              <a:t>7 </a:t>
            </a:r>
            <a:r>
              <a:rPr lang="ru-RU" sz="2600" dirty="0">
                <a:solidFill>
                  <a:srgbClr val="002060"/>
                </a:solidFill>
              </a:rPr>
              <a:t>лет) </a:t>
            </a:r>
            <a:endParaRPr lang="ru-RU" sz="2600" dirty="0" smtClean="0">
              <a:solidFill>
                <a:srgbClr val="002060"/>
              </a:solidFill>
            </a:endParaRPr>
          </a:p>
          <a:p>
            <a:pPr lvl="0"/>
            <a:r>
              <a:rPr lang="ru-RU" b="1" dirty="0">
                <a:solidFill>
                  <a:srgbClr val="002060"/>
                </a:solidFill>
              </a:rPr>
              <a:t>Русский фольклор </a:t>
            </a:r>
            <a:endParaRPr lang="ru-RU" b="1" dirty="0" smtClean="0">
              <a:solidFill>
                <a:srgbClr val="002060"/>
              </a:solidFill>
            </a:endParaRP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Песенки</a:t>
            </a:r>
            <a:r>
              <a:rPr lang="ru-RU" b="1" dirty="0">
                <a:solidFill>
                  <a:srgbClr val="002060"/>
                </a:solidFill>
              </a:rPr>
              <a:t>.</a:t>
            </a:r>
            <a:r>
              <a:rPr lang="ru-RU" dirty="0">
                <a:solidFill>
                  <a:srgbClr val="002060"/>
                </a:solidFill>
              </a:rPr>
              <a:t> «Лиса рожью шла…»; «</a:t>
            </a:r>
            <a:r>
              <a:rPr lang="ru-RU" dirty="0" err="1">
                <a:solidFill>
                  <a:srgbClr val="002060"/>
                </a:solidFill>
              </a:rPr>
              <a:t>Чигарики-чок-чигарок</a:t>
            </a:r>
            <a:r>
              <a:rPr lang="ru-RU" dirty="0">
                <a:solidFill>
                  <a:srgbClr val="002060"/>
                </a:solidFill>
              </a:rPr>
              <a:t>…»; «Зима пришла…»; «Идет матушка-весна…»; «Когда солнышко взойдет, роса на землю падет…». </a:t>
            </a:r>
            <a:endParaRPr lang="ru-RU" dirty="0" smtClean="0">
              <a:solidFill>
                <a:srgbClr val="002060"/>
              </a:solidFill>
            </a:endParaRP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Календарные </a:t>
            </a:r>
            <a:r>
              <a:rPr lang="ru-RU" b="1" dirty="0">
                <a:solidFill>
                  <a:srgbClr val="002060"/>
                </a:solidFill>
              </a:rPr>
              <a:t>обрядовые песни. </a:t>
            </a:r>
            <a:r>
              <a:rPr lang="ru-RU" dirty="0">
                <a:solidFill>
                  <a:srgbClr val="002060"/>
                </a:solidFill>
              </a:rPr>
              <a:t>«Коляда! Коляда! А бывает коляда…»; «Коляда, коляда, ты подай пирога…»; «Как пошла коляда…»; «Как на масляной неделе…»; «Тин-тин-ка…»; «Масленица, Масленица!». </a:t>
            </a:r>
            <a:endParaRPr lang="ru-RU" dirty="0" smtClean="0">
              <a:solidFill>
                <a:srgbClr val="002060"/>
              </a:solidFill>
            </a:endParaRP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Прибаутки</a:t>
            </a:r>
            <a:r>
              <a:rPr lang="ru-RU" b="1" dirty="0">
                <a:solidFill>
                  <a:srgbClr val="002060"/>
                </a:solidFill>
              </a:rPr>
              <a:t>. </a:t>
            </a:r>
            <a:r>
              <a:rPr lang="ru-RU" dirty="0">
                <a:solidFill>
                  <a:srgbClr val="002060"/>
                </a:solidFill>
              </a:rPr>
              <a:t>«Братцы, братцы!..»; «Федул, что губы надул?..»; «Ты пирог съел?»; «Где кисель — тут и сел»; «Глупый Иван...»; «Сбил-сколотил — вот колесо». </a:t>
            </a:r>
            <a:endParaRPr lang="ru-RU" dirty="0" smtClean="0">
              <a:solidFill>
                <a:srgbClr val="002060"/>
              </a:solidFill>
            </a:endParaRP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Небылицы</a:t>
            </a:r>
            <a:r>
              <a:rPr lang="ru-RU" b="1" dirty="0">
                <a:solidFill>
                  <a:srgbClr val="002060"/>
                </a:solidFill>
              </a:rPr>
              <a:t>.</a:t>
            </a:r>
            <a:r>
              <a:rPr lang="ru-RU" dirty="0">
                <a:solidFill>
                  <a:srgbClr val="002060"/>
                </a:solidFill>
              </a:rPr>
              <a:t> «Богат </a:t>
            </a:r>
            <a:r>
              <a:rPr lang="ru-RU" dirty="0" err="1">
                <a:solidFill>
                  <a:srgbClr val="002060"/>
                </a:solidFill>
              </a:rPr>
              <a:t>Ермошка</a:t>
            </a:r>
            <a:r>
              <a:rPr lang="ru-RU" dirty="0">
                <a:solidFill>
                  <a:srgbClr val="002060"/>
                </a:solidFill>
              </a:rPr>
              <a:t>», «Вы послушайте, ребята». </a:t>
            </a:r>
            <a:endParaRPr lang="ru-RU" dirty="0" smtClean="0">
              <a:solidFill>
                <a:srgbClr val="002060"/>
              </a:solidFill>
            </a:endParaRP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Сказки </a:t>
            </a:r>
            <a:r>
              <a:rPr lang="ru-RU" b="1" dirty="0">
                <a:solidFill>
                  <a:srgbClr val="002060"/>
                </a:solidFill>
              </a:rPr>
              <a:t>и былины. </a:t>
            </a:r>
            <a:r>
              <a:rPr lang="ru-RU" dirty="0">
                <a:solidFill>
                  <a:srgbClr val="002060"/>
                </a:solidFill>
              </a:rPr>
              <a:t>«Илья Муромец и Соловей-разбойник» (запись А. </a:t>
            </a:r>
            <a:r>
              <a:rPr lang="ru-RU" dirty="0" err="1">
                <a:solidFill>
                  <a:srgbClr val="002060"/>
                </a:solidFill>
              </a:rPr>
              <a:t>Гильфердинга</a:t>
            </a:r>
            <a:r>
              <a:rPr lang="ru-RU" dirty="0">
                <a:solidFill>
                  <a:srgbClr val="002060"/>
                </a:solidFill>
              </a:rPr>
              <a:t>, отрывок); «Василиса Прекрасная» (из сборника сказок А. Афанасьева); «Волк и лиса», обр. И. Соколова-Микитова; «Добрыня и Змей», пересказ Н. </a:t>
            </a:r>
            <a:r>
              <a:rPr lang="ru-RU" dirty="0" err="1">
                <a:solidFill>
                  <a:srgbClr val="002060"/>
                </a:solidFill>
              </a:rPr>
              <a:t>Колпаковой</a:t>
            </a:r>
            <a:r>
              <a:rPr lang="ru-RU" dirty="0">
                <a:solidFill>
                  <a:srgbClr val="002060"/>
                </a:solidFill>
              </a:rPr>
              <a:t>; «Снегурочка» (по народным сюжетам); «Садко» (запись П. Рыбникова, отрывок); «Семь </a:t>
            </a:r>
            <a:r>
              <a:rPr lang="ru-RU" dirty="0" err="1">
                <a:solidFill>
                  <a:srgbClr val="002060"/>
                </a:solidFill>
              </a:rPr>
              <a:t>Симеонов</a:t>
            </a:r>
            <a:r>
              <a:rPr lang="ru-RU" dirty="0">
                <a:solidFill>
                  <a:srgbClr val="002060"/>
                </a:solidFill>
              </a:rPr>
              <a:t> — семь работников», обр. И. Карнауховой; «</a:t>
            </a:r>
            <a:r>
              <a:rPr lang="ru-RU" dirty="0" err="1">
                <a:solidFill>
                  <a:srgbClr val="002060"/>
                </a:solidFill>
              </a:rPr>
              <a:t>Сынко-Филипко</a:t>
            </a:r>
            <a:r>
              <a:rPr lang="ru-RU" dirty="0">
                <a:solidFill>
                  <a:srgbClr val="002060"/>
                </a:solidFill>
              </a:rPr>
              <a:t>», пересказ Е. Поленовой; «Не плюй в колодец — пригодится воды напиться», обр. К. Ушинского.</a:t>
            </a:r>
          </a:p>
          <a:p>
            <a:pPr lvl="0"/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99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260648"/>
            <a:ext cx="91440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600" dirty="0">
                <a:solidFill>
                  <a:srgbClr val="002060"/>
                </a:solidFill>
              </a:rPr>
              <a:t>Примерный список литературы для чтения детям</a:t>
            </a:r>
          </a:p>
          <a:p>
            <a:pPr lvl="0" algn="ctr"/>
            <a:r>
              <a:rPr lang="ru-RU" sz="2600" dirty="0">
                <a:solidFill>
                  <a:srgbClr val="002060"/>
                </a:solidFill>
              </a:rPr>
              <a:t>Подготовительная к школе </a:t>
            </a:r>
            <a:r>
              <a:rPr lang="ru-RU" sz="2600" dirty="0" smtClean="0">
                <a:solidFill>
                  <a:srgbClr val="002060"/>
                </a:solidFill>
              </a:rPr>
              <a:t>группа (от 6 </a:t>
            </a:r>
            <a:r>
              <a:rPr lang="ru-RU" sz="2600" dirty="0">
                <a:solidFill>
                  <a:srgbClr val="002060"/>
                </a:solidFill>
              </a:rPr>
              <a:t>до </a:t>
            </a:r>
            <a:r>
              <a:rPr lang="ru-RU" sz="2600" dirty="0" smtClean="0">
                <a:solidFill>
                  <a:srgbClr val="002060"/>
                </a:solidFill>
              </a:rPr>
              <a:t>7 </a:t>
            </a:r>
            <a:r>
              <a:rPr lang="ru-RU" sz="2600" dirty="0">
                <a:solidFill>
                  <a:srgbClr val="002060"/>
                </a:solidFill>
              </a:rPr>
              <a:t>лет) </a:t>
            </a:r>
            <a:endParaRPr lang="ru-RU" sz="2600" dirty="0" smtClean="0">
              <a:solidFill>
                <a:srgbClr val="002060"/>
              </a:solidFill>
            </a:endParaRPr>
          </a:p>
          <a:p>
            <a:pPr lvl="0"/>
            <a:r>
              <a:rPr lang="ru-RU" sz="2200" b="1" dirty="0">
                <a:solidFill>
                  <a:srgbClr val="002060"/>
                </a:solidFill>
              </a:rPr>
              <a:t>Фольклор народов мира </a:t>
            </a:r>
            <a:endParaRPr lang="ru-RU" sz="2200" b="1" dirty="0" smtClean="0">
              <a:solidFill>
                <a:srgbClr val="002060"/>
              </a:solidFill>
            </a:endParaRPr>
          </a:p>
          <a:p>
            <a:pPr lvl="0"/>
            <a:r>
              <a:rPr lang="ru-RU" sz="2200" b="1" dirty="0" smtClean="0">
                <a:solidFill>
                  <a:srgbClr val="002060"/>
                </a:solidFill>
              </a:rPr>
              <a:t>Песенки</a:t>
            </a:r>
            <a:r>
              <a:rPr lang="ru-RU" sz="2200" b="1" dirty="0">
                <a:solidFill>
                  <a:srgbClr val="002060"/>
                </a:solidFill>
              </a:rPr>
              <a:t>.</a:t>
            </a:r>
            <a:r>
              <a:rPr lang="ru-RU" sz="2200" dirty="0">
                <a:solidFill>
                  <a:srgbClr val="002060"/>
                </a:solidFill>
              </a:rPr>
              <a:t> «Перчатки», «Кораблик», пер с англ. С. Маршака; «Мы пошли по ельнику», пер. со швед. И. </a:t>
            </a:r>
            <a:r>
              <a:rPr lang="ru-RU" sz="2200" dirty="0" err="1">
                <a:solidFill>
                  <a:srgbClr val="002060"/>
                </a:solidFill>
              </a:rPr>
              <a:t>Токмаковой</a:t>
            </a:r>
            <a:r>
              <a:rPr lang="ru-RU" sz="2200" dirty="0">
                <a:solidFill>
                  <a:srgbClr val="002060"/>
                </a:solidFill>
              </a:rPr>
              <a:t>; «Что я видел», «Трое гуляк», пер. с франц. Н. </a:t>
            </a:r>
            <a:r>
              <a:rPr lang="ru-RU" sz="2200" dirty="0" err="1">
                <a:solidFill>
                  <a:srgbClr val="002060"/>
                </a:solidFill>
              </a:rPr>
              <a:t>Гернет</a:t>
            </a:r>
            <a:r>
              <a:rPr lang="ru-RU" sz="2200" dirty="0">
                <a:solidFill>
                  <a:srgbClr val="002060"/>
                </a:solidFill>
              </a:rPr>
              <a:t> и С. Гиппиус; «Ой, зачем ты, жаворонок…», </a:t>
            </a:r>
            <a:r>
              <a:rPr lang="ru-RU" sz="2200" dirty="0" err="1">
                <a:solidFill>
                  <a:srgbClr val="002060"/>
                </a:solidFill>
              </a:rPr>
              <a:t>укр</a:t>
            </a:r>
            <a:r>
              <a:rPr lang="ru-RU" sz="2200" dirty="0">
                <a:solidFill>
                  <a:srgbClr val="002060"/>
                </a:solidFill>
              </a:rPr>
              <a:t>., обр. Г. Литвака; «Улитка», </a:t>
            </a:r>
            <a:r>
              <a:rPr lang="ru-RU" sz="2200" dirty="0" err="1">
                <a:solidFill>
                  <a:srgbClr val="002060"/>
                </a:solidFill>
              </a:rPr>
              <a:t>молд</a:t>
            </a:r>
            <a:r>
              <a:rPr lang="ru-RU" sz="2200" dirty="0">
                <a:solidFill>
                  <a:srgbClr val="002060"/>
                </a:solidFill>
              </a:rPr>
              <a:t>., обр. И. </a:t>
            </a:r>
            <a:r>
              <a:rPr lang="ru-RU" sz="2200" dirty="0" err="1">
                <a:solidFill>
                  <a:srgbClr val="002060"/>
                </a:solidFill>
              </a:rPr>
              <a:t>Токмаковой</a:t>
            </a:r>
            <a:r>
              <a:rPr lang="ru-RU" sz="2200" dirty="0">
                <a:solidFill>
                  <a:srgbClr val="002060"/>
                </a:solidFill>
              </a:rPr>
              <a:t>. </a:t>
            </a:r>
            <a:endParaRPr lang="ru-RU" sz="2200" dirty="0" smtClean="0">
              <a:solidFill>
                <a:srgbClr val="002060"/>
              </a:solidFill>
            </a:endParaRPr>
          </a:p>
          <a:p>
            <a:pPr lvl="0"/>
            <a:r>
              <a:rPr lang="ru-RU" sz="2200" b="1" dirty="0" smtClean="0">
                <a:solidFill>
                  <a:srgbClr val="002060"/>
                </a:solidFill>
              </a:rPr>
              <a:t>Сказки</a:t>
            </a:r>
            <a:r>
              <a:rPr lang="ru-RU" sz="2200" b="1" dirty="0">
                <a:solidFill>
                  <a:srgbClr val="002060"/>
                </a:solidFill>
              </a:rPr>
              <a:t>.</a:t>
            </a:r>
            <a:r>
              <a:rPr lang="ru-RU" sz="2200" dirty="0">
                <a:solidFill>
                  <a:srgbClr val="002060"/>
                </a:solidFill>
              </a:rPr>
              <a:t> Из сказок Ш. Перро (франц.): «Кот в сапогах», пер. Т. </a:t>
            </a:r>
            <a:r>
              <a:rPr lang="ru-RU" sz="2200" dirty="0" err="1">
                <a:solidFill>
                  <a:srgbClr val="002060"/>
                </a:solidFill>
              </a:rPr>
              <a:t>Габбе</a:t>
            </a:r>
            <a:r>
              <a:rPr lang="ru-RU" sz="2200" dirty="0">
                <a:solidFill>
                  <a:srgbClr val="002060"/>
                </a:solidFill>
              </a:rPr>
              <a:t>; «</a:t>
            </a:r>
            <a:r>
              <a:rPr lang="ru-RU" sz="2200" dirty="0" err="1">
                <a:solidFill>
                  <a:srgbClr val="002060"/>
                </a:solidFill>
              </a:rPr>
              <a:t>Айога</a:t>
            </a:r>
            <a:r>
              <a:rPr lang="ru-RU" sz="2200" dirty="0">
                <a:solidFill>
                  <a:srgbClr val="002060"/>
                </a:solidFill>
              </a:rPr>
              <a:t>», </a:t>
            </a:r>
            <a:r>
              <a:rPr lang="ru-RU" sz="2200" dirty="0" err="1">
                <a:solidFill>
                  <a:srgbClr val="002060"/>
                </a:solidFill>
              </a:rPr>
              <a:t>нанайск</a:t>
            </a:r>
            <a:r>
              <a:rPr lang="ru-RU" sz="2200" dirty="0">
                <a:solidFill>
                  <a:srgbClr val="002060"/>
                </a:solidFill>
              </a:rPr>
              <a:t>., обр. Д. </a:t>
            </a:r>
            <a:r>
              <a:rPr lang="ru-RU" sz="2200" dirty="0" err="1">
                <a:solidFill>
                  <a:srgbClr val="002060"/>
                </a:solidFill>
              </a:rPr>
              <a:t>Нагишкина</a:t>
            </a:r>
            <a:r>
              <a:rPr lang="ru-RU" sz="2200" dirty="0">
                <a:solidFill>
                  <a:srgbClr val="002060"/>
                </a:solidFill>
              </a:rPr>
              <a:t>; «Каждый свое получил», </a:t>
            </a:r>
            <a:r>
              <a:rPr lang="ru-RU" sz="2200" dirty="0" err="1">
                <a:solidFill>
                  <a:srgbClr val="002060"/>
                </a:solidFill>
              </a:rPr>
              <a:t>эстон</a:t>
            </a:r>
            <a:r>
              <a:rPr lang="ru-RU" sz="2200" dirty="0">
                <a:solidFill>
                  <a:srgbClr val="002060"/>
                </a:solidFill>
              </a:rPr>
              <a:t>., обр. М. Булатова; «Голубая птица», туркм., обр. А. Александровой и М. </a:t>
            </a:r>
            <a:r>
              <a:rPr lang="ru-RU" sz="2200" dirty="0" err="1">
                <a:solidFill>
                  <a:srgbClr val="002060"/>
                </a:solidFill>
              </a:rPr>
              <a:t>Туберовского</a:t>
            </a:r>
            <a:r>
              <a:rPr lang="ru-RU" sz="2200" dirty="0">
                <a:solidFill>
                  <a:srgbClr val="002060"/>
                </a:solidFill>
              </a:rPr>
              <a:t>; «</a:t>
            </a:r>
            <a:r>
              <a:rPr lang="ru-RU" sz="2200" dirty="0" err="1">
                <a:solidFill>
                  <a:srgbClr val="002060"/>
                </a:solidFill>
              </a:rPr>
              <a:t>Беляночка</a:t>
            </a:r>
            <a:r>
              <a:rPr lang="ru-RU" sz="2200" dirty="0">
                <a:solidFill>
                  <a:srgbClr val="002060"/>
                </a:solidFill>
              </a:rPr>
              <a:t> и Розочка», пер. с нем. Л. Кон; «Самый красивый наряд на свете», пер. с </a:t>
            </a:r>
            <a:r>
              <a:rPr lang="ru-RU" sz="2200" dirty="0" err="1">
                <a:solidFill>
                  <a:srgbClr val="002060"/>
                </a:solidFill>
              </a:rPr>
              <a:t>япон</a:t>
            </a:r>
            <a:r>
              <a:rPr lang="ru-RU" sz="2200" dirty="0">
                <a:solidFill>
                  <a:srgbClr val="002060"/>
                </a:solidFill>
              </a:rPr>
              <a:t>. В. Марковой.</a:t>
            </a:r>
          </a:p>
          <a:p>
            <a:pPr lvl="0"/>
            <a:endParaRPr lang="ru-RU" sz="2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5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404664"/>
            <a:ext cx="770485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Дети дошкольного возраста - слушатели, а не читатели, художественное произведение доносит до них педагог, поэтому владение им навыками выразительного чтения приобретает особое значение. Перед педагогом стоит важная задача – каждое произведение нужно донести до детей как произведение искусства, раскрыть его замысел, заразить слушателя эмоциональным отношением к прочитанному: чувствам, проступкам, лирическим переживаниям героев.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17331" y="0"/>
            <a:ext cx="91440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600" dirty="0">
                <a:solidFill>
                  <a:srgbClr val="002060"/>
                </a:solidFill>
              </a:rPr>
              <a:t>Примерный список литературы для чтения детям</a:t>
            </a:r>
          </a:p>
          <a:p>
            <a:pPr lvl="0" algn="ctr"/>
            <a:r>
              <a:rPr lang="ru-RU" sz="2600" dirty="0">
                <a:solidFill>
                  <a:srgbClr val="002060"/>
                </a:solidFill>
              </a:rPr>
              <a:t>Подготовительная к школе </a:t>
            </a:r>
            <a:r>
              <a:rPr lang="ru-RU" sz="2600" dirty="0" smtClean="0">
                <a:solidFill>
                  <a:srgbClr val="002060"/>
                </a:solidFill>
              </a:rPr>
              <a:t>группа (от 6 </a:t>
            </a:r>
            <a:r>
              <a:rPr lang="ru-RU" sz="2600" dirty="0">
                <a:solidFill>
                  <a:srgbClr val="002060"/>
                </a:solidFill>
              </a:rPr>
              <a:t>до </a:t>
            </a:r>
            <a:r>
              <a:rPr lang="ru-RU" sz="2600" dirty="0" smtClean="0">
                <a:solidFill>
                  <a:srgbClr val="002060"/>
                </a:solidFill>
              </a:rPr>
              <a:t>7 </a:t>
            </a:r>
            <a:r>
              <a:rPr lang="ru-RU" sz="2600" dirty="0">
                <a:solidFill>
                  <a:srgbClr val="002060"/>
                </a:solidFill>
              </a:rPr>
              <a:t>лет) </a:t>
            </a:r>
            <a:endParaRPr lang="ru-RU" sz="2600" dirty="0" smtClean="0">
              <a:solidFill>
                <a:srgbClr val="002060"/>
              </a:solidFill>
            </a:endParaRPr>
          </a:p>
          <a:p>
            <a:pPr lvl="0"/>
            <a:r>
              <a:rPr lang="ru-RU" b="1" dirty="0">
                <a:solidFill>
                  <a:srgbClr val="002060"/>
                </a:solidFill>
              </a:rPr>
              <a:t>Произведения поэтов и писателей </a:t>
            </a:r>
            <a:r>
              <a:rPr lang="ru-RU" b="1" dirty="0" smtClean="0">
                <a:solidFill>
                  <a:srgbClr val="002060"/>
                </a:solidFill>
              </a:rPr>
              <a:t>России</a:t>
            </a: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Поэзия</a:t>
            </a:r>
            <a:r>
              <a:rPr lang="ru-RU" b="1" dirty="0">
                <a:solidFill>
                  <a:srgbClr val="002060"/>
                </a:solidFill>
              </a:rPr>
              <a:t>.</a:t>
            </a:r>
            <a:r>
              <a:rPr lang="ru-RU" dirty="0">
                <a:solidFill>
                  <a:srgbClr val="002060"/>
                </a:solidFill>
              </a:rPr>
              <a:t> М. Волошин. «Осенью»; С. Городецкий. «Первый снег»; М. Лермонтов. «Горные вершины» (из Гете); Ю. Владимиров. «Оркестр»; Г. Сапгир. «Считалки, скороговорки»; С. Есенин. «Пороша»; А. Пушкин. «Зима! Крестьянин, торжествуя…» (из романа «Евгений Онегин»), «Птичка»; П. Соловьева. «День и ночь»; Н. Рубцов. «Про зайца»; Э. Успенский. «Страшная история», «Память»; А. Блок. «На лугу»; С. Городецкий. «Весенняя песенка»; В. Жуковский. «Жаворонок» (в сокр.); Ф. Тютчев. «Весенние воды»; А. Фет. «Уж верба вся пушистая» (отрывок); Н. Заболоцкий. «На реке». </a:t>
            </a:r>
            <a:endParaRPr lang="ru-RU" dirty="0" smtClean="0">
              <a:solidFill>
                <a:srgbClr val="002060"/>
              </a:solidFill>
            </a:endParaRP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Проза</a:t>
            </a:r>
            <a:r>
              <a:rPr lang="ru-RU" b="1" dirty="0">
                <a:solidFill>
                  <a:srgbClr val="002060"/>
                </a:solidFill>
              </a:rPr>
              <a:t>. </a:t>
            </a:r>
            <a:r>
              <a:rPr lang="ru-RU" dirty="0">
                <a:solidFill>
                  <a:srgbClr val="002060"/>
                </a:solidFill>
              </a:rPr>
              <a:t>А. Куприн. «Слон»; М. Зощенко. «Великие путешественники»; К. Коровин. «Белка» (в сокр.); С. Алексеев. «Первый ночной таран»; Н. </a:t>
            </a:r>
            <a:r>
              <a:rPr lang="ru-RU" dirty="0" err="1">
                <a:solidFill>
                  <a:srgbClr val="002060"/>
                </a:solidFill>
              </a:rPr>
              <a:t>Телешов</a:t>
            </a:r>
            <a:r>
              <a:rPr lang="ru-RU" dirty="0">
                <a:solidFill>
                  <a:srgbClr val="002060"/>
                </a:solidFill>
              </a:rPr>
              <a:t>. «Уха» (в сокр.); Е. Воробьев. «Обрывок провода»; Ю. Коваль. «Русачок-травник», «Стожок»; Е. Носов. «Как ворона на крыше заблудилась»; С. Романовский. «На танцах». </a:t>
            </a:r>
            <a:endParaRPr lang="ru-RU" dirty="0" smtClean="0">
              <a:solidFill>
                <a:srgbClr val="002060"/>
              </a:solidFill>
            </a:endParaRP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Литературные </a:t>
            </a:r>
            <a:r>
              <a:rPr lang="ru-RU" b="1" dirty="0">
                <a:solidFill>
                  <a:srgbClr val="002060"/>
                </a:solidFill>
              </a:rPr>
              <a:t>сказки. </a:t>
            </a:r>
            <a:r>
              <a:rPr lang="ru-RU" dirty="0">
                <a:solidFill>
                  <a:srgbClr val="002060"/>
                </a:solidFill>
              </a:rPr>
              <a:t>А. Пушкин. «Сказка о мертвой царевне и о семи богатырях»; А. Ремизов. «Хлебный голос», «Гуси-лебеди»; К. Паустовский. «Теплый хлеб»; В. Даль. «Старик-годовик»; П. Ершов. «</a:t>
            </a:r>
            <a:r>
              <a:rPr lang="ru-RU" dirty="0" err="1">
                <a:solidFill>
                  <a:srgbClr val="002060"/>
                </a:solidFill>
              </a:rPr>
              <a:t>КонекГорбунок</a:t>
            </a:r>
            <a:r>
              <a:rPr lang="ru-RU" dirty="0">
                <a:solidFill>
                  <a:srgbClr val="002060"/>
                </a:solidFill>
              </a:rPr>
              <a:t>»; К. Ушинский. «Слепая лошадь»; К. Драгунская. «Лекарство от послушности»; И. Соколов-Микитов. «Соль земли»; Г. </a:t>
            </a:r>
            <a:r>
              <a:rPr lang="ru-RU" dirty="0" err="1">
                <a:solidFill>
                  <a:srgbClr val="002060"/>
                </a:solidFill>
              </a:rPr>
              <a:t>Скребицкий</a:t>
            </a:r>
            <a:r>
              <a:rPr lang="ru-RU" dirty="0">
                <a:solidFill>
                  <a:srgbClr val="002060"/>
                </a:solidFill>
              </a:rPr>
              <a:t>. «Всяк по-своему».</a:t>
            </a:r>
          </a:p>
          <a:p>
            <a:pPr lvl="0"/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29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17331" y="0"/>
            <a:ext cx="91440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600" dirty="0">
                <a:solidFill>
                  <a:srgbClr val="002060"/>
                </a:solidFill>
              </a:rPr>
              <a:t>Примерный список литературы для чтения детям</a:t>
            </a:r>
          </a:p>
          <a:p>
            <a:pPr lvl="0" algn="ctr"/>
            <a:r>
              <a:rPr lang="ru-RU" sz="2600" dirty="0">
                <a:solidFill>
                  <a:srgbClr val="002060"/>
                </a:solidFill>
              </a:rPr>
              <a:t>Подготовительная к школе </a:t>
            </a:r>
            <a:r>
              <a:rPr lang="ru-RU" sz="2600" dirty="0" smtClean="0">
                <a:solidFill>
                  <a:srgbClr val="002060"/>
                </a:solidFill>
              </a:rPr>
              <a:t>группа (от 6 </a:t>
            </a:r>
            <a:r>
              <a:rPr lang="ru-RU" sz="2600" dirty="0">
                <a:solidFill>
                  <a:srgbClr val="002060"/>
                </a:solidFill>
              </a:rPr>
              <a:t>до </a:t>
            </a:r>
            <a:r>
              <a:rPr lang="ru-RU" sz="2600" dirty="0" smtClean="0">
                <a:solidFill>
                  <a:srgbClr val="002060"/>
                </a:solidFill>
              </a:rPr>
              <a:t>7 </a:t>
            </a:r>
            <a:r>
              <a:rPr lang="ru-RU" sz="2600" dirty="0">
                <a:solidFill>
                  <a:srgbClr val="002060"/>
                </a:solidFill>
              </a:rPr>
              <a:t>лет) </a:t>
            </a:r>
            <a:endParaRPr lang="ru-RU" sz="2600" dirty="0" smtClean="0">
              <a:solidFill>
                <a:srgbClr val="002060"/>
              </a:solidFill>
            </a:endParaRPr>
          </a:p>
          <a:p>
            <a:pPr lvl="0"/>
            <a:endParaRPr lang="ru-RU" sz="2200" b="1" dirty="0" smtClean="0">
              <a:solidFill>
                <a:srgbClr val="002060"/>
              </a:solidFill>
            </a:endParaRPr>
          </a:p>
          <a:p>
            <a:pPr lvl="0"/>
            <a:r>
              <a:rPr lang="ru-RU" sz="2200" b="1" dirty="0" smtClean="0">
                <a:solidFill>
                  <a:srgbClr val="002060"/>
                </a:solidFill>
              </a:rPr>
              <a:t>Произведения </a:t>
            </a:r>
            <a:r>
              <a:rPr lang="ru-RU" sz="2200" b="1" dirty="0">
                <a:solidFill>
                  <a:srgbClr val="002060"/>
                </a:solidFill>
              </a:rPr>
              <a:t>поэтов и писателей разных стран </a:t>
            </a:r>
            <a:endParaRPr lang="ru-RU" sz="2200" b="1" dirty="0" smtClean="0">
              <a:solidFill>
                <a:srgbClr val="002060"/>
              </a:solidFill>
            </a:endParaRPr>
          </a:p>
          <a:p>
            <a:pPr lvl="0"/>
            <a:r>
              <a:rPr lang="ru-RU" sz="2200" b="1" dirty="0" smtClean="0">
                <a:solidFill>
                  <a:srgbClr val="002060"/>
                </a:solidFill>
              </a:rPr>
              <a:t>Поэзия</a:t>
            </a:r>
            <a:r>
              <a:rPr lang="ru-RU" sz="2200" b="1" dirty="0">
                <a:solidFill>
                  <a:srgbClr val="002060"/>
                </a:solidFill>
              </a:rPr>
              <a:t>.</a:t>
            </a:r>
            <a:r>
              <a:rPr lang="ru-RU" sz="2200" dirty="0">
                <a:solidFill>
                  <a:srgbClr val="002060"/>
                </a:solidFill>
              </a:rPr>
              <a:t> Л. </a:t>
            </a:r>
            <a:r>
              <a:rPr lang="ru-RU" sz="2200" dirty="0" err="1">
                <a:solidFill>
                  <a:srgbClr val="002060"/>
                </a:solidFill>
              </a:rPr>
              <a:t>Станчев</a:t>
            </a:r>
            <a:r>
              <a:rPr lang="ru-RU" sz="2200" dirty="0">
                <a:solidFill>
                  <a:srgbClr val="002060"/>
                </a:solidFill>
              </a:rPr>
              <a:t>. «Осенняя гамма», пер. с </a:t>
            </a:r>
            <a:r>
              <a:rPr lang="ru-RU" sz="2200" dirty="0" err="1">
                <a:solidFill>
                  <a:srgbClr val="002060"/>
                </a:solidFill>
              </a:rPr>
              <a:t>болг</a:t>
            </a:r>
            <a:r>
              <a:rPr lang="ru-RU" sz="2200" dirty="0">
                <a:solidFill>
                  <a:srgbClr val="002060"/>
                </a:solidFill>
              </a:rPr>
              <a:t>. И. </a:t>
            </a:r>
            <a:r>
              <a:rPr lang="ru-RU" sz="2200" dirty="0" err="1">
                <a:solidFill>
                  <a:srgbClr val="002060"/>
                </a:solidFill>
              </a:rPr>
              <a:t>Токмаковой</a:t>
            </a:r>
            <a:r>
              <a:rPr lang="ru-RU" sz="2200" dirty="0">
                <a:solidFill>
                  <a:srgbClr val="002060"/>
                </a:solidFill>
              </a:rPr>
              <a:t>; Б. Брехт. «Зимний разговор через форточку», пер. с нем. К. Орешина; Э. Лир. «Лимерики» («Жил-был старичок из Гонконга…», «Жил-был старичок из Винчестера…», «Жила на горе старушонка…», «Один старикашка с косою…»), пер. с англ. Г. Кружкова</a:t>
            </a:r>
            <a:r>
              <a:rPr lang="ru-RU" sz="2200" dirty="0" smtClean="0">
                <a:solidFill>
                  <a:srgbClr val="002060"/>
                </a:solidFill>
              </a:rPr>
              <a:t>.</a:t>
            </a:r>
          </a:p>
          <a:p>
            <a:pPr lvl="0"/>
            <a:r>
              <a:rPr lang="ru-RU" sz="2200" b="1" dirty="0">
                <a:solidFill>
                  <a:srgbClr val="002060"/>
                </a:solidFill>
              </a:rPr>
              <a:t>Литературные сказки.</a:t>
            </a:r>
            <a:r>
              <a:rPr lang="ru-RU" sz="2200" dirty="0">
                <a:solidFill>
                  <a:srgbClr val="002060"/>
                </a:solidFill>
              </a:rPr>
              <a:t> Х.-К. Андерсен. «</a:t>
            </a:r>
            <a:r>
              <a:rPr lang="ru-RU" sz="2200" dirty="0" err="1">
                <a:solidFill>
                  <a:srgbClr val="002060"/>
                </a:solidFill>
              </a:rPr>
              <a:t>Дюймовочка</a:t>
            </a:r>
            <a:r>
              <a:rPr lang="ru-RU" sz="2200" dirty="0">
                <a:solidFill>
                  <a:srgbClr val="002060"/>
                </a:solidFill>
              </a:rPr>
              <a:t>», «Гадкий утенок», пер. с дат. А. </a:t>
            </a:r>
            <a:r>
              <a:rPr lang="ru-RU" sz="2200" dirty="0" err="1">
                <a:solidFill>
                  <a:srgbClr val="002060"/>
                </a:solidFill>
              </a:rPr>
              <a:t>Ганзен</a:t>
            </a:r>
            <a:r>
              <a:rPr lang="ru-RU" sz="2200" dirty="0">
                <a:solidFill>
                  <a:srgbClr val="002060"/>
                </a:solidFill>
              </a:rPr>
              <a:t>; Ф. </a:t>
            </a:r>
            <a:r>
              <a:rPr lang="ru-RU" sz="2200" dirty="0" err="1">
                <a:solidFill>
                  <a:srgbClr val="002060"/>
                </a:solidFill>
              </a:rPr>
              <a:t>Зальтен</a:t>
            </a:r>
            <a:r>
              <a:rPr lang="ru-RU" sz="2200" dirty="0">
                <a:solidFill>
                  <a:srgbClr val="002060"/>
                </a:solidFill>
              </a:rPr>
              <a:t>. «</a:t>
            </a:r>
            <a:r>
              <a:rPr lang="ru-RU" sz="2200" dirty="0" err="1">
                <a:solidFill>
                  <a:srgbClr val="002060"/>
                </a:solidFill>
              </a:rPr>
              <a:t>Бемби</a:t>
            </a:r>
            <a:r>
              <a:rPr lang="ru-RU" sz="2200" dirty="0">
                <a:solidFill>
                  <a:srgbClr val="002060"/>
                </a:solidFill>
              </a:rPr>
              <a:t>», пер. с нем. Ю. Нагибина; А. Линдгрен. «Принцесса, не желающая играть в куклы», пер. со швед. Е. Соловьевой; С. </a:t>
            </a:r>
            <a:r>
              <a:rPr lang="ru-RU" sz="2200" dirty="0" err="1">
                <a:solidFill>
                  <a:srgbClr val="002060"/>
                </a:solidFill>
              </a:rPr>
              <a:t>Топелиус</a:t>
            </a:r>
            <a:r>
              <a:rPr lang="ru-RU" sz="2200" dirty="0">
                <a:solidFill>
                  <a:srgbClr val="002060"/>
                </a:solidFill>
              </a:rPr>
              <a:t>. «Три ржаных колоска», пер. со швед. А. Любарской.</a:t>
            </a:r>
          </a:p>
          <a:p>
            <a:pPr lvl="0"/>
            <a:endParaRPr lang="ru-RU" sz="2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10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33401" y="188640"/>
            <a:ext cx="91440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600" dirty="0">
                <a:solidFill>
                  <a:srgbClr val="002060"/>
                </a:solidFill>
              </a:rPr>
              <a:t>Примерный список литературы для чтения детям</a:t>
            </a:r>
          </a:p>
          <a:p>
            <a:pPr lvl="0" algn="ctr"/>
            <a:r>
              <a:rPr lang="ru-RU" sz="2600" dirty="0">
                <a:solidFill>
                  <a:srgbClr val="002060"/>
                </a:solidFill>
              </a:rPr>
              <a:t>Подготовительная к школе </a:t>
            </a:r>
            <a:r>
              <a:rPr lang="ru-RU" sz="2600" dirty="0" smtClean="0">
                <a:solidFill>
                  <a:srgbClr val="002060"/>
                </a:solidFill>
              </a:rPr>
              <a:t>группа (от 6 </a:t>
            </a:r>
            <a:r>
              <a:rPr lang="ru-RU" sz="2600" dirty="0">
                <a:solidFill>
                  <a:srgbClr val="002060"/>
                </a:solidFill>
              </a:rPr>
              <a:t>до </a:t>
            </a:r>
            <a:r>
              <a:rPr lang="ru-RU" sz="2600" dirty="0" smtClean="0">
                <a:solidFill>
                  <a:srgbClr val="002060"/>
                </a:solidFill>
              </a:rPr>
              <a:t>7 </a:t>
            </a:r>
            <a:r>
              <a:rPr lang="ru-RU" sz="2600" dirty="0">
                <a:solidFill>
                  <a:srgbClr val="002060"/>
                </a:solidFill>
              </a:rPr>
              <a:t>лет) </a:t>
            </a:r>
            <a:endParaRPr lang="ru-RU" sz="2600" dirty="0" smtClean="0">
              <a:solidFill>
                <a:srgbClr val="002060"/>
              </a:solidFill>
            </a:endParaRPr>
          </a:p>
          <a:p>
            <a:pPr lvl="0"/>
            <a:r>
              <a:rPr lang="ru-RU" sz="2200" b="1" dirty="0">
                <a:solidFill>
                  <a:srgbClr val="002060"/>
                </a:solidFill>
              </a:rPr>
              <a:t>Произведения для заучивания наизусть </a:t>
            </a:r>
            <a:r>
              <a:rPr lang="ru-RU" sz="2200" dirty="0">
                <a:solidFill>
                  <a:srgbClr val="002060"/>
                </a:solidFill>
              </a:rPr>
              <a:t>Я. Аким. «Апрель»; П. Воронько. «Лучше нет родного края», пер. с </a:t>
            </a:r>
            <a:r>
              <a:rPr lang="ru-RU" sz="2200" dirty="0" err="1">
                <a:solidFill>
                  <a:srgbClr val="002060"/>
                </a:solidFill>
              </a:rPr>
              <a:t>укр</a:t>
            </a:r>
            <a:r>
              <a:rPr lang="ru-RU" sz="2200" dirty="0">
                <a:solidFill>
                  <a:srgbClr val="002060"/>
                </a:solidFill>
              </a:rPr>
              <a:t>. С. Маршака; Е. Благинина. «Шинель»; Н. </a:t>
            </a:r>
            <a:r>
              <a:rPr lang="ru-RU" sz="2200" dirty="0" err="1">
                <a:solidFill>
                  <a:srgbClr val="002060"/>
                </a:solidFill>
              </a:rPr>
              <a:t>Гернет</a:t>
            </a:r>
            <a:r>
              <a:rPr lang="ru-RU" sz="2200" dirty="0">
                <a:solidFill>
                  <a:srgbClr val="002060"/>
                </a:solidFill>
              </a:rPr>
              <a:t> и Д. Хармс. «Очень-очень вкусный пирог»; С. Есенин. «Береза»; С. Маршак. «Тает месяц молодой...»; Э. </a:t>
            </a:r>
            <a:r>
              <a:rPr lang="ru-RU" sz="2200" dirty="0" err="1">
                <a:solidFill>
                  <a:srgbClr val="002060"/>
                </a:solidFill>
              </a:rPr>
              <a:t>Мошковская</a:t>
            </a:r>
            <a:r>
              <a:rPr lang="ru-RU" sz="2200" dirty="0">
                <a:solidFill>
                  <a:srgbClr val="002060"/>
                </a:solidFill>
              </a:rPr>
              <a:t>. «Добежали до вечера»; В. Орлов. «Ты лети к нам, скворушка...»; А. Пушкин. «Уж небо осенью дышало...» (из «Евгения Онегина»); Н. Рубцов. «Про зайца»; И. Суриков. «Зима»; П. Соловьева. «Подснежник»; Ф. Тютчев. «Зима недаром злится» (по выбору воспитателя).</a:t>
            </a:r>
          </a:p>
          <a:p>
            <a:pPr lvl="0"/>
            <a:r>
              <a:rPr lang="ru-RU" sz="2200" b="1" dirty="0">
                <a:solidFill>
                  <a:srgbClr val="002060"/>
                </a:solidFill>
              </a:rPr>
              <a:t>Для чтения в лицах </a:t>
            </a:r>
            <a:r>
              <a:rPr lang="ru-RU" sz="2200" dirty="0">
                <a:solidFill>
                  <a:srgbClr val="002060"/>
                </a:solidFill>
              </a:rPr>
              <a:t>К. Аксаков. «</a:t>
            </a:r>
            <a:r>
              <a:rPr lang="ru-RU" sz="2200" dirty="0" err="1">
                <a:solidFill>
                  <a:srgbClr val="002060"/>
                </a:solidFill>
              </a:rPr>
              <a:t>Лизочек</a:t>
            </a:r>
            <a:r>
              <a:rPr lang="ru-RU" sz="2200" dirty="0">
                <a:solidFill>
                  <a:srgbClr val="002060"/>
                </a:solidFill>
              </a:rPr>
              <a:t>»; А. </a:t>
            </a:r>
            <a:r>
              <a:rPr lang="ru-RU" sz="2200" dirty="0" err="1">
                <a:solidFill>
                  <a:srgbClr val="002060"/>
                </a:solidFill>
              </a:rPr>
              <a:t>Фройденберг</a:t>
            </a:r>
            <a:r>
              <a:rPr lang="ru-RU" sz="2200" dirty="0">
                <a:solidFill>
                  <a:srgbClr val="002060"/>
                </a:solidFill>
              </a:rPr>
              <a:t>. «Великан и мышь», пер. с нем. Ю. </a:t>
            </a:r>
            <a:r>
              <a:rPr lang="ru-RU" sz="2200" dirty="0" err="1">
                <a:solidFill>
                  <a:srgbClr val="002060"/>
                </a:solidFill>
              </a:rPr>
              <a:t>Коринца</a:t>
            </a:r>
            <a:r>
              <a:rPr lang="ru-RU" sz="2200" dirty="0">
                <a:solidFill>
                  <a:srgbClr val="002060"/>
                </a:solidFill>
              </a:rPr>
              <a:t>; Д. Самойлов. «У Слоненка день рождения» (отрывки); Л. Левин. «Сундук»; С. Маршак. «Кошкин дом» (отрывки).</a:t>
            </a:r>
          </a:p>
          <a:p>
            <a:pPr lvl="0"/>
            <a:endParaRPr lang="ru-RU" sz="2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60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600" dirty="0">
                <a:solidFill>
                  <a:srgbClr val="002060"/>
                </a:solidFill>
              </a:rPr>
              <a:t>Примерный список литературы для чтения детям</a:t>
            </a:r>
          </a:p>
          <a:p>
            <a:pPr lvl="0" algn="ctr"/>
            <a:r>
              <a:rPr lang="ru-RU" sz="2600" dirty="0">
                <a:solidFill>
                  <a:srgbClr val="002060"/>
                </a:solidFill>
              </a:rPr>
              <a:t>Подготовительная к школе </a:t>
            </a:r>
            <a:r>
              <a:rPr lang="ru-RU" sz="2600" dirty="0" smtClean="0">
                <a:solidFill>
                  <a:srgbClr val="002060"/>
                </a:solidFill>
              </a:rPr>
              <a:t>группа (от 6 </a:t>
            </a:r>
            <a:r>
              <a:rPr lang="ru-RU" sz="2600" dirty="0">
                <a:solidFill>
                  <a:srgbClr val="002060"/>
                </a:solidFill>
              </a:rPr>
              <a:t>до </a:t>
            </a:r>
            <a:r>
              <a:rPr lang="ru-RU" sz="2600" dirty="0" smtClean="0">
                <a:solidFill>
                  <a:srgbClr val="002060"/>
                </a:solidFill>
              </a:rPr>
              <a:t>7 </a:t>
            </a:r>
            <a:r>
              <a:rPr lang="ru-RU" sz="2600" dirty="0">
                <a:solidFill>
                  <a:srgbClr val="002060"/>
                </a:solidFill>
              </a:rPr>
              <a:t>лет) </a:t>
            </a:r>
            <a:endParaRPr lang="ru-RU" sz="2600" dirty="0" smtClean="0">
              <a:solidFill>
                <a:srgbClr val="002060"/>
              </a:solidFill>
            </a:endParaRPr>
          </a:p>
          <a:p>
            <a:pPr lvl="0"/>
            <a:r>
              <a:rPr lang="ru-RU" sz="2000" b="1" dirty="0">
                <a:solidFill>
                  <a:srgbClr val="002060"/>
                </a:solidFill>
              </a:rPr>
              <a:t>Дополнительная </a:t>
            </a:r>
            <a:r>
              <a:rPr lang="ru-RU" sz="2000" b="1" dirty="0" smtClean="0">
                <a:solidFill>
                  <a:srgbClr val="002060"/>
                </a:solidFill>
              </a:rPr>
              <a:t>литература</a:t>
            </a:r>
          </a:p>
          <a:p>
            <a:pPr lvl="0"/>
            <a:r>
              <a:rPr lang="ru-RU" sz="2000" b="1" dirty="0" smtClean="0">
                <a:solidFill>
                  <a:srgbClr val="002060"/>
                </a:solidFill>
              </a:rPr>
              <a:t>Сказки</a:t>
            </a:r>
            <a:r>
              <a:rPr lang="ru-RU" sz="2000" b="1" dirty="0">
                <a:solidFill>
                  <a:srgbClr val="002060"/>
                </a:solidFill>
              </a:rPr>
              <a:t>.</a:t>
            </a:r>
            <a:r>
              <a:rPr lang="ru-RU" sz="2000" dirty="0">
                <a:solidFill>
                  <a:srgbClr val="002060"/>
                </a:solidFill>
              </a:rPr>
              <a:t> «Белая уточка», рус., из сборника сказок А. Афанасьева; «Мальчик с пальчик», из сказок Ш. Перро, пер. с </a:t>
            </a:r>
            <a:r>
              <a:rPr lang="ru-RU" sz="2000" dirty="0" err="1">
                <a:solidFill>
                  <a:srgbClr val="002060"/>
                </a:solidFill>
              </a:rPr>
              <a:t>фран</a:t>
            </a:r>
            <a:r>
              <a:rPr lang="ru-RU" sz="2000" dirty="0">
                <a:solidFill>
                  <a:srgbClr val="002060"/>
                </a:solidFill>
              </a:rPr>
              <a:t>. Б. </a:t>
            </a:r>
            <a:r>
              <a:rPr lang="ru-RU" sz="2000" dirty="0" err="1">
                <a:solidFill>
                  <a:srgbClr val="002060"/>
                </a:solidFill>
              </a:rPr>
              <a:t>Дехтерева</a:t>
            </a:r>
            <a:r>
              <a:rPr lang="ru-RU" sz="2000" dirty="0">
                <a:solidFill>
                  <a:srgbClr val="002060"/>
                </a:solidFill>
              </a:rPr>
              <a:t>. </a:t>
            </a:r>
            <a:endParaRPr lang="ru-RU" sz="2000" dirty="0" smtClean="0">
              <a:solidFill>
                <a:srgbClr val="002060"/>
              </a:solidFill>
            </a:endParaRPr>
          </a:p>
          <a:p>
            <a:pPr lvl="0"/>
            <a:r>
              <a:rPr lang="ru-RU" sz="2000" b="1" dirty="0" smtClean="0">
                <a:solidFill>
                  <a:srgbClr val="002060"/>
                </a:solidFill>
              </a:rPr>
              <a:t>Поэзия</a:t>
            </a:r>
            <a:r>
              <a:rPr lang="ru-RU" sz="2000" b="1" dirty="0">
                <a:solidFill>
                  <a:srgbClr val="002060"/>
                </a:solidFill>
              </a:rPr>
              <a:t>.</a:t>
            </a:r>
            <a:r>
              <a:rPr lang="ru-RU" sz="2000" dirty="0">
                <a:solidFill>
                  <a:srgbClr val="002060"/>
                </a:solidFill>
              </a:rPr>
              <a:t> «Вот пришло и лето красное…», рус. нар. песенка; А. Блок. «На лугу»; Н. Некрасов. «Перед дождем» (в сокр.); А. Пушкин. «За весной, красой природы…» (из поэмы «</a:t>
            </a:r>
            <a:r>
              <a:rPr lang="ru-RU" sz="2000" dirty="0" err="1">
                <a:solidFill>
                  <a:srgbClr val="002060"/>
                </a:solidFill>
              </a:rPr>
              <a:t>Цыганы</a:t>
            </a:r>
            <a:r>
              <a:rPr lang="ru-RU" sz="2000" dirty="0">
                <a:solidFill>
                  <a:srgbClr val="002060"/>
                </a:solidFill>
              </a:rPr>
              <a:t>»); А. Фет. «Что за вечер…» (в сокр.); С. Черный. «Перед сном», «Волшебник»; Э. </a:t>
            </a:r>
            <a:r>
              <a:rPr lang="ru-RU" sz="2000" dirty="0" err="1">
                <a:solidFill>
                  <a:srgbClr val="002060"/>
                </a:solidFill>
              </a:rPr>
              <a:t>Мошковская</a:t>
            </a:r>
            <a:r>
              <a:rPr lang="ru-RU" sz="2000" dirty="0">
                <a:solidFill>
                  <a:srgbClr val="002060"/>
                </a:solidFill>
              </a:rPr>
              <a:t>. «Хитрые старушки», «Какие бывают подарки»; В. Берестов. «Дракон»; Л. Фадеева. «Зеркало в витрине»; И. </a:t>
            </a:r>
            <a:r>
              <a:rPr lang="ru-RU" sz="2000" dirty="0" err="1">
                <a:solidFill>
                  <a:srgbClr val="002060"/>
                </a:solidFill>
              </a:rPr>
              <a:t>Токмакова</a:t>
            </a:r>
            <a:r>
              <a:rPr lang="ru-RU" sz="2000" dirty="0">
                <a:solidFill>
                  <a:srgbClr val="002060"/>
                </a:solidFill>
              </a:rPr>
              <a:t>. «Мне грустно»; Д. Хармс. «Веселый старичок», «Иван </a:t>
            </a:r>
            <a:r>
              <a:rPr lang="ru-RU" sz="2000" dirty="0" err="1">
                <a:solidFill>
                  <a:srgbClr val="002060"/>
                </a:solidFill>
              </a:rPr>
              <a:t>Торопышкин</a:t>
            </a:r>
            <a:r>
              <a:rPr lang="ru-RU" sz="2000" dirty="0">
                <a:solidFill>
                  <a:srgbClr val="002060"/>
                </a:solidFill>
              </a:rPr>
              <a:t>»; М. Валек. «Мудрецы», пер. со </a:t>
            </a:r>
            <a:r>
              <a:rPr lang="ru-RU" sz="2000" dirty="0" err="1">
                <a:solidFill>
                  <a:srgbClr val="002060"/>
                </a:solidFill>
              </a:rPr>
              <a:t>словац</a:t>
            </a:r>
            <a:r>
              <a:rPr lang="ru-RU" sz="2000" dirty="0">
                <a:solidFill>
                  <a:srgbClr val="002060"/>
                </a:solidFill>
              </a:rPr>
              <a:t>. Р. </a:t>
            </a:r>
            <a:r>
              <a:rPr lang="ru-RU" sz="2000" dirty="0" err="1">
                <a:solidFill>
                  <a:srgbClr val="002060"/>
                </a:solidFill>
              </a:rPr>
              <a:t>Сефа</a:t>
            </a:r>
            <a:r>
              <a:rPr lang="ru-RU" sz="2000" dirty="0">
                <a:solidFill>
                  <a:srgbClr val="002060"/>
                </a:solidFill>
              </a:rPr>
              <a:t>. </a:t>
            </a:r>
            <a:endParaRPr lang="ru-RU" sz="2000" dirty="0" smtClean="0">
              <a:solidFill>
                <a:srgbClr val="002060"/>
              </a:solidFill>
            </a:endParaRPr>
          </a:p>
          <a:p>
            <a:pPr lvl="0"/>
            <a:r>
              <a:rPr lang="ru-RU" sz="2000" b="1" dirty="0" smtClean="0">
                <a:solidFill>
                  <a:srgbClr val="002060"/>
                </a:solidFill>
              </a:rPr>
              <a:t>Проза</a:t>
            </a:r>
            <a:r>
              <a:rPr lang="ru-RU" sz="2000" b="1" dirty="0">
                <a:solidFill>
                  <a:srgbClr val="002060"/>
                </a:solidFill>
              </a:rPr>
              <a:t>. </a:t>
            </a:r>
            <a:r>
              <a:rPr lang="ru-RU" sz="2000" dirty="0">
                <a:solidFill>
                  <a:srgbClr val="002060"/>
                </a:solidFill>
              </a:rPr>
              <a:t>Д. Мамин-Сибиряк. «Медведко»; А. Раскин. «Как папа бросил мяч под автомобиль», «Как папа укрощал собачку»; М. Пришвин. «Курица на столбах»; Ю. Коваль. «Выстрел». </a:t>
            </a:r>
            <a:endParaRPr lang="ru-RU" sz="2000" dirty="0" smtClean="0">
              <a:solidFill>
                <a:srgbClr val="002060"/>
              </a:solidFill>
            </a:endParaRPr>
          </a:p>
          <a:p>
            <a:pPr lvl="0"/>
            <a:r>
              <a:rPr lang="ru-RU" sz="2000" b="1" dirty="0" smtClean="0">
                <a:solidFill>
                  <a:srgbClr val="002060"/>
                </a:solidFill>
              </a:rPr>
              <a:t>Литературные </a:t>
            </a:r>
            <a:r>
              <a:rPr lang="ru-RU" sz="2000" b="1" dirty="0">
                <a:solidFill>
                  <a:srgbClr val="002060"/>
                </a:solidFill>
              </a:rPr>
              <a:t>сказки. </a:t>
            </a:r>
            <a:r>
              <a:rPr lang="ru-RU" sz="2000" dirty="0">
                <a:solidFill>
                  <a:srgbClr val="002060"/>
                </a:solidFill>
              </a:rPr>
              <a:t>А. Усачев. «Про умную собачку Соню» (главы); Б. Поттер. «Сказка про </a:t>
            </a:r>
            <a:r>
              <a:rPr lang="ru-RU" sz="2000" dirty="0" err="1">
                <a:solidFill>
                  <a:srgbClr val="002060"/>
                </a:solidFill>
              </a:rPr>
              <a:t>Джемайму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Нырнивлужу</a:t>
            </a:r>
            <a:r>
              <a:rPr lang="ru-RU" sz="2000" dirty="0">
                <a:solidFill>
                  <a:srgbClr val="002060"/>
                </a:solidFill>
              </a:rPr>
              <a:t>», пер. с англ. И. </a:t>
            </a:r>
            <a:r>
              <a:rPr lang="ru-RU" sz="2000" dirty="0" err="1">
                <a:solidFill>
                  <a:srgbClr val="002060"/>
                </a:solidFill>
              </a:rPr>
              <a:t>Токмаковой</a:t>
            </a:r>
            <a:r>
              <a:rPr lang="ru-RU" sz="2000" dirty="0">
                <a:solidFill>
                  <a:srgbClr val="002060"/>
                </a:solidFill>
              </a:rPr>
              <a:t>; М. </a:t>
            </a:r>
            <a:r>
              <a:rPr lang="ru-RU" sz="2000" dirty="0" err="1">
                <a:solidFill>
                  <a:srgbClr val="002060"/>
                </a:solidFill>
              </a:rPr>
              <a:t>Эме</a:t>
            </a:r>
            <a:r>
              <a:rPr lang="ru-RU" sz="2000" dirty="0">
                <a:solidFill>
                  <a:srgbClr val="002060"/>
                </a:solidFill>
              </a:rPr>
              <a:t>. «Краски», пер. с франц. И. Кузнецовой. </a:t>
            </a:r>
          </a:p>
        </p:txBody>
      </p:sp>
    </p:spTree>
    <p:extLst>
      <p:ext uri="{BB962C8B-B14F-4D97-AF65-F5344CB8AC3E}">
        <p14:creationId xmlns:p14="http://schemas.microsoft.com/office/powerpoint/2010/main" val="411224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548680"/>
            <a:ext cx="8472127" cy="252028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TriangleInverted">
              <a:avLst/>
            </a:prstTxWarp>
            <a:spAutoFit/>
          </a:bodyPr>
          <a:lstStyle/>
          <a:p>
            <a:pPr algn="ctr"/>
            <a:r>
              <a:rPr lang="ru-RU" sz="5400" b="1" cap="none" spc="50" dirty="0" smtClean="0">
                <a:ln w="9525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СПАСИБО ЗА ВНИМАНИЕ!!!</a:t>
            </a:r>
            <a:endParaRPr lang="ru-RU" sz="5400" b="1" cap="none" spc="50" dirty="0">
              <a:ln w="9525" cmpd="sng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07904" y="620688"/>
            <a:ext cx="4824536" cy="369332"/>
          </a:xfrm>
          <a:prstGeom prst="rect">
            <a:avLst/>
          </a:prstGeom>
          <a:noFill/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59832" y="188640"/>
            <a:ext cx="5688632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>
                <a:solidFill>
                  <a:schemeClr val="accent1">
                    <a:lumMod val="75000"/>
                  </a:schemeClr>
                </a:solidFill>
              </a:rPr>
              <a:t>Умение правильно воспринимать литературное произведение, осознавать на ряду с содержанием и элементы художественной выразительности не приходит к ребенку само собой: его надо развивать и воспитывать с самого раннего возраста. В связи с этим очень важно формировать у детей способность активно слушать произведение, вслушиваться в художественную речь. Благодаря этим навыкам у ребенка будет формироваться своя яркая, образная, красочная, грамматически правильно построенная речь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sz="2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50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116632"/>
            <a:ext cx="892899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dirty="0">
                <a:solidFill>
                  <a:srgbClr val="C3077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Наиболее интересные формы работы</a:t>
            </a:r>
            <a:r>
              <a:rPr lang="ru-RU" sz="3600" dirty="0" smtClean="0">
                <a:solidFill>
                  <a:srgbClr val="C3077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ctr">
              <a:spcAft>
                <a:spcPts val="0"/>
              </a:spcAft>
            </a:pPr>
            <a:endParaRPr lang="ru-RU" sz="3600" dirty="0" smtClean="0">
              <a:solidFill>
                <a:srgbClr val="C30777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УГОЛОК ЧТЕНИЯ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в группах детского сада. В них должна быть представлена литература, соответствующая возрасту детей, обязательно должен учитываться региональный компонент.</a:t>
            </a:r>
          </a:p>
          <a:p>
            <a:pPr lvl="0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ТЕМАТИЧЕСКИЕ ВЫСТАВКИ, ПОСВЯЩЕННЫЕ ТВОРЧЕСТВУ ПИСАТЕЛЕЙ.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Для их лучшей организации можно составить календарь памятных дат. помогающий педагогам ориентироваться в датах рождения писателей, к которым и были приурочены выставки.</a:t>
            </a:r>
          </a:p>
          <a:p>
            <a:pPr lvl="0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ЗАНЯТИЯ ПО ОЗНАКОМЛЕНИЮ С БИОГРАФИЕЙ ПИСАТЕЛЕЙ.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Детям, например, интересны не только стихи А.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Барто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, но и то, какой она была в детстве, чем интересовалась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7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116632"/>
            <a:ext cx="892899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dirty="0">
                <a:solidFill>
                  <a:srgbClr val="C3077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Наиболее интересные формы работы</a:t>
            </a:r>
            <a:r>
              <a:rPr lang="ru-RU" sz="3600" dirty="0" smtClean="0">
                <a:solidFill>
                  <a:srgbClr val="C3077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lvl="0"/>
            <a:endParaRPr lang="ru-RU" sz="2000" dirty="0" smtClean="0"/>
          </a:p>
          <a:p>
            <a:pPr lvl="0"/>
            <a:r>
              <a:rPr lang="ru-RU" sz="2400" i="1" dirty="0" smtClean="0">
                <a:solidFill>
                  <a:schemeClr val="accent6">
                    <a:lumMod val="50000"/>
                  </a:schemeClr>
                </a:solidFill>
              </a:rPr>
              <a:t>«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КНИЖНАЯ БОЛЬНИЦА» </a:t>
            </a:r>
            <a:r>
              <a:rPr lang="ru-RU" sz="2400" dirty="0">
                <a:solidFill>
                  <a:srgbClr val="002060"/>
                </a:solidFill>
              </a:rPr>
              <a:t>в группах поможет привить детям бережное отношение к книге.</a:t>
            </a:r>
          </a:p>
          <a:p>
            <a:pPr lvl="0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ВЫСТАВКИ ДЕТСКИХ РИСУНКОВ И ПОДЕЛОК, </a:t>
            </a:r>
            <a:r>
              <a:rPr lang="ru-RU" sz="2400" dirty="0">
                <a:solidFill>
                  <a:srgbClr val="002060"/>
                </a:solidFill>
              </a:rPr>
              <a:t>сделанных по мотивам прочитанных произведений.</a:t>
            </a:r>
          </a:p>
          <a:p>
            <a:pPr lvl="0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СОЗДАНИЕ КНИГ-САМОДЕЛОК. </a:t>
            </a:r>
            <a:r>
              <a:rPr lang="ru-RU" sz="2400" dirty="0">
                <a:solidFill>
                  <a:srgbClr val="002060"/>
                </a:solidFill>
              </a:rPr>
              <a:t>Одно дело - прочитать книгу, и совсем другое  - сделать ее самому. многие из них можно составить по произведениям детских писателей , но можно и самим придумать.</a:t>
            </a:r>
          </a:p>
          <a:p>
            <a:pPr lvl="0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МАКЕТЫ ПО МОТИВАМ ЛЮБИМЫХ СКАЗОК.</a:t>
            </a:r>
          </a:p>
          <a:p>
            <a:pPr lvl="0"/>
            <a:r>
              <a:rPr lang="ru-RU" sz="2400" i="1" dirty="0">
                <a:solidFill>
                  <a:schemeClr val="accent6">
                    <a:lumMod val="50000"/>
                  </a:schemeClr>
                </a:solidFill>
              </a:rPr>
              <a:t>СОЗДАНИЕ СЕМЕЙНЫХ БИБЛИОТЕК </a:t>
            </a:r>
            <a:r>
              <a:rPr lang="ru-RU" sz="2400" dirty="0">
                <a:solidFill>
                  <a:srgbClr val="002060"/>
                </a:solidFill>
              </a:rPr>
              <a:t>позволяет привлечь к работе родителей воспитанников. </a:t>
            </a:r>
          </a:p>
          <a:p>
            <a:pPr>
              <a:spcAft>
                <a:spcPts val="0"/>
              </a:spcAft>
            </a:pPr>
            <a:endParaRPr lang="ru-RU" sz="2000" dirty="0">
              <a:solidFill>
                <a:srgbClr val="C30777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94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</a:rPr>
              <a:t>Примерный список литературы для чтения детям</a:t>
            </a:r>
          </a:p>
          <a:p>
            <a:pPr algn="ctr"/>
            <a:r>
              <a:rPr lang="ru-RU" sz="2800" dirty="0">
                <a:solidFill>
                  <a:srgbClr val="002060"/>
                </a:solidFill>
              </a:rPr>
              <a:t> Вторая группа раннего возраста (от 2 до 3 лет) </a:t>
            </a:r>
          </a:p>
          <a:p>
            <a:pPr algn="ctr"/>
            <a:endParaRPr lang="ru-RU" sz="800" dirty="0">
              <a:solidFill>
                <a:srgbClr val="002060"/>
              </a:solidFill>
            </a:endParaRPr>
          </a:p>
          <a:p>
            <a:r>
              <a:rPr lang="ru-RU" sz="2200" b="1" dirty="0">
                <a:solidFill>
                  <a:srgbClr val="002060"/>
                </a:solidFill>
              </a:rPr>
              <a:t>Песенки, </a:t>
            </a:r>
            <a:r>
              <a:rPr lang="ru-RU" sz="2200" b="1" dirty="0" err="1">
                <a:solidFill>
                  <a:srgbClr val="002060"/>
                </a:solidFill>
              </a:rPr>
              <a:t>потешки</a:t>
            </a:r>
            <a:r>
              <a:rPr lang="ru-RU" sz="2200" b="1" dirty="0">
                <a:solidFill>
                  <a:srgbClr val="002060"/>
                </a:solidFill>
              </a:rPr>
              <a:t>, </a:t>
            </a:r>
            <a:r>
              <a:rPr lang="ru-RU" sz="2200" b="1" dirty="0" err="1">
                <a:solidFill>
                  <a:srgbClr val="002060"/>
                </a:solidFill>
              </a:rPr>
              <a:t>заклички</a:t>
            </a:r>
            <a:r>
              <a:rPr lang="ru-RU" sz="2200" b="1" dirty="0">
                <a:solidFill>
                  <a:srgbClr val="002060"/>
                </a:solidFill>
              </a:rPr>
              <a:t>. </a:t>
            </a:r>
            <a:r>
              <a:rPr lang="ru-RU" sz="2200" dirty="0">
                <a:solidFill>
                  <a:srgbClr val="002060"/>
                </a:solidFill>
              </a:rPr>
              <a:t>«Наши уточки с утра…»; «Пошел котик на Торжок…»; «Заяц Егорка…»; «Наша Маша </a:t>
            </a:r>
            <a:r>
              <a:rPr lang="ru-RU" sz="2200" dirty="0" err="1">
                <a:solidFill>
                  <a:srgbClr val="002060"/>
                </a:solidFill>
              </a:rPr>
              <a:t>маленька</a:t>
            </a:r>
            <a:r>
              <a:rPr lang="ru-RU" sz="2200" dirty="0">
                <a:solidFill>
                  <a:srgbClr val="002060"/>
                </a:solidFill>
              </a:rPr>
              <a:t>...»; «</a:t>
            </a:r>
            <a:r>
              <a:rPr lang="ru-RU" sz="2200" dirty="0" err="1">
                <a:solidFill>
                  <a:srgbClr val="002060"/>
                </a:solidFill>
              </a:rPr>
              <a:t>Чики</a:t>
            </a:r>
            <a:r>
              <a:rPr lang="ru-RU" sz="2200" dirty="0">
                <a:solidFill>
                  <a:srgbClr val="002060"/>
                </a:solidFill>
              </a:rPr>
              <a:t>, </a:t>
            </a:r>
            <a:r>
              <a:rPr lang="ru-RU" sz="2200" dirty="0" err="1">
                <a:solidFill>
                  <a:srgbClr val="002060"/>
                </a:solidFill>
              </a:rPr>
              <a:t>чики</a:t>
            </a:r>
            <a:r>
              <a:rPr lang="ru-RU" sz="2200" dirty="0">
                <a:solidFill>
                  <a:srgbClr val="002060"/>
                </a:solidFill>
              </a:rPr>
              <a:t>, кички...», «Ой, </a:t>
            </a:r>
            <a:r>
              <a:rPr lang="ru-RU" sz="2200" dirty="0" err="1">
                <a:solidFill>
                  <a:srgbClr val="002060"/>
                </a:solidFill>
              </a:rPr>
              <a:t>ду-ду</a:t>
            </a:r>
            <a:r>
              <a:rPr lang="ru-RU" sz="2200" dirty="0">
                <a:solidFill>
                  <a:srgbClr val="002060"/>
                </a:solidFill>
              </a:rPr>
              <a:t>, </a:t>
            </a:r>
            <a:r>
              <a:rPr lang="ru-RU" sz="2200" dirty="0" err="1">
                <a:solidFill>
                  <a:srgbClr val="002060"/>
                </a:solidFill>
              </a:rPr>
              <a:t>ду-ду</a:t>
            </a:r>
            <a:r>
              <a:rPr lang="ru-RU" sz="2200" dirty="0">
                <a:solidFill>
                  <a:srgbClr val="002060"/>
                </a:solidFill>
              </a:rPr>
              <a:t>, </a:t>
            </a:r>
            <a:r>
              <a:rPr lang="ru-RU" sz="2200" dirty="0" err="1">
                <a:solidFill>
                  <a:srgbClr val="002060"/>
                </a:solidFill>
              </a:rPr>
              <a:t>ду-ду</a:t>
            </a:r>
            <a:r>
              <a:rPr lang="ru-RU" sz="2200" dirty="0">
                <a:solidFill>
                  <a:srgbClr val="002060"/>
                </a:solidFill>
              </a:rPr>
              <a:t>! Сидит ворон на дубу»; «Из-за леса, из-за гор...»; «Бежала лесочком лиса с </a:t>
            </a:r>
            <a:r>
              <a:rPr lang="ru-RU" sz="2200" dirty="0" err="1">
                <a:solidFill>
                  <a:srgbClr val="002060"/>
                </a:solidFill>
              </a:rPr>
              <a:t>кузовочком</a:t>
            </a:r>
            <a:r>
              <a:rPr lang="ru-RU" sz="2200" dirty="0">
                <a:solidFill>
                  <a:srgbClr val="002060"/>
                </a:solidFill>
              </a:rPr>
              <a:t>...»; «</a:t>
            </a:r>
            <a:r>
              <a:rPr lang="ru-RU" sz="2200" dirty="0" err="1">
                <a:solidFill>
                  <a:srgbClr val="002060"/>
                </a:solidFill>
              </a:rPr>
              <a:t>Огуречик</a:t>
            </a:r>
            <a:r>
              <a:rPr lang="ru-RU" sz="2200" dirty="0">
                <a:solidFill>
                  <a:srgbClr val="002060"/>
                </a:solidFill>
              </a:rPr>
              <a:t>, </a:t>
            </a:r>
            <a:r>
              <a:rPr lang="ru-RU" sz="2200" dirty="0" err="1">
                <a:solidFill>
                  <a:srgbClr val="002060"/>
                </a:solidFill>
              </a:rPr>
              <a:t>огуречик</a:t>
            </a:r>
            <a:r>
              <a:rPr lang="ru-RU" sz="2200" dirty="0">
                <a:solidFill>
                  <a:srgbClr val="002060"/>
                </a:solidFill>
              </a:rPr>
              <a:t>...»; «Солнышко, ведрышко...». </a:t>
            </a:r>
            <a:endParaRPr lang="ru-RU" sz="2200" dirty="0" smtClean="0">
              <a:solidFill>
                <a:srgbClr val="002060"/>
              </a:solidFill>
            </a:endParaRPr>
          </a:p>
          <a:p>
            <a:r>
              <a:rPr lang="ru-RU" sz="2200" b="1" dirty="0">
                <a:solidFill>
                  <a:srgbClr val="002060"/>
                </a:solidFill>
              </a:rPr>
              <a:t>Сказки. </a:t>
            </a:r>
            <a:r>
              <a:rPr lang="ru-RU" sz="2200" dirty="0">
                <a:solidFill>
                  <a:srgbClr val="002060"/>
                </a:solidFill>
              </a:rPr>
              <a:t>«Козлятки и волк», обр. К. Ушинского; «Теремок», обр. М. Булатова; «Маша и медведь», обр. М. Булатова</a:t>
            </a:r>
            <a:r>
              <a:rPr lang="ru-RU" sz="22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ru-RU" sz="2200" b="1" dirty="0">
                <a:solidFill>
                  <a:srgbClr val="002060"/>
                </a:solidFill>
              </a:rPr>
              <a:t>Фольклор народов мира </a:t>
            </a:r>
            <a:r>
              <a:rPr lang="ru-RU" sz="2200" dirty="0">
                <a:solidFill>
                  <a:srgbClr val="002060"/>
                </a:solidFill>
              </a:rPr>
              <a:t>«Три веселых братца», пер. с нем. Л. Яхнина; «</a:t>
            </a:r>
            <a:r>
              <a:rPr lang="ru-RU" sz="2200" dirty="0" err="1">
                <a:solidFill>
                  <a:srgbClr val="002060"/>
                </a:solidFill>
              </a:rPr>
              <a:t>Бу-бу</a:t>
            </a:r>
            <a:r>
              <a:rPr lang="ru-RU" sz="2200" dirty="0">
                <a:solidFill>
                  <a:srgbClr val="002060"/>
                </a:solidFill>
              </a:rPr>
              <a:t>, я рогатый», лит., обр. Ю. Григорьева; «</a:t>
            </a:r>
            <a:r>
              <a:rPr lang="ru-RU" sz="2200" dirty="0" err="1">
                <a:solidFill>
                  <a:srgbClr val="002060"/>
                </a:solidFill>
              </a:rPr>
              <a:t>Котауси</a:t>
            </a:r>
            <a:r>
              <a:rPr lang="ru-RU" sz="2200" dirty="0">
                <a:solidFill>
                  <a:srgbClr val="002060"/>
                </a:solidFill>
              </a:rPr>
              <a:t> и </a:t>
            </a:r>
            <a:r>
              <a:rPr lang="ru-RU" sz="2200" dirty="0" err="1">
                <a:solidFill>
                  <a:srgbClr val="002060"/>
                </a:solidFill>
              </a:rPr>
              <a:t>Мауси</a:t>
            </a:r>
            <a:r>
              <a:rPr lang="ru-RU" sz="2200" dirty="0">
                <a:solidFill>
                  <a:srgbClr val="002060"/>
                </a:solidFill>
              </a:rPr>
              <a:t>», англ., обр. К. Чуковского; «Ой ты </a:t>
            </a:r>
            <a:r>
              <a:rPr lang="ru-RU" sz="2200" dirty="0" err="1">
                <a:solidFill>
                  <a:srgbClr val="002060"/>
                </a:solidFill>
              </a:rPr>
              <a:t>заюшка</a:t>
            </a:r>
            <a:r>
              <a:rPr lang="ru-RU" sz="2200" dirty="0">
                <a:solidFill>
                  <a:srgbClr val="002060"/>
                </a:solidFill>
              </a:rPr>
              <a:t>-пострел...», «Ты, собачка, не лай...», пер. с </a:t>
            </a:r>
            <a:r>
              <a:rPr lang="ru-RU" sz="2200" dirty="0" err="1">
                <a:solidFill>
                  <a:srgbClr val="002060"/>
                </a:solidFill>
              </a:rPr>
              <a:t>молд</a:t>
            </a:r>
            <a:r>
              <a:rPr lang="ru-RU" sz="2200" dirty="0">
                <a:solidFill>
                  <a:srgbClr val="002060"/>
                </a:solidFill>
              </a:rPr>
              <a:t>. И. </a:t>
            </a:r>
            <a:r>
              <a:rPr lang="ru-RU" sz="2200" dirty="0" err="1">
                <a:solidFill>
                  <a:srgbClr val="002060"/>
                </a:solidFill>
              </a:rPr>
              <a:t>Токмаковой</a:t>
            </a:r>
            <a:r>
              <a:rPr lang="ru-RU" sz="2200" dirty="0">
                <a:solidFill>
                  <a:srgbClr val="002060"/>
                </a:solidFill>
              </a:rPr>
              <a:t>; «</a:t>
            </a:r>
            <a:r>
              <a:rPr lang="ru-RU" sz="2200" dirty="0" err="1">
                <a:solidFill>
                  <a:srgbClr val="002060"/>
                </a:solidFill>
              </a:rPr>
              <a:t>Раговоры</a:t>
            </a:r>
            <a:r>
              <a:rPr lang="ru-RU" sz="2200" dirty="0">
                <a:solidFill>
                  <a:srgbClr val="002060"/>
                </a:solidFill>
              </a:rPr>
              <a:t>», чуваш., пер. Л. Яхнина; «</a:t>
            </a:r>
            <a:r>
              <a:rPr lang="ru-RU" sz="2200" dirty="0" err="1">
                <a:solidFill>
                  <a:srgbClr val="002060"/>
                </a:solidFill>
              </a:rPr>
              <a:t>Снегирек</a:t>
            </a:r>
            <a:r>
              <a:rPr lang="ru-RU" sz="2200" dirty="0">
                <a:solidFill>
                  <a:srgbClr val="002060"/>
                </a:solidFill>
              </a:rPr>
              <a:t>», пер. с нем. В. Викторова; «Сапожник», польск., обр. Б. </a:t>
            </a:r>
            <a:r>
              <a:rPr lang="ru-RU" sz="2200" dirty="0" err="1">
                <a:solidFill>
                  <a:srgbClr val="002060"/>
                </a:solidFill>
              </a:rPr>
              <a:t>Заходера</a:t>
            </a:r>
            <a:r>
              <a:rPr lang="ru-RU" sz="2200" dirty="0">
                <a:solidFill>
                  <a:srgbClr val="002060"/>
                </a:solidFill>
              </a:rPr>
              <a:t>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89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55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</a:rPr>
              <a:t>Примерный список литературы для чтения детям</a:t>
            </a:r>
          </a:p>
          <a:p>
            <a:pPr algn="ctr"/>
            <a:r>
              <a:rPr lang="ru-RU" sz="2800" dirty="0">
                <a:solidFill>
                  <a:srgbClr val="002060"/>
                </a:solidFill>
              </a:rPr>
              <a:t> Вторая группа раннего возраста (от 2 до 3 лет) </a:t>
            </a:r>
          </a:p>
          <a:p>
            <a:pPr algn="ctr"/>
            <a:endParaRPr lang="ru-RU" sz="800" dirty="0">
              <a:solidFill>
                <a:srgbClr val="002060"/>
              </a:solidFill>
            </a:endParaRPr>
          </a:p>
          <a:p>
            <a:r>
              <a:rPr lang="ru-RU" sz="2100" b="1" dirty="0">
                <a:solidFill>
                  <a:srgbClr val="002060"/>
                </a:solidFill>
              </a:rPr>
              <a:t>Произведения поэтов и писателей </a:t>
            </a:r>
            <a:r>
              <a:rPr lang="ru-RU" sz="2100" b="1" dirty="0" smtClean="0">
                <a:solidFill>
                  <a:srgbClr val="002060"/>
                </a:solidFill>
              </a:rPr>
              <a:t>России. </a:t>
            </a:r>
          </a:p>
          <a:p>
            <a:r>
              <a:rPr lang="ru-RU" sz="2100" b="1" dirty="0" smtClean="0">
                <a:solidFill>
                  <a:srgbClr val="002060"/>
                </a:solidFill>
              </a:rPr>
              <a:t>Поэзия</a:t>
            </a:r>
            <a:r>
              <a:rPr lang="ru-RU" sz="2100" b="1" dirty="0">
                <a:solidFill>
                  <a:srgbClr val="002060"/>
                </a:solidFill>
              </a:rPr>
              <a:t>.</a:t>
            </a:r>
            <a:r>
              <a:rPr lang="ru-RU" sz="2100" dirty="0">
                <a:solidFill>
                  <a:srgbClr val="002060"/>
                </a:solidFill>
              </a:rPr>
              <a:t> А. </a:t>
            </a:r>
            <a:r>
              <a:rPr lang="ru-RU" sz="2100" dirty="0" err="1">
                <a:solidFill>
                  <a:srgbClr val="002060"/>
                </a:solidFill>
              </a:rPr>
              <a:t>Барто</a:t>
            </a:r>
            <a:r>
              <a:rPr lang="ru-RU" sz="2100" dirty="0">
                <a:solidFill>
                  <a:srgbClr val="002060"/>
                </a:solidFill>
              </a:rPr>
              <a:t>. «Мишка», «Грузовик», «Слон», «Лошадка» (из цикла «Игрушки»), «Кто как кричит»; В. Берестов. «Больная кукла», «Котенок»; Г. </a:t>
            </a:r>
            <a:r>
              <a:rPr lang="ru-RU" sz="2100" dirty="0" err="1">
                <a:solidFill>
                  <a:srgbClr val="002060"/>
                </a:solidFill>
              </a:rPr>
              <a:t>Лагздынь</a:t>
            </a:r>
            <a:r>
              <a:rPr lang="ru-RU" sz="2100" dirty="0">
                <a:solidFill>
                  <a:srgbClr val="002060"/>
                </a:solidFill>
              </a:rPr>
              <a:t>. «Петушок»; С. Маршак. «Сказка о глупом мышонке»; Э. </a:t>
            </a:r>
            <a:r>
              <a:rPr lang="ru-RU" sz="2100" dirty="0" err="1">
                <a:solidFill>
                  <a:srgbClr val="002060"/>
                </a:solidFill>
              </a:rPr>
              <a:t>Мошковская</a:t>
            </a:r>
            <a:r>
              <a:rPr lang="ru-RU" sz="2100" dirty="0">
                <a:solidFill>
                  <a:srgbClr val="002060"/>
                </a:solidFill>
              </a:rPr>
              <a:t>. «Приказ» (в сокр.); Н. </a:t>
            </a:r>
            <a:r>
              <a:rPr lang="ru-RU" sz="2100" dirty="0" err="1">
                <a:solidFill>
                  <a:srgbClr val="002060"/>
                </a:solidFill>
              </a:rPr>
              <a:t>Пикулева</a:t>
            </a:r>
            <a:r>
              <a:rPr lang="ru-RU" sz="2100" dirty="0">
                <a:solidFill>
                  <a:srgbClr val="002060"/>
                </a:solidFill>
              </a:rPr>
              <a:t>. «Лисий хвостик», «Надувала кошка шар...»; Н. </a:t>
            </a:r>
            <a:r>
              <a:rPr lang="ru-RU" sz="2100" dirty="0" err="1">
                <a:solidFill>
                  <a:srgbClr val="002060"/>
                </a:solidFill>
              </a:rPr>
              <a:t>Саконская</a:t>
            </a:r>
            <a:r>
              <a:rPr lang="ru-RU" sz="2100" dirty="0">
                <a:solidFill>
                  <a:srgbClr val="002060"/>
                </a:solidFill>
              </a:rPr>
              <a:t>. «Где мой пальчик?»; А. Пушкин. «Ветер по морю гуляет...» (из «Сказки о царе </a:t>
            </a:r>
            <a:r>
              <a:rPr lang="ru-RU" sz="2100" dirty="0" err="1">
                <a:solidFill>
                  <a:srgbClr val="002060"/>
                </a:solidFill>
              </a:rPr>
              <a:t>Салтане</a:t>
            </a:r>
            <a:r>
              <a:rPr lang="ru-RU" sz="2100" dirty="0">
                <a:solidFill>
                  <a:srgbClr val="002060"/>
                </a:solidFill>
              </a:rPr>
              <a:t>»); М. Лермонтов. «Спи, младенец...» (из стихотворения «Казачья колыбельная»); А. </a:t>
            </a:r>
            <a:r>
              <a:rPr lang="ru-RU" sz="2100" dirty="0" err="1">
                <a:solidFill>
                  <a:srgbClr val="002060"/>
                </a:solidFill>
              </a:rPr>
              <a:t>Барто</a:t>
            </a:r>
            <a:r>
              <a:rPr lang="ru-RU" sz="2100" dirty="0">
                <a:solidFill>
                  <a:srgbClr val="002060"/>
                </a:solidFill>
              </a:rPr>
              <a:t>, П. </a:t>
            </a:r>
            <a:r>
              <a:rPr lang="ru-RU" sz="2100" dirty="0" err="1">
                <a:solidFill>
                  <a:srgbClr val="002060"/>
                </a:solidFill>
              </a:rPr>
              <a:t>Барто</a:t>
            </a:r>
            <a:r>
              <a:rPr lang="ru-RU" sz="2100" dirty="0">
                <a:solidFill>
                  <a:srgbClr val="002060"/>
                </a:solidFill>
              </a:rPr>
              <a:t>. «</a:t>
            </a:r>
            <a:r>
              <a:rPr lang="ru-RU" sz="2100" dirty="0" err="1">
                <a:solidFill>
                  <a:srgbClr val="002060"/>
                </a:solidFill>
              </a:rPr>
              <a:t>Девочкаревушка</a:t>
            </a:r>
            <a:r>
              <a:rPr lang="ru-RU" sz="2100" dirty="0">
                <a:solidFill>
                  <a:srgbClr val="002060"/>
                </a:solidFill>
              </a:rPr>
              <a:t>»; А. Введенский. «Мышка»; А. Плещеев. «Сельская песня»; Г. Сапгир. «Кошка»; К. Чуковский. «</a:t>
            </a:r>
            <a:r>
              <a:rPr lang="ru-RU" sz="2100" dirty="0" err="1">
                <a:solidFill>
                  <a:srgbClr val="002060"/>
                </a:solidFill>
              </a:rPr>
              <a:t>Федотка</a:t>
            </a:r>
            <a:r>
              <a:rPr lang="ru-RU" sz="2100" dirty="0">
                <a:solidFill>
                  <a:srgbClr val="002060"/>
                </a:solidFill>
              </a:rPr>
              <a:t>», «Путаница</a:t>
            </a:r>
            <a:r>
              <a:rPr lang="ru-RU" sz="2100" dirty="0" smtClean="0">
                <a:solidFill>
                  <a:srgbClr val="002060"/>
                </a:solidFill>
              </a:rPr>
              <a:t>».</a:t>
            </a:r>
          </a:p>
          <a:p>
            <a:r>
              <a:rPr lang="ru-RU" sz="2100" b="1" dirty="0">
                <a:solidFill>
                  <a:srgbClr val="002060"/>
                </a:solidFill>
              </a:rPr>
              <a:t>Проза.</a:t>
            </a:r>
            <a:r>
              <a:rPr lang="ru-RU" sz="2100" dirty="0">
                <a:solidFill>
                  <a:srgbClr val="002060"/>
                </a:solidFill>
              </a:rPr>
              <a:t> Л. Толстой. «Спала кошка на крыше…», «Был у Пети и Миши конь…»; Л. Толстой. «Три медведя»; В. </a:t>
            </a:r>
            <a:r>
              <a:rPr lang="ru-RU" sz="2100" dirty="0" err="1">
                <a:solidFill>
                  <a:srgbClr val="002060"/>
                </a:solidFill>
              </a:rPr>
              <a:t>Сутеев</a:t>
            </a:r>
            <a:r>
              <a:rPr lang="ru-RU" sz="2100" dirty="0">
                <a:solidFill>
                  <a:srgbClr val="002060"/>
                </a:solidFill>
              </a:rPr>
              <a:t>. «Кто сказал „мяу“?»; В. Бианки. «Лис и мышонок»; Г. Балл. «</a:t>
            </a:r>
            <a:r>
              <a:rPr lang="ru-RU" sz="2100" dirty="0" err="1">
                <a:solidFill>
                  <a:srgbClr val="002060"/>
                </a:solidFill>
              </a:rPr>
              <a:t>Желтячок</a:t>
            </a:r>
            <a:r>
              <a:rPr lang="ru-RU" sz="2100" dirty="0">
                <a:solidFill>
                  <a:srgbClr val="002060"/>
                </a:solidFill>
              </a:rPr>
              <a:t>»; Н. Павлова. «Земляничка».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86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 smtClean="0">
              <a:solidFill>
                <a:srgbClr val="002060"/>
              </a:solidFill>
            </a:endParaRPr>
          </a:p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Примерный </a:t>
            </a:r>
            <a:r>
              <a:rPr lang="ru-RU" sz="2800" dirty="0">
                <a:solidFill>
                  <a:srgbClr val="002060"/>
                </a:solidFill>
              </a:rPr>
              <a:t>список литературы для чтения детям</a:t>
            </a:r>
          </a:p>
          <a:p>
            <a:pPr algn="ctr"/>
            <a:r>
              <a:rPr lang="ru-RU" sz="2800" dirty="0">
                <a:solidFill>
                  <a:srgbClr val="002060"/>
                </a:solidFill>
              </a:rPr>
              <a:t> Вторая группа раннего возраста (от 2 до 3 лет</a:t>
            </a:r>
            <a:r>
              <a:rPr lang="ru-RU" sz="2800" dirty="0" smtClean="0">
                <a:solidFill>
                  <a:srgbClr val="002060"/>
                </a:solidFill>
              </a:rPr>
              <a:t>)</a:t>
            </a:r>
          </a:p>
          <a:p>
            <a:r>
              <a:rPr lang="ru-RU" sz="2800" dirty="0">
                <a:solidFill>
                  <a:srgbClr val="002060"/>
                </a:solidFill>
              </a:rPr>
              <a:t> </a:t>
            </a:r>
            <a:endParaRPr lang="ru-RU" sz="2800" dirty="0" smtClean="0">
              <a:solidFill>
                <a:srgbClr val="002060"/>
              </a:solidFill>
            </a:endParaRPr>
          </a:p>
          <a:p>
            <a:r>
              <a:rPr lang="ru-RU" sz="2200" b="1" dirty="0" smtClean="0">
                <a:solidFill>
                  <a:srgbClr val="002060"/>
                </a:solidFill>
              </a:rPr>
              <a:t>Произведения </a:t>
            </a:r>
            <a:r>
              <a:rPr lang="ru-RU" sz="2200" b="1" dirty="0">
                <a:solidFill>
                  <a:srgbClr val="002060"/>
                </a:solidFill>
              </a:rPr>
              <a:t>поэтов и писателей разных стран</a:t>
            </a:r>
            <a:r>
              <a:rPr lang="ru-RU" sz="2200" dirty="0">
                <a:solidFill>
                  <a:srgbClr val="002060"/>
                </a:solidFill>
              </a:rPr>
              <a:t> </a:t>
            </a:r>
            <a:endParaRPr lang="ru-RU" sz="2200" dirty="0" smtClean="0">
              <a:solidFill>
                <a:srgbClr val="002060"/>
              </a:solidFill>
            </a:endParaRPr>
          </a:p>
          <a:p>
            <a:r>
              <a:rPr lang="ru-RU" sz="2200" dirty="0" smtClean="0">
                <a:solidFill>
                  <a:srgbClr val="002060"/>
                </a:solidFill>
              </a:rPr>
              <a:t>С</a:t>
            </a:r>
            <a:r>
              <a:rPr lang="ru-RU" sz="2200" dirty="0">
                <a:solidFill>
                  <a:srgbClr val="002060"/>
                </a:solidFill>
              </a:rPr>
              <a:t>. </a:t>
            </a:r>
            <a:r>
              <a:rPr lang="ru-RU" sz="2200" dirty="0" err="1">
                <a:solidFill>
                  <a:srgbClr val="002060"/>
                </a:solidFill>
              </a:rPr>
              <a:t>Капутикян</a:t>
            </a:r>
            <a:r>
              <a:rPr lang="ru-RU" sz="2200" dirty="0">
                <a:solidFill>
                  <a:srgbClr val="002060"/>
                </a:solidFill>
              </a:rPr>
              <a:t>. «Все спят», «Маша обедает» пер. с </a:t>
            </a:r>
            <a:r>
              <a:rPr lang="ru-RU" sz="2200" dirty="0" err="1">
                <a:solidFill>
                  <a:srgbClr val="002060"/>
                </a:solidFill>
              </a:rPr>
              <a:t>арм</a:t>
            </a:r>
            <a:r>
              <a:rPr lang="ru-RU" sz="2200" dirty="0">
                <a:solidFill>
                  <a:srgbClr val="002060"/>
                </a:solidFill>
              </a:rPr>
              <a:t>. Т. </a:t>
            </a:r>
            <a:r>
              <a:rPr lang="ru-RU" sz="2200" dirty="0" err="1">
                <a:solidFill>
                  <a:srgbClr val="002060"/>
                </a:solidFill>
              </a:rPr>
              <a:t>Спендиаровой</a:t>
            </a:r>
            <a:r>
              <a:rPr lang="ru-RU" sz="2200" dirty="0">
                <a:solidFill>
                  <a:srgbClr val="002060"/>
                </a:solidFill>
              </a:rPr>
              <a:t>; П. Воронько. «Обновки», пер. с </a:t>
            </a:r>
            <a:r>
              <a:rPr lang="ru-RU" sz="2200" dirty="0" err="1">
                <a:solidFill>
                  <a:srgbClr val="002060"/>
                </a:solidFill>
              </a:rPr>
              <a:t>укр</a:t>
            </a:r>
            <a:r>
              <a:rPr lang="ru-RU" sz="2200" dirty="0">
                <a:solidFill>
                  <a:srgbClr val="002060"/>
                </a:solidFill>
              </a:rPr>
              <a:t>. С. Маршака; Д. </a:t>
            </a:r>
            <a:r>
              <a:rPr lang="ru-RU" sz="2200" dirty="0" err="1">
                <a:solidFill>
                  <a:srgbClr val="002060"/>
                </a:solidFill>
              </a:rPr>
              <a:t>Биссет</a:t>
            </a:r>
            <a:r>
              <a:rPr lang="ru-RU" sz="2200" dirty="0">
                <a:solidFill>
                  <a:srgbClr val="002060"/>
                </a:solidFill>
              </a:rPr>
              <a:t>. «Га-га-га!», пер. с англ. Н. Шерешевской; Ч. </a:t>
            </a:r>
            <a:r>
              <a:rPr lang="ru-RU" sz="2200" dirty="0" err="1">
                <a:solidFill>
                  <a:srgbClr val="002060"/>
                </a:solidFill>
              </a:rPr>
              <a:t>Янчарский</a:t>
            </a:r>
            <a:r>
              <a:rPr lang="ru-RU" sz="2200" dirty="0">
                <a:solidFill>
                  <a:srgbClr val="002060"/>
                </a:solidFill>
              </a:rPr>
              <a:t>. «В магазине игрушек», «Друзья» (из книги «Приключения Мишки </a:t>
            </a:r>
            <a:r>
              <a:rPr lang="ru-RU" sz="2200" dirty="0" err="1">
                <a:solidFill>
                  <a:srgbClr val="002060"/>
                </a:solidFill>
              </a:rPr>
              <a:t>Ушастика</a:t>
            </a:r>
            <a:r>
              <a:rPr lang="ru-RU" sz="2200" dirty="0">
                <a:solidFill>
                  <a:srgbClr val="002060"/>
                </a:solidFill>
              </a:rPr>
              <a:t>»), пер. с польск. В. Приходько.</a:t>
            </a:r>
          </a:p>
          <a:p>
            <a:endParaRPr lang="ru-RU" sz="2800" dirty="0">
              <a:solidFill>
                <a:srgbClr val="002060"/>
              </a:solidFill>
            </a:endParaRPr>
          </a:p>
          <a:p>
            <a:pPr algn="ctr"/>
            <a:endParaRPr lang="ru-RU" sz="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32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64553b36d98a1a9771b60ed7fd6ae5ca013c54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6509</Words>
  <Application>Microsoft Office PowerPoint</Application>
  <PresentationFormat>Экран (4:3)</PresentationFormat>
  <Paragraphs>171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8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PC</dc:creator>
  <cp:lastModifiedBy>Екатерина Помазкова</cp:lastModifiedBy>
  <cp:revision>51</cp:revision>
  <dcterms:created xsi:type="dcterms:W3CDTF">2014-05-12T04:44:22Z</dcterms:created>
  <dcterms:modified xsi:type="dcterms:W3CDTF">2015-11-04T13:30:11Z</dcterms:modified>
</cp:coreProperties>
</file>