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2" r:id="rId3"/>
    <p:sldId id="257" r:id="rId4"/>
    <p:sldId id="260" r:id="rId5"/>
    <p:sldId id="259" r:id="rId6"/>
    <p:sldId id="261" r:id="rId7"/>
    <p:sldId id="262" r:id="rId8"/>
    <p:sldId id="275" r:id="rId9"/>
    <p:sldId id="263" r:id="rId10"/>
    <p:sldId id="27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3FB8-8DA2-4FA3-AB92-1A5CA5CF3677}" type="datetimeFigureOut">
              <a:rPr lang="ru-RU" smtClean="0"/>
              <a:pPr/>
              <a:t>12.12.2015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C90C-D16B-4C9B-96AB-B85C340C70D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3FB8-8DA2-4FA3-AB92-1A5CA5CF3677}" type="datetimeFigureOut">
              <a:rPr lang="ru-RU" smtClean="0"/>
              <a:pPr/>
              <a:t>12.12.2015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C90C-D16B-4C9B-96AB-B85C340C7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3FB8-8DA2-4FA3-AB92-1A5CA5CF3677}" type="datetimeFigureOut">
              <a:rPr lang="ru-RU" smtClean="0"/>
              <a:pPr/>
              <a:t>12.12.2015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C90C-D16B-4C9B-96AB-B85C340C7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3FB8-8DA2-4FA3-AB92-1A5CA5CF3677}" type="datetimeFigureOut">
              <a:rPr lang="ru-RU" smtClean="0"/>
              <a:pPr/>
              <a:t>12.12.2015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C90C-D16B-4C9B-96AB-B85C340C70D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3FB8-8DA2-4FA3-AB92-1A5CA5CF3677}" type="datetimeFigureOut">
              <a:rPr lang="ru-RU" smtClean="0"/>
              <a:pPr/>
              <a:t>12.12.2015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C90C-D16B-4C9B-96AB-B85C340C7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3FB8-8DA2-4FA3-AB92-1A5CA5CF3677}" type="datetimeFigureOut">
              <a:rPr lang="ru-RU" smtClean="0"/>
              <a:pPr/>
              <a:t>12.12.2015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C90C-D16B-4C9B-96AB-B85C340C70D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3FB8-8DA2-4FA3-AB92-1A5CA5CF3677}" type="datetimeFigureOut">
              <a:rPr lang="ru-RU" smtClean="0"/>
              <a:pPr/>
              <a:t>12.12.2015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C90C-D16B-4C9B-96AB-B85C340C70D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3FB8-8DA2-4FA3-AB92-1A5CA5CF3677}" type="datetimeFigureOut">
              <a:rPr lang="ru-RU" smtClean="0"/>
              <a:pPr/>
              <a:t>12.12.2015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C90C-D16B-4C9B-96AB-B85C340C7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3FB8-8DA2-4FA3-AB92-1A5CA5CF3677}" type="datetimeFigureOut">
              <a:rPr lang="ru-RU" smtClean="0"/>
              <a:pPr/>
              <a:t>12.12.2015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C90C-D16B-4C9B-96AB-B85C340C7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3FB8-8DA2-4FA3-AB92-1A5CA5CF3677}" type="datetimeFigureOut">
              <a:rPr lang="ru-RU" smtClean="0"/>
              <a:pPr/>
              <a:t>12.12.2015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C90C-D16B-4C9B-96AB-B85C340C7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3FB8-8DA2-4FA3-AB92-1A5CA5CF3677}" type="datetimeFigureOut">
              <a:rPr lang="ru-RU" smtClean="0"/>
              <a:pPr/>
              <a:t>12.12.2015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C90C-D16B-4C9B-96AB-B85C340C70D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1C3FB8-8DA2-4FA3-AB92-1A5CA5CF3677}" type="datetimeFigureOut">
              <a:rPr lang="ru-RU" smtClean="0"/>
              <a:pPr/>
              <a:t>12.12.2015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61C90C-D16B-4C9B-96AB-B85C340C70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-1016" y="260648"/>
            <a:ext cx="9145016" cy="3882732"/>
          </a:xfrm>
        </p:spPr>
        <p:txBody>
          <a:bodyPr wrap="square"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  <a:effectLst/>
              </a:rPr>
              <a:t/>
            </a:r>
            <a:br>
              <a:rPr lang="ru-RU" dirty="0" smtClean="0">
                <a:solidFill>
                  <a:srgbClr val="FFFF00"/>
                </a:solidFill>
                <a:effectLst/>
              </a:rPr>
            </a:br>
            <a:r>
              <a:rPr lang="ru-RU" dirty="0" smtClean="0">
                <a:solidFill>
                  <a:srgbClr val="FFFF00"/>
                </a:solidFill>
                <a:effectLst/>
              </a:rPr>
              <a:t/>
            </a:r>
            <a:br>
              <a:rPr lang="ru-RU" dirty="0" smtClean="0">
                <a:solidFill>
                  <a:srgbClr val="FFFF00"/>
                </a:solidFill>
                <a:effectLst/>
              </a:rPr>
            </a:br>
            <a:r>
              <a:rPr lang="ru-RU" dirty="0" smtClean="0">
                <a:solidFill>
                  <a:srgbClr val="FFFF00"/>
                </a:solidFill>
                <a:effectLst/>
              </a:rPr>
              <a:t/>
            </a:r>
            <a:br>
              <a:rPr lang="ru-RU" dirty="0" smtClean="0">
                <a:solidFill>
                  <a:srgbClr val="FFFF00"/>
                </a:solidFill>
                <a:effectLst/>
              </a:rPr>
            </a:br>
            <a:r>
              <a:rPr lang="ru-RU" dirty="0" smtClean="0">
                <a:solidFill>
                  <a:srgbClr val="FFFF00"/>
                </a:solidFill>
                <a:effectLst/>
              </a:rPr>
              <a:t/>
            </a:r>
            <a:br>
              <a:rPr lang="ru-RU" dirty="0" smtClean="0">
                <a:solidFill>
                  <a:srgbClr val="FFFF00"/>
                </a:solidFill>
                <a:effectLst/>
              </a:rPr>
            </a:br>
            <a:r>
              <a:rPr lang="ru-RU" dirty="0" smtClean="0">
                <a:solidFill>
                  <a:srgbClr val="FFFF00"/>
                </a:solidFill>
                <a:effectLst/>
              </a:rPr>
              <a:t>Дидактическая игра </a:t>
            </a:r>
            <a:br>
              <a:rPr lang="ru-RU" dirty="0" smtClean="0">
                <a:solidFill>
                  <a:srgbClr val="FFFF00"/>
                </a:solidFill>
                <a:effectLst/>
              </a:rPr>
            </a:br>
            <a:r>
              <a:rPr lang="ru-RU" dirty="0" smtClean="0">
                <a:solidFill>
                  <a:srgbClr val="FFFF00"/>
                </a:solidFill>
                <a:effectLst/>
              </a:rPr>
              <a:t>как средство коррекции нарушений словообразования </a:t>
            </a:r>
            <a:br>
              <a:rPr lang="ru-RU" dirty="0" smtClean="0">
                <a:solidFill>
                  <a:srgbClr val="FFFF00"/>
                </a:solidFill>
                <a:effectLst/>
              </a:rPr>
            </a:br>
            <a:r>
              <a:rPr lang="ru-RU" dirty="0" smtClean="0">
                <a:solidFill>
                  <a:srgbClr val="FFFF00"/>
                </a:solidFill>
                <a:effectLst/>
              </a:rPr>
              <a:t>у старших дошкольников </a:t>
            </a:r>
            <a:br>
              <a:rPr lang="ru-RU" dirty="0" smtClean="0">
                <a:solidFill>
                  <a:srgbClr val="FFFF00"/>
                </a:solidFill>
                <a:effectLst/>
              </a:rPr>
            </a:br>
            <a:endParaRPr lang="ru-RU" dirty="0">
              <a:solidFill>
                <a:srgbClr val="FFFF00"/>
              </a:solidFill>
              <a:effectLst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5796136" y="4653136"/>
            <a:ext cx="3131840" cy="259228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pc\Desktop\Новая папка (2)\фотографии работа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286256"/>
            <a:ext cx="3929090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7007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0606">
            <a:off x="948666" y="1193220"/>
            <a:ext cx="3051579" cy="406877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797">
            <a:off x="4976324" y="1275041"/>
            <a:ext cx="2914268" cy="4077751"/>
          </a:xfrm>
        </p:spPr>
      </p:pic>
      <p:pic>
        <p:nvPicPr>
          <p:cNvPr id="1026" name="Picture 2" descr="C:\Users\Гюзелия\AppData\Local\Microsoft\Windows\Temporary Internet Files\Content.IE5\J4Z07KOF\MM900318056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90875"/>
            <a:ext cx="76200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Гюзелия\AppData\Local\Microsoft\Windows\Temporary Internet Files\Content.IE5\J4Z07KOF\MM900318056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545" y="5445224"/>
            <a:ext cx="1814909" cy="11343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73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55897" y="1196752"/>
            <a:ext cx="7632219" cy="923330"/>
          </a:xfrm>
          <a:prstGeom prst="rect">
            <a:avLst/>
          </a:prstGeom>
          <a:noFill/>
          <a:scene3d>
            <a:camera prst="orthographicFront">
              <a:rot lat="300000" lon="0" rev="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48880"/>
            <a:ext cx="4032448" cy="41120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944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3715893" cy="1152128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endParaRPr lang="ru-RU" sz="5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285728"/>
            <a:ext cx="7572428" cy="6000792"/>
          </a:xfrm>
        </p:spPr>
        <p:txBody>
          <a:bodyPr>
            <a:normAutofit/>
          </a:bodyPr>
          <a:lstStyle/>
          <a:p>
            <a:pPr algn="l"/>
            <a:r>
              <a:rPr lang="ru-RU" sz="3200" dirty="0"/>
              <a:t>Д</a:t>
            </a:r>
            <a:r>
              <a:rPr lang="ru-RU" sz="3200" dirty="0" smtClean="0"/>
              <a:t>идактическая </a:t>
            </a:r>
            <a:r>
              <a:rPr lang="ru-RU" sz="3200" dirty="0"/>
              <a:t>игра является эффективным средством коррекционной работы по преодолению нарушений словообразования у детей старшего дошкольного возраста с общим недоразвитием речи, если дидактическая игра, направлена как на развитие у детей  психических функций, так и на формирование лексико-грамматических средств языка </a:t>
            </a:r>
          </a:p>
        </p:txBody>
      </p:sp>
    </p:spTree>
    <p:extLst>
      <p:ext uri="{BB962C8B-B14F-4D97-AF65-F5344CB8AC3E}">
        <p14:creationId xmlns="" xmlns:p14="http://schemas.microsoft.com/office/powerpoint/2010/main" val="28198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79512" y="332656"/>
            <a:ext cx="8712968" cy="6525344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«Учите ребенка каким-нибудь неизвестным словам-он будет долго и напрасно мучиться, но свяжите двадцать таких слов с картинками, и он их усвоит на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лету»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</a:t>
            </a:r>
            <a:r>
              <a:rPr lang="ru-RU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К.Д.Ушинский</a:t>
            </a:r>
            <a:endParaRPr lang="ru-RU" sz="4000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3214686"/>
            <a:ext cx="3318068" cy="3441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05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65104"/>
            <a:ext cx="3732725" cy="24299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13360"/>
            <a:ext cx="1824732" cy="18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8352928" cy="61206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Словообразование</a:t>
            </a:r>
            <a:br>
              <a:rPr lang="ru-RU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2800" dirty="0"/>
              <a:t>С одной стороны, особый путь развития словаря, одно из основных средств пополнения словарного состава языка, а с другой – оно является составной частью морфологической  системы языка, т.к словообразование происходит путём соединения </a:t>
            </a:r>
            <a:r>
              <a:rPr lang="ru-RU" sz="2800" dirty="0" smtClean="0"/>
              <a:t>морфем.</a:t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53271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209" y="4365104"/>
            <a:ext cx="3065791" cy="236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611188" y="188640"/>
            <a:ext cx="7993062" cy="6335985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     Дидактические </a:t>
            </a:r>
            <a:r>
              <a:rPr lang="ru-RU" sz="4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игры </a:t>
            </a: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– </a:t>
            </a: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эффективное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средство для развития умения словообразования дошкольников, так как благодаря динамичности, эмоциональности проведения и заинтересованности детей они дают возможность много раз упражнять ребенка в повторении нужных словоформ. Дидактические игры могут проводиться как с игрушками, предметами и картинками, так и без наглядного материала – в форме словесных игр, построенных на словах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действиях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играющих.</a:t>
            </a:r>
          </a:p>
        </p:txBody>
      </p:sp>
    </p:spTree>
    <p:extLst>
      <p:ext uri="{BB962C8B-B14F-4D97-AF65-F5344CB8AC3E}">
        <p14:creationId xmlns="" xmlns:p14="http://schemas.microsoft.com/office/powerpoint/2010/main" val="37510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622">
            <a:off x="600626" y="825254"/>
            <a:ext cx="3175795" cy="4234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948">
            <a:off x="5126687" y="759898"/>
            <a:ext cx="3273828" cy="4365104"/>
          </a:xfrm>
          <a:prstGeom prst="rect">
            <a:avLst/>
          </a:prstGeom>
        </p:spPr>
      </p:pic>
      <p:pic>
        <p:nvPicPr>
          <p:cNvPr id="4099" name="Picture 3" descr="C:\Users\Гюзелия\AppData\Local\Microsoft\Windows\Temporary Internet Files\Content.IE5\J4Z07KOF\MM900318055[1]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57731"/>
            <a:ext cx="1728192" cy="970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939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0240" y="-275874"/>
            <a:ext cx="3686745" cy="49026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87" y="2348880"/>
            <a:ext cx="3094718" cy="4509120"/>
          </a:xfrm>
          <a:prstGeom prst="rect">
            <a:avLst/>
          </a:prstGeom>
        </p:spPr>
      </p:pic>
      <p:pic>
        <p:nvPicPr>
          <p:cNvPr id="3075" name="Picture 3" descr="C:\Users\Гюзелия\AppData\Local\Microsoft\Windows\Temporary Internet Files\Content.IE5\IMCDOQ3Z\MM900283630[1]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37112"/>
            <a:ext cx="1907703" cy="2093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01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6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                          Задание </a:t>
            </a:r>
            <a:r>
              <a:rPr lang="ru-RU" sz="26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№1. «Кто у кого?»</a:t>
            </a:r>
          </a:p>
          <a:p>
            <a:pPr algn="l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Это тестовое задание предназначено для проверки правильно, называть животных и их детенышей в ед. и мн. числе. Детям показывают картинки с изображениями собаки и щенка, кошки и котенка, козы и козленка, коровы и теленка и т.д.</a:t>
            </a:r>
          </a:p>
          <a:p>
            <a:pPr algn="l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- Кто это? (кошка) Кто у кошки? (котенок) Один котенок, а если много, как говорят? (котята).</a:t>
            </a:r>
          </a:p>
          <a:p>
            <a:pPr algn="l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- Кто это? (собака) Кто у собаки? (щенок) Один щенок, а если их много, как говорят? (щенята).</a:t>
            </a:r>
          </a:p>
          <a:p>
            <a:pPr algn="l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- Кто это? (корова) Кто у коровы? (теленок) Один теленок, а если много, как говорят? (телята).</a:t>
            </a:r>
          </a:p>
          <a:p>
            <a:pPr algn="l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Кто это? (курица) Кто у курицы? (цыпленок) Один цыпленок, а если много, как говорят? (цыплята)</a:t>
            </a:r>
          </a:p>
          <a:p>
            <a:pPr algn="l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Кто это? (слониха) Кто у слонихи? (слоненок) Один слоненок, а если много, как говорят? (слонята).</a:t>
            </a:r>
          </a:p>
          <a:p>
            <a:pPr algn="l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Оценка результатов. Количество набранных баллов соответствует количеству правильных ответов на заданные вопросы. Максимальное количество 15 баллов.</a:t>
            </a:r>
          </a:p>
          <a:p>
            <a:pPr algn="ctr"/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Выводы об уровне развития:</a:t>
            </a:r>
          </a:p>
          <a:p>
            <a:pPr algn="ctr"/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  <a:t>13-15 баллов – очень высокий</a:t>
            </a:r>
          </a:p>
          <a:p>
            <a:pPr algn="ctr"/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  <a:t>9-12 баллов – высокий</a:t>
            </a:r>
          </a:p>
          <a:p>
            <a:pPr algn="ctr"/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  <a:t>6-8 баллов – средний</a:t>
            </a:r>
          </a:p>
          <a:p>
            <a:pPr algn="ctr"/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  <a:t>0-5 баллов – низкий.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25144"/>
            <a:ext cx="1572418" cy="2035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510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915816" y="2924944"/>
            <a:ext cx="302433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Дидактические игры </a:t>
            </a:r>
            <a:endParaRPr lang="ru-RU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8294" y="839937"/>
            <a:ext cx="187220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«Один-много»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91880" y="836712"/>
            <a:ext cx="187220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«Лови и называй»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732240" y="836712"/>
            <a:ext cx="187220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«Измени слово»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491880" y="5274059"/>
            <a:ext cx="187220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«Измени слово»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800694" y="5229200"/>
            <a:ext cx="2220541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«Большой,      маленький»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800695" y="2880918"/>
            <a:ext cx="2220540" cy="1054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«Угадай, чьи это вещи»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>
            <a:stCxn id="4" idx="0"/>
            <a:endCxn id="6" idx="4"/>
          </p:cNvCxnSpPr>
          <p:nvPr/>
        </p:nvCxnSpPr>
        <p:spPr>
          <a:xfrm flipV="1">
            <a:off x="4427984" y="1700808"/>
            <a:ext cx="0" cy="122413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1"/>
            <a:endCxn id="5" idx="5"/>
          </p:cNvCxnSpPr>
          <p:nvPr/>
        </p:nvCxnSpPr>
        <p:spPr>
          <a:xfrm flipH="1" flipV="1">
            <a:off x="1856323" y="1577489"/>
            <a:ext cx="1502397" cy="148454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2"/>
          </p:cNvCxnSpPr>
          <p:nvPr/>
        </p:nvCxnSpPr>
        <p:spPr>
          <a:xfrm flipH="1">
            <a:off x="2177033" y="3392996"/>
            <a:ext cx="738783" cy="1496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7"/>
            <a:endCxn id="7" idx="3"/>
          </p:cNvCxnSpPr>
          <p:nvPr/>
        </p:nvCxnSpPr>
        <p:spPr>
          <a:xfrm flipV="1">
            <a:off x="5497248" y="1574264"/>
            <a:ext cx="1509171" cy="148776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6"/>
            <a:endCxn id="12" idx="2"/>
          </p:cNvCxnSpPr>
          <p:nvPr/>
        </p:nvCxnSpPr>
        <p:spPr>
          <a:xfrm>
            <a:off x="5940152" y="3392996"/>
            <a:ext cx="860543" cy="1496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4" idx="3"/>
          </p:cNvCxnSpPr>
          <p:nvPr/>
        </p:nvCxnSpPr>
        <p:spPr>
          <a:xfrm flipH="1">
            <a:off x="1921557" y="3723959"/>
            <a:ext cx="1437163" cy="150524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5" name="Прямая со стрелкой 5124"/>
          <p:cNvCxnSpPr>
            <a:stCxn id="4" idx="4"/>
            <a:endCxn id="9" idx="0"/>
          </p:cNvCxnSpPr>
          <p:nvPr/>
        </p:nvCxnSpPr>
        <p:spPr>
          <a:xfrm>
            <a:off x="4427984" y="3861048"/>
            <a:ext cx="0" cy="141301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8" name="Прямая со стрелкой 5127"/>
          <p:cNvCxnSpPr>
            <a:stCxn id="4" idx="5"/>
            <a:endCxn id="10" idx="1"/>
          </p:cNvCxnSpPr>
          <p:nvPr/>
        </p:nvCxnSpPr>
        <p:spPr>
          <a:xfrm>
            <a:off x="5497248" y="3723959"/>
            <a:ext cx="1628637" cy="163178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0" y="2926392"/>
            <a:ext cx="2142860" cy="1054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«Угадай, чьи это хвосты»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385223" y="5157192"/>
            <a:ext cx="187220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«Гости»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78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9">
      <a:dk1>
        <a:sysClr val="windowText" lastClr="000000"/>
      </a:dk1>
      <a:lt1>
        <a:srgbClr val="7030A0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</TotalTime>
  <Words>348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    Дидактическая игра  как средство коррекции нарушений словообразования  у старших дошкольников  </vt:lpstr>
      <vt:lpstr>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Гюзелия</dc:creator>
  <cp:lastModifiedBy>pc</cp:lastModifiedBy>
  <cp:revision>46</cp:revision>
  <dcterms:created xsi:type="dcterms:W3CDTF">2014-05-29T12:05:37Z</dcterms:created>
  <dcterms:modified xsi:type="dcterms:W3CDTF">2015-12-12T19:43:18Z</dcterms:modified>
</cp:coreProperties>
</file>