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7" r:id="rId2"/>
    <p:sldId id="278" r:id="rId3"/>
    <p:sldId id="315" r:id="rId4"/>
    <p:sldId id="314" r:id="rId5"/>
    <p:sldId id="310" r:id="rId6"/>
    <p:sldId id="311" r:id="rId7"/>
    <p:sldId id="308" r:id="rId8"/>
    <p:sldId id="268" r:id="rId9"/>
    <p:sldId id="269" r:id="rId10"/>
    <p:sldId id="280" r:id="rId11"/>
    <p:sldId id="271" r:id="rId12"/>
    <p:sldId id="281" r:id="rId13"/>
    <p:sldId id="293" r:id="rId14"/>
    <p:sldId id="289" r:id="rId15"/>
    <p:sldId id="288" r:id="rId16"/>
    <p:sldId id="273" r:id="rId17"/>
    <p:sldId id="274" r:id="rId18"/>
    <p:sldId id="305" r:id="rId19"/>
    <p:sldId id="296" r:id="rId20"/>
    <p:sldId id="306" r:id="rId21"/>
    <p:sldId id="307" r:id="rId22"/>
    <p:sldId id="275" r:id="rId23"/>
    <p:sldId id="312" r:id="rId24"/>
    <p:sldId id="284" r:id="rId25"/>
    <p:sldId id="298" r:id="rId26"/>
    <p:sldId id="304" r:id="rId27"/>
    <p:sldId id="276" r:id="rId28"/>
    <p:sldId id="303" r:id="rId29"/>
    <p:sldId id="283" r:id="rId30"/>
    <p:sldId id="297" r:id="rId31"/>
    <p:sldId id="302" r:id="rId32"/>
    <p:sldId id="282" r:id="rId33"/>
    <p:sldId id="277" r:id="rId34"/>
    <p:sldId id="301" r:id="rId35"/>
    <p:sldId id="299" r:id="rId36"/>
    <p:sldId id="313" r:id="rId37"/>
    <p:sldId id="30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C4611-50D3-45AE-AF76-79C56A27D84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F4C9E-3890-4921-82C0-3969BDD91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4C9E-3890-4921-82C0-3969BDD9118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Артём, ПОВЕСЬ одежду</a:t>
            </a:r>
            <a:r>
              <a:rPr lang="ru-RU" baseline="0" dirty="0" smtClean="0"/>
              <a:t> в шкаф!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4C9E-3890-4921-82C0-3969BDD91181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Ихний</a:t>
            </a:r>
            <a:r>
              <a:rPr lang="ru-RU" dirty="0" smtClean="0"/>
              <a:t>………у </a:t>
            </a:r>
            <a:r>
              <a:rPr lang="ru-RU" dirty="0" err="1" smtClean="0"/>
              <a:t>ево</a:t>
            </a:r>
            <a:r>
              <a:rPr lang="ru-RU" smtClean="0"/>
              <a:t>……………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4C9E-3890-4921-82C0-3969BDD91181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4C9E-3890-4921-82C0-3969BDD91181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4C9E-3890-4921-82C0-3969BDD9118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Глагол НАДЕТЬ обозначает действие, производимое по отношению к самому себе или (в конструкциях с предлогом НА) по отношению к другому лицу либо предмету: надеть пальто, туфли, очки, кольцо; надеть шубу на ребенка, надеть наволочку на подушку. Глагол ОДЕТЬ обозначает действие, обращенное на другое лицо или предмет, выраженный прямым дополнением (т. е. существительным или местоимением в винительном падеже без предлога) : одеть ребенка, одеть куклу.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4C9E-3890-4921-82C0-3969BDD9118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А теперь подробнее о значении этих слов в древнерусском языке. Слово "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ложить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- означает помещать на поверхность (не проникая вглубь). Отсюда - ложе, ложбина (неглубокая складка местности), ложка (неглубокая ёмкость), ложь (неполная правда - еще одно слово с забытым истинным смыслом). Слово "класть" - значит помещать внутрь, прятать с глаз. Отсюда - клад, кладбище, складень (закрывающаяся икона), кладовка.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4C9E-3890-4921-82C0-3969BDD9118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определить, к какой части речи относится слово «длиннее», следует поставить его в начальную форму – «длинный». Далее требуется задать подходящий вопрос: «какой?» - длинный. Следовательно, это имя прилагательное. Но здесь возникает новый вопрос о том, почему слово «длиннее» оканчивается не на –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ый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-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или –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на –ее? Для этого требуется вспомнить особенности имен прилагательных.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4C9E-3890-4921-82C0-3969BDD9118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День </a:t>
            </a:r>
            <a:r>
              <a:rPr lang="ru-RU" dirty="0" err="1" smtClean="0"/>
              <a:t>рождениЕ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4C9E-3890-4921-82C0-3969BDD9118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Оба или обе?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4C9E-3890-4921-82C0-3969BDD9118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Произношение "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свеклА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с ударением на 2-м слоге недопустимо!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Буква «Ё» русском языке всегда под ударением!. 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Запоминалка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детей: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"не </a:t>
            </a: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ФеклА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а </a:t>
            </a: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ФЁкла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не </a:t>
            </a: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свеклА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</a:t>
            </a: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свЁкла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4C9E-3890-4921-82C0-3969BDD9118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саду жгли розы(((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4C9E-3890-4921-82C0-3969BDD9118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B03E-4A68-4B8E-A665-A9B3DA9E51F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EEE1-9F08-4311-958A-DB5E4D664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B03E-4A68-4B8E-A665-A9B3DA9E51F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EEE1-9F08-4311-958A-DB5E4D664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B03E-4A68-4B8E-A665-A9B3DA9E51F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EEE1-9F08-4311-958A-DB5E4D664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B03E-4A68-4B8E-A665-A9B3DA9E51F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EEE1-9F08-4311-958A-DB5E4D664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B03E-4A68-4B8E-A665-A9B3DA9E51F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EEE1-9F08-4311-958A-DB5E4D664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B03E-4A68-4B8E-A665-A9B3DA9E51F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EEE1-9F08-4311-958A-DB5E4D664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B03E-4A68-4B8E-A665-A9B3DA9E51F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EEE1-9F08-4311-958A-DB5E4D664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B03E-4A68-4B8E-A665-A9B3DA9E51F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EEE1-9F08-4311-958A-DB5E4D664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B03E-4A68-4B8E-A665-A9B3DA9E51F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EEE1-9F08-4311-958A-DB5E4D664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B03E-4A68-4B8E-A665-A9B3DA9E51F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EEE1-9F08-4311-958A-DB5E4D664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B03E-4A68-4B8E-A665-A9B3DA9E51F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EEE1-9F08-4311-958A-DB5E4D664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DB03E-4A68-4B8E-A665-A9B3DA9E51F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2EEE1-9F08-4311-958A-DB5E4D664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5589240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Подготовила : учитель – логопед МАДОУ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/с № 5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г.Кировграда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Джермакьян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Светлана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Гриельевна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780928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smtClean="0"/>
              <a:t>                      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620688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/>
              <a:t>                 педагогам и родителям</a:t>
            </a:r>
            <a:endParaRPr lang="ru-RU" sz="2400"/>
          </a:p>
        </p:txBody>
      </p:sp>
      <p:pic>
        <p:nvPicPr>
          <p:cNvPr id="5" name="Picture 2" descr="Консультации для родител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26638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3068960"/>
            <a:ext cx="8604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                          «Речь воспитателя —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основной источник развития дошкольника» 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ягте или ляжь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848872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7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НАДЕТЬ  или  ОДЕТЬ?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Глагол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НАДЕТЬ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обозначает действие, производимое по отношению к самому себе или (в конструкциях с предлогом НА) по отношению к другому лицу либо предмету: надеть пальто, туфли, очки, кольцо; надеть шубу на ребенка, надеть наволочку на подушку. </a:t>
            </a:r>
          </a:p>
          <a:p>
            <a:endParaRPr lang="ru-RU" sz="24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﻿Говори правильно&#10;Одеть или надеть?&#10;Надеть (что- нибудь) Форму Пальто Туфли Шапку Платье Костюм&#10;(кого-нибудь)&#10;ребенка&#10;девочку&#10;больного&#10;куклу&#10;бабушку&#10;ДеДуЦРууБПагес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10874"/>
            <a:ext cx="7836024" cy="6014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Необычные правила русского язы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128792" cy="6066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КЛАСТЬ или ЛОЖИТЬ?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Слово 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КЛАСТЬ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употребляется во всех своих формах без приставки (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кладу, кладем, клали, кладите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и др.),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 вот слово с корнем 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ЛОЖ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— всегда только с приставкой(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положу, приложи, заложил, положите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др.)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КЛАСТЬ или  ПОЛОЖИТЬ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запомните звуковой и зрительный образ этих форм.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Кладу, кладёшь, кладёт, кладём, кладёте, кладут, клал, клала, клали, буду класть, будем класть, клади, кладите 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не!!!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ложу, ложи,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ложите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Положу, положишь, положит, положим, положите, положат, переложу, подложишь, приложит, выложим, заложите, вложат, положи, положите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не!!!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покладу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поклади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покладите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9928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Длиньше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длиннее?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3200" dirty="0" smtClean="0"/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Запомним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Нет в русском языке слова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длиньше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»! Вспомним к какой части речи относится слово «длиннее»…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Правильно сказать: «Один карандаш ДЛИННЕ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другого.»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слово длиннее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01008"/>
            <a:ext cx="7992888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рождениЕ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день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рождениЯ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96752"/>
            <a:ext cx="784887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Поздравляю с днём рождени</a:t>
            </a: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Поздравляю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 чем?)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днём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(чего?)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рожденИЯ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Иду (куда?) на день (чего?)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рожденИЯ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 на ДНЕ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рожденИЯ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Никаких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«иду на день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рожденИЕ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«поздравляю, с днем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рожденИЕм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img.moto.kiev.ua/thumbcache/_borispolcity/forumfullimg~borispolcity~1243870286454~1248855693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572500" cy="572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Необычные правила русского язы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632848" cy="5652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rhcity.ru/data/115/ml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762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Оба или обе?</a:t>
            </a:r>
          </a:p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Подойдите ко мне оба или  «обои»?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988841"/>
            <a:ext cx="74168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Слово "обои" вообще по отношению к людям  не употребляют. Если только Вы не собираетесь наклеивать их на стенку.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"ОБА" (мужчина и мужчина, женщина и мужчина). И только если речь идет о двух женщинах - "ОБЕ".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еобычные правила русского язы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200800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7"/>
            <a:ext cx="72728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СвЁкла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свеклА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Произношение "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свеклА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" с ударением на 2-м слоге недопустимо! Буква «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русском языке всегда под ударением!.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Запоминалка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детей: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"не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ФеклА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, 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ФЁкла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свеклА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свЁкла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fit-and-slim.com/images/beauty/top10productswrinkles/m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284984"/>
            <a:ext cx="6696744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980728"/>
            <a:ext cx="64087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>Свёкла плакать начала, </a:t>
            </a:r>
          </a:p>
          <a:p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>До корней намокла: – </a:t>
            </a:r>
          </a:p>
          <a:p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>Я, ребята, не свекла, </a:t>
            </a:r>
          </a:p>
          <a:p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>Я, ребята, не свекла,</a:t>
            </a:r>
          </a:p>
          <a:p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> Я, ребята, </a:t>
            </a:r>
            <a:r>
              <a:rPr lang="ru-RU" sz="3600" b="1" dirty="0" err="1" smtClean="0">
                <a:latin typeface="Batang" pitchFamily="18" charset="-127"/>
                <a:ea typeface="Batang" pitchFamily="18" charset="-127"/>
              </a:rPr>
              <a:t>свЁкла</a:t>
            </a:r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>.</a:t>
            </a:r>
            <a:endParaRPr lang="ru-RU" sz="36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Жжет или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жгёт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глаголах «печь», «жечь» и «стричь» ошибки встречаются довольно часто: то и дело слышишь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жгёт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пекёт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или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стригёт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Надо запомнить, что, например, у глагола «жечь» есть только одна форма с буквой «г» — «жгут», у всех остальных форм этой буквы нет.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4034" name="Picture 2" descr="http://54novosti.ru/uploads/2014/10/544765faa72b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708920"/>
            <a:ext cx="7128792" cy="4365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ПОВЕШАЙ или ПОВЕСЬ в шкаф?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значении «помещать что-либо в висячем положении, прикрепляя к чему-либо, перекидывая через что-либо» или «предавать смертной казни через повешение» используем глагол несовершенного вида 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вешать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и глаголы совершенного вида 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повесить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развесить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свесить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и так далее. Причастия страдательного залога будут соответственно 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повешенный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развешенный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навешенный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и так далее.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mdou-63.ucoz.ru/kartinkianim/shka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7848872" cy="51845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5589240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Артём,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ПОВЕСЬ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одежду в шкаф!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68407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Ехай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или поезжай?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знают, что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ехай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— это страшная безграмотность.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каким тогда должно быть повелительное наклонение слова?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Едь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или, может, «езжай?» На самом деле форма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ехай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даже менее страшна, чем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едь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Ехай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— это просторечие, а формы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едь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вообще нет в словарях. «Езжай» — уже теплее, но это разговорная форма.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Литературная только одна —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«поезжай».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cs618222.vk.me/v618222401/164fa/IwEU-7Dvj2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560840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Нагибаться или </a:t>
            </a:r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нагинаться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Употребление формы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нагинаться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исключено, это неправильный вариант, не допускающий никаких стилевых «но». Только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«нагибаться».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static-eu.insales.ru/files/1/5837/1627853/original/%D0%B0%D1%80%D0%B4%D1%85%D0%B0-%D1%83%D1%82%D1%82%D0%B0%D0%BD%D0%B0%D1%81%D0%B0%D0%BD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20888"/>
            <a:ext cx="4896544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052736"/>
            <a:ext cx="64087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Чем опасны няни с плохим знанием родного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языка даже для младенцев.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Оказывается, что «еще до того, как ребенок научился говорить, этот диалект распространился по каналам его мозга. А когда следы уже образовались, чрезвычайно сложно стереть их, чтобы начать прокладывать новые».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Машет или махает?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Варианты «махает» и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помахай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допускаются некоторыми словарями как разговорные, но правильно говорить 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«машет», «помаши».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http://photos.lifeisphoto.ru/154/0/1546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7992888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Пылесошу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пылесосю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Есть лишь один нормативный вариант —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пылесошу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зафиксирован в словарях. Правда, многим он кажется ошибочным. Вероятнее всего, это связано с неблагозвучностью формы. Именно поэтому многие стараются ее избегать.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http://uborka-irkutsk.ru/wp-content/uploads/2015/08/kak-pochistit-kover-d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8280920" cy="4394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Сажать или садить?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Садить огурцы и капусту можно, но осторожно.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«Садить» — это народно-разговорный стиль. Именно такая пометка есть в словарях. В литературных текстах этот глагол употреблять нельзя —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только «сажать»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никак иначе.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://www.motiv-yspexa.ru/assets/uploads/Photos/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92896"/>
            <a:ext cx="7560840" cy="4070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27584" y="1423187"/>
            <a:ext cx="777686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проведении различных видов занятий,</a:t>
            </a:r>
            <a:r>
              <a:rPr kumimoji="0" lang="ru-RU" sz="28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беседы, и при чтении книги, и в дидактической игре,</a:t>
            </a:r>
            <a:r>
              <a:rPr kumimoji="0" lang="ru-RU" sz="28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 предъявлять требования к ответам детей! А чтобы дети учились говорить правильно, пользовались точными словами для выражения своих мыслей, мы с вами должны знать быть примером для подражания!</a:t>
            </a:r>
            <a:r>
              <a:rPr kumimoji="0" lang="ru-RU" sz="28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Ведь 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говорить грамотно дети учатся от нас, педагогов.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ddu04.zhodino-edu.by/wp-content/uploads/2015/09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086725" cy="559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437112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Будьте осторожны, употребляя слова!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Они – отражение нашей личности!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как правильно ложу или кла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7920880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77768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Batang" pitchFamily="18" charset="-127"/>
                <a:ea typeface="Batang" pitchFamily="18" charset="-127"/>
              </a:rPr>
              <a:t>Мы целый день </a:t>
            </a:r>
          </a:p>
          <a:p>
            <a:r>
              <a:rPr lang="ru-RU" sz="4000" dirty="0" smtClean="0">
                <a:latin typeface="Batang" pitchFamily="18" charset="-127"/>
                <a:ea typeface="Batang" pitchFamily="18" charset="-127"/>
              </a:rPr>
              <a:t>С тобой хохочем, Остановиться </a:t>
            </a:r>
          </a:p>
          <a:p>
            <a:r>
              <a:rPr lang="ru-RU" sz="4000" dirty="0" smtClean="0">
                <a:latin typeface="Batang" pitchFamily="18" charset="-127"/>
                <a:ea typeface="Batang" pitchFamily="18" charset="-127"/>
              </a:rPr>
              <a:t>Всё не </a:t>
            </a:r>
            <a:r>
              <a:rPr lang="ru-RU" sz="4000" b="1" dirty="0" err="1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хочем</a:t>
            </a:r>
            <a:r>
              <a:rPr lang="ru-RU" sz="4000" dirty="0" smtClean="0">
                <a:latin typeface="Batang" pitchFamily="18" charset="-127"/>
                <a:ea typeface="Batang" pitchFamily="18" charset="-127"/>
              </a:rPr>
              <a:t>… </a:t>
            </a:r>
          </a:p>
          <a:p>
            <a:r>
              <a:rPr lang="ru-RU" sz="4000" dirty="0" smtClean="0">
                <a:latin typeface="Batang" pitchFamily="18" charset="-127"/>
                <a:ea typeface="Batang" pitchFamily="18" charset="-127"/>
              </a:rPr>
              <a:t>Сказать, вернее, – </a:t>
            </a:r>
          </a:p>
          <a:p>
            <a:r>
              <a:rPr lang="ru-RU" sz="4000" dirty="0" smtClean="0">
                <a:latin typeface="Batang" pitchFamily="18" charset="-127"/>
                <a:ea typeface="Batang" pitchFamily="18" charset="-127"/>
              </a:rPr>
              <a:t>Не </a:t>
            </a:r>
            <a:r>
              <a:rPr lang="ru-RU" sz="4000" dirty="0" err="1" smtClean="0">
                <a:latin typeface="Batang" pitchFamily="18" charset="-127"/>
                <a:ea typeface="Batang" pitchFamily="18" charset="-127"/>
              </a:rPr>
              <a:t>хотИм</a:t>
            </a:r>
            <a:r>
              <a:rPr lang="ru-RU" sz="4000" dirty="0" smtClean="0">
                <a:latin typeface="Batang" pitchFamily="18" charset="-127"/>
                <a:ea typeface="Batang" pitchFamily="18" charset="-127"/>
              </a:rPr>
              <a:t>. </a:t>
            </a:r>
            <a:endParaRPr lang="ru-RU" sz="4000" smtClean="0">
              <a:latin typeface="Batang" pitchFamily="18" charset="-127"/>
              <a:ea typeface="Batang" pitchFamily="18" charset="-127"/>
            </a:endParaRPr>
          </a:p>
          <a:p>
            <a:r>
              <a:rPr lang="ru-RU" sz="4000" smtClean="0">
                <a:latin typeface="Batang" pitchFamily="18" charset="-127"/>
                <a:ea typeface="Batang" pitchFamily="18" charset="-127"/>
              </a:rPr>
              <a:t>Всё </a:t>
            </a:r>
            <a:r>
              <a:rPr lang="ru-RU" sz="4000" dirty="0" err="1" smtClean="0">
                <a:latin typeface="Batang" pitchFamily="18" charset="-127"/>
                <a:ea typeface="Batang" pitchFamily="18" charset="-127"/>
              </a:rPr>
              <a:t>хохотим</a:t>
            </a:r>
            <a:r>
              <a:rPr lang="ru-RU" sz="4000" dirty="0" smtClean="0">
                <a:latin typeface="Batang" pitchFamily="18" charset="-127"/>
                <a:ea typeface="Batang" pitchFamily="18" charset="-127"/>
              </a:rPr>
              <a:t>, </a:t>
            </a:r>
          </a:p>
          <a:p>
            <a:r>
              <a:rPr lang="ru-RU" sz="4000" dirty="0" smtClean="0">
                <a:latin typeface="Batang" pitchFamily="18" charset="-127"/>
                <a:ea typeface="Batang" pitchFamily="18" charset="-127"/>
              </a:rPr>
              <a:t>Да </a:t>
            </a:r>
            <a:r>
              <a:rPr lang="ru-RU" sz="4000" dirty="0" err="1" smtClean="0">
                <a:latin typeface="Batang" pitchFamily="18" charset="-127"/>
                <a:ea typeface="Batang" pitchFamily="18" charset="-127"/>
              </a:rPr>
              <a:t>хохотим</a:t>
            </a:r>
            <a:r>
              <a:rPr lang="ru-RU" sz="4000" dirty="0" smtClean="0">
                <a:latin typeface="Batang" pitchFamily="18" charset="-127"/>
                <a:ea typeface="Batang" pitchFamily="18" charset="-127"/>
              </a:rPr>
              <a:t>!..</a:t>
            </a:r>
            <a:endParaRPr lang="ru-RU" sz="40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9" y="1628800"/>
            <a:ext cx="8352928" cy="11079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6712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Психодиагностическая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функция речи заключается в том, что по речи человека можно судить о психологических особенностях данного человека, о его познавательных процессах, психических состояниях и свойствах. Этой функцией речи в общении с людьми мы пользуемся постоянно, внимательно прислушиваясь к тому, что они говорят, и пытаясь по высказываниям человека судить о нем самом как о личности.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Елизаве́та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Ива́новна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Тихе́ева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(1867 — 1943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известный российский и советский педагог, крупнейший специалист по дошкольному воспитанию детей, руководитель опытного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/с при Ленинградском педагогическом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институте им. А. И. Герцена.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Важнейшую роль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Тихеева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отводила речевым образцам, и в первую очередь - речи воспитательницы детей.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mypresentation.ru/documents/f166ea6d5c265c34c71ee6e92df0a2f1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Речь педагога имеет обучающую и воспитательную направленность. Главным является качество языкового содержания, обеспечивающее высокие результаты труда. Дошкольник, проводящий большую часть времени в детском саду, общаясь с воспитателем, учится у него многому, в том числе и культуре речи. А еще ребенок воспринимает нашу речь как образец. Педагог должен говорить правильно, не искажая звуков, не съедая окончаний. Особенно четко нужно произносить длинные или незнакомые слова, вводимые в детский словарь.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628800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Правильной речи человек обучается всю жизнь. Каждому ребенку мы, педагоги, должны привить вкус к хорошей речи и отвращение к речи грубой, вульгарной, безграмотной.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Рассмотрим употребление некоторых слов в соответствии с нормами современного русского языка: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48680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ЛЯЖЬТЕ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ЛЯГТЕ?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Приобретая повелительный тон, глаголы меняют свою исходную форму . Именно в этот период и происходит замена согласных в корне слова.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Таким образом, буква "ж" меняется на "г.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Например: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бежать - беги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лежать – ляг, лягте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1167</Words>
  <Application>Microsoft Office PowerPoint</Application>
  <PresentationFormat>Экран (4:3)</PresentationFormat>
  <Paragraphs>118</Paragraphs>
  <Slides>37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Джери Светлана</dc:creator>
  <cp:lastModifiedBy>Админ</cp:lastModifiedBy>
  <cp:revision>96</cp:revision>
  <dcterms:created xsi:type="dcterms:W3CDTF">2015-10-11T07:02:08Z</dcterms:created>
  <dcterms:modified xsi:type="dcterms:W3CDTF">2015-12-13T09:22:33Z</dcterms:modified>
</cp:coreProperties>
</file>