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9" r:id="rId3"/>
    <p:sldId id="263" r:id="rId4"/>
    <p:sldId id="265" r:id="rId5"/>
    <p:sldId id="267" r:id="rId6"/>
    <p:sldId id="268" r:id="rId7"/>
    <p:sldId id="271" r:id="rId8"/>
    <p:sldId id="274" r:id="rId9"/>
    <p:sldId id="276" r:id="rId10"/>
    <p:sldId id="280" r:id="rId11"/>
    <p:sldId id="281" r:id="rId12"/>
    <p:sldId id="283" r:id="rId13"/>
    <p:sldId id="285" r:id="rId14"/>
    <p:sldId id="309" r:id="rId15"/>
    <p:sldId id="290" r:id="rId16"/>
    <p:sldId id="291" r:id="rId17"/>
    <p:sldId id="292" r:id="rId18"/>
    <p:sldId id="296" r:id="rId19"/>
    <p:sldId id="299" r:id="rId20"/>
    <p:sldId id="300" r:id="rId21"/>
    <p:sldId id="305" r:id="rId22"/>
    <p:sldId id="311" r:id="rId23"/>
    <p:sldId id="304" r:id="rId24"/>
    <p:sldId id="307" r:id="rId25"/>
    <p:sldId id="29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D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BB320-0212-4948-897E-D3770E6D1D9A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3190-56AE-416D-8C0A-6E423F825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3190-56AE-416D-8C0A-6E423F8253AB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Desktop\06_trevo.mp3" TargetMode="Externa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Desktop\Chaikovskii.Miniatura_Detskii_albom.09.Novaya_kukla.mp3" TargetMode="Externa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Desktop\02_syrotka.mp3" TargetMode="Externa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Desktop\03%20Radost'%20pobedy%20Bekker.MP3" TargetMode="Externa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12" Type="http://schemas.openxmlformats.org/officeDocument/2006/relationships/image" Target="../media/image39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12" Type="http://schemas.openxmlformats.org/officeDocument/2006/relationships/image" Target="../media/image50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11" Type="http://schemas.openxmlformats.org/officeDocument/2006/relationships/image" Target="../media/image49.jpeg"/><Relationship Id="rId5" Type="http://schemas.openxmlformats.org/officeDocument/2006/relationships/image" Target="../media/image43.jpeg"/><Relationship Id="rId10" Type="http://schemas.openxmlformats.org/officeDocument/2006/relationships/image" Target="../media/image48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inderyata.ru/pages/52/" TargetMode="External"/><Relationship Id="rId3" Type="http://schemas.openxmlformats.org/officeDocument/2006/relationships/hyperlink" Target="http://www/" TargetMode="External"/><Relationship Id="rId7" Type="http://schemas.openxmlformats.org/officeDocument/2006/relationships/hyperlink" Target="http://kotolife.r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rist136.livejournal.com/37124.html" TargetMode="External"/><Relationship Id="rId5" Type="http://schemas.openxmlformats.org/officeDocument/2006/relationships/hyperlink" Target="http://www.alwayslearning.com.au/age-34/maths/" TargetMode="External"/><Relationship Id="rId4" Type="http://schemas.openxmlformats.org/officeDocument/2006/relationships/hyperlink" Target="http://yandex.ru/clck/jsredir?from=yandex.ru%3Bimages%2Fsearch%3Bimages%3B%3B&amp;text=&amp;etext=887.N495j-ogXrMXgy0OJM-TJpAZek6nCsLS_2vNl8Ar8bDP2PcYLVfF7ut1pRzGYzWLlmLbEZbXvgk3SepQk5y0izR-ZCdn0sphcwjfL-oxOHc.95b87b4f2bb900591183e7af0b683d89d1ef2672&amp;uuid=&amp;state=tid_Wvm4RM28ca_MiO4Ne9osTPtpHS9wicjEF5X7fRziVPIHCd9FyQ&amp;data=UlNrNmk5WktYejR0eWJFYk1LdmtxdS1UZUpBR0dkVklwTjV0U3NZMjByaHplOUJQQ0hXOVJkWWhxUlpXMk1jb1E1a0IzOW00TVRCUHRSbk9CMUh0U3ZYQXBRcnhfcFowWmQtZEJjTnJSNWVBZU1LMU5vOVNaamRUR05lbmZUS2JwZnFIbVZoU2dwdDRIRzJRdEEtYzJB&amp;b64e=2&amp;sign=595abbfbbfdb088fbe5003f16fb9ef3e&amp;keyno=0&amp;l10n=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571613"/>
            <a:ext cx="7772400" cy="1714511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atin typeface="Monotype Corsiva" pitchFamily="66" charset="0"/>
              </a:rPr>
              <a:t>Развивающая игра</a:t>
            </a:r>
            <a:br>
              <a:rPr lang="ru-RU" sz="5400" b="1" dirty="0" smtClean="0">
                <a:latin typeface="Monotype Corsiva" pitchFamily="66" charset="0"/>
              </a:rPr>
            </a:br>
            <a:r>
              <a:rPr lang="ru-RU" sz="5400" b="1" dirty="0" smtClean="0">
                <a:latin typeface="Monotype Corsiva" pitchFamily="66" charset="0"/>
              </a:rPr>
              <a:t> «</a:t>
            </a:r>
            <a:r>
              <a:rPr lang="ru-RU" sz="5400" b="1" dirty="0" smtClean="0">
                <a:latin typeface="Monotype Corsiva" pitchFamily="66" charset="0"/>
              </a:rPr>
              <a:t>Угадай </a:t>
            </a:r>
            <a:r>
              <a:rPr lang="ru-RU" sz="5400" b="1" dirty="0" smtClean="0">
                <a:latin typeface="Monotype Corsiva" pitchFamily="66" charset="0"/>
              </a:rPr>
              <a:t>эмоции»</a:t>
            </a:r>
            <a:endParaRPr lang="ru-RU" sz="5400" b="1" dirty="0">
              <a:latin typeface="Monotype Corsiva" pitchFamily="66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85786" y="3286124"/>
            <a:ext cx="7929618" cy="235267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Конкурс </a:t>
            </a:r>
            <a:r>
              <a:rPr lang="ru-RU" dirty="0" err="1" smtClean="0">
                <a:solidFill>
                  <a:schemeClr val="tx1"/>
                </a:solidFill>
                <a:latin typeface="Monotype Corsiva" pitchFamily="66" charset="0"/>
              </a:rPr>
              <a:t>мультимедийных</a:t>
            </a: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 презентаций «</a:t>
            </a:r>
            <a:r>
              <a:rPr lang="ru-RU" dirty="0" err="1" smtClean="0">
                <a:solidFill>
                  <a:schemeClr val="tx1"/>
                </a:solidFill>
                <a:latin typeface="Monotype Corsiva" pitchFamily="66" charset="0"/>
              </a:rPr>
              <a:t>Мультимедийный</a:t>
            </a: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 калейдоскоп»</a:t>
            </a:r>
          </a:p>
          <a:p>
            <a:r>
              <a:rPr lang="ru-RU" dirty="0" err="1" smtClean="0">
                <a:solidFill>
                  <a:schemeClr val="tx1"/>
                </a:solidFill>
                <a:latin typeface="Monotype Corsiva" pitchFamily="66" charset="0"/>
              </a:rPr>
              <a:t>Крякина</a:t>
            </a: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 Елена Сергеевна </a:t>
            </a:r>
          </a:p>
          <a:p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Педагог – психолог МБДОУ </a:t>
            </a:r>
            <a:r>
              <a:rPr lang="ru-RU" dirty="0" err="1" smtClean="0">
                <a:solidFill>
                  <a:schemeClr val="tx1"/>
                </a:solidFill>
                <a:latin typeface="Monotype Corsiva" pitchFamily="66" charset="0"/>
              </a:rPr>
              <a:t>д</a:t>
            </a: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/с №12 «Рябинка»</a:t>
            </a:r>
          </a:p>
          <a:p>
            <a:endParaRPr lang="ru-RU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ользователь\Desktop\педсовет\педсовет.су\конкурс презентаций\Снимок 11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00232" y="571480"/>
            <a:ext cx="6072230" cy="5929354"/>
          </a:xfrm>
          <a:prstGeom prst="rect">
            <a:avLst/>
          </a:prstGeom>
          <a:noFill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biLevel thresh="50000"/>
            <a:lum bright="-18000" contrast="30000"/>
          </a:blip>
          <a:srcRect/>
          <a:stretch>
            <a:fillRect/>
          </a:stretch>
        </p:blipFill>
        <p:spPr bwMode="auto">
          <a:xfrm>
            <a:off x="3857620" y="2214554"/>
            <a:ext cx="1890211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олилиния 9"/>
          <p:cNvSpPr/>
          <p:nvPr/>
        </p:nvSpPr>
        <p:spPr>
          <a:xfrm>
            <a:off x="4143372" y="3929066"/>
            <a:ext cx="1335474" cy="384622"/>
          </a:xfrm>
          <a:custGeom>
            <a:avLst/>
            <a:gdLst>
              <a:gd name="connsiteX0" fmla="*/ 0 w 942536"/>
              <a:gd name="connsiteY0" fmla="*/ 424375 h 424375"/>
              <a:gd name="connsiteX1" fmla="*/ 464234 w 942536"/>
              <a:gd name="connsiteY1" fmla="*/ 2344 h 424375"/>
              <a:gd name="connsiteX2" fmla="*/ 942536 w 942536"/>
              <a:gd name="connsiteY2" fmla="*/ 410308 h 42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2536" h="424375">
                <a:moveTo>
                  <a:pt x="0" y="424375"/>
                </a:moveTo>
                <a:cubicBezTo>
                  <a:pt x="153572" y="214531"/>
                  <a:pt x="307145" y="4688"/>
                  <a:pt x="464234" y="2344"/>
                </a:cubicBezTo>
                <a:cubicBezTo>
                  <a:pt x="621323" y="0"/>
                  <a:pt x="781929" y="205154"/>
                  <a:pt x="942536" y="410308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ользователь\Desktop\педсовет\педсовет.су\конкурс презентаций\Снимок 11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56" y="188640"/>
            <a:ext cx="5929354" cy="6480720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biLevel thresh="50000"/>
            <a:lum bright="-18000" contrast="30000"/>
          </a:blip>
          <a:srcRect/>
          <a:stretch>
            <a:fillRect/>
          </a:stretch>
        </p:blipFill>
        <p:spPr bwMode="auto">
          <a:xfrm>
            <a:off x="3500430" y="2143116"/>
            <a:ext cx="1890211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4143372" y="3786190"/>
            <a:ext cx="720080" cy="91440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ользователь\Desktop\педсовет\педсовет.су\конкурс презентаций\Снимок 11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57422" y="285728"/>
            <a:ext cx="6193782" cy="6194992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grayscl/>
            <a:biLevel thresh="50000"/>
            <a:lum bright="-6000" contrast="20000"/>
          </a:blip>
          <a:srcRect/>
          <a:stretch>
            <a:fillRect/>
          </a:stretch>
        </p:blipFill>
        <p:spPr bwMode="auto">
          <a:xfrm>
            <a:off x="4429124" y="2071678"/>
            <a:ext cx="1910107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5072066" y="3786190"/>
            <a:ext cx="576064" cy="72008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ользователь\Desktop\педсовет\педсовет.су\конкурс презентаций\Снимок 11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86050" y="428604"/>
            <a:ext cx="5491803" cy="609788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grayscl/>
            <a:biLevel thresh="50000"/>
            <a:lum bright="10000" contrast="42000"/>
          </a:blip>
          <a:srcRect/>
          <a:stretch>
            <a:fillRect/>
          </a:stretch>
        </p:blipFill>
        <p:spPr bwMode="auto">
          <a:xfrm>
            <a:off x="4429124" y="2285992"/>
            <a:ext cx="180020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lum bright="-18000" contrast="42000"/>
            <a:grayscl/>
            <a:biLevel thresh="50000"/>
          </a:blip>
          <a:srcRect/>
          <a:stretch>
            <a:fillRect/>
          </a:stretch>
        </p:blipFill>
        <p:spPr bwMode="auto">
          <a:xfrm flipV="1">
            <a:off x="4929190" y="4071942"/>
            <a:ext cx="98140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653136"/>
            <a:ext cx="532859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П.И. Чайковский </a:t>
            </a:r>
            <a:br>
              <a:rPr lang="ru-RU" dirty="0" smtClean="0"/>
            </a:br>
            <a:r>
              <a:rPr lang="ru-RU" dirty="0" smtClean="0"/>
              <a:t>«Тревожная минута»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691680" y="620688"/>
            <a:ext cx="72111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400" b="1" i="1" u="sng" dirty="0" smtClean="0"/>
              <a:t>Какое настроение у музыкального произведения?</a:t>
            </a:r>
            <a:endParaRPr lang="ru-RU" sz="4400" b="1" i="1" u="sng" dirty="0"/>
          </a:p>
        </p:txBody>
      </p:sp>
      <p:sp>
        <p:nvSpPr>
          <p:cNvPr id="8" name="Стрелка вниз 7"/>
          <p:cNvSpPr/>
          <p:nvPr/>
        </p:nvSpPr>
        <p:spPr>
          <a:xfrm>
            <a:off x="5220072" y="1916832"/>
            <a:ext cx="144016" cy="690376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Пользователь\Desktop\картинки и-нет\41ab1f3a76fc9857ba99be46c23431fe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3068960"/>
            <a:ext cx="2555776" cy="3024336"/>
          </a:xfrm>
          <a:prstGeom prst="rect">
            <a:avLst/>
          </a:prstGeom>
          <a:noFill/>
        </p:spPr>
      </p:pic>
      <p:pic>
        <p:nvPicPr>
          <p:cNvPr id="9" name="06_trev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5076056" y="2852936"/>
            <a:ext cx="576064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809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365104"/>
            <a:ext cx="453650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П.И.Чайковский </a:t>
            </a:r>
            <a:br>
              <a:rPr lang="ru-RU" dirty="0" smtClean="0"/>
            </a:br>
            <a:r>
              <a:rPr lang="ru-RU" dirty="0" smtClean="0"/>
              <a:t>«Новая кукла»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619672" y="188640"/>
            <a:ext cx="70671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Какое настроение у музыкального произведения?</a:t>
            </a:r>
            <a:endParaRPr kumimoji="0" lang="ru-RU" sz="4400" b="1" i="1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5292080" y="1412776"/>
            <a:ext cx="144016" cy="690376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C:\Users\Пользователь\Desktop\картинки и-нет\1306838620_kotik8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2780928"/>
            <a:ext cx="2555776" cy="3240360"/>
          </a:xfrm>
          <a:prstGeom prst="rect">
            <a:avLst/>
          </a:prstGeom>
          <a:noFill/>
        </p:spPr>
      </p:pic>
      <p:pic>
        <p:nvPicPr>
          <p:cNvPr id="9" name="Chaikovskii.Miniatura_Detskii_albom.09.Novaya_kukl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5148064" y="2420888"/>
            <a:ext cx="576064" cy="57606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695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797552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sz="4000" b="1" i="1" u="sng" dirty="0" smtClean="0"/>
              <a:t/>
            </a:r>
            <a:br>
              <a:rPr lang="ru-RU" sz="4000" b="1" i="1" u="sng" dirty="0" smtClean="0"/>
            </a:br>
            <a:r>
              <a:rPr lang="ru-RU" sz="4000" b="1" i="1" u="sng" dirty="0" smtClean="0"/>
              <a:t/>
            </a:r>
            <a:br>
              <a:rPr lang="ru-RU" sz="4000" b="1" i="1" u="sng" dirty="0" smtClean="0"/>
            </a:br>
            <a:r>
              <a:rPr lang="ru-RU" sz="4000" b="1" i="1" u="sng" dirty="0" smtClean="0"/>
              <a:t>Какое настроение у музыкального произведения?</a:t>
            </a:r>
            <a:r>
              <a:rPr lang="ru-RU" b="1" i="1" u="sng" dirty="0" smtClean="0"/>
              <a:t/>
            </a:r>
            <a:br>
              <a:rPr lang="ru-RU" b="1" i="1" u="sng" dirty="0" smtClean="0"/>
            </a:b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403648" y="4653136"/>
            <a:ext cx="53285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П.И. Чайковский </a:t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«Сиротка»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5220072" y="1484784"/>
            <a:ext cx="144016" cy="690376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3" descr="C:\Users\Пользователь\Desktop\картинки и-нет\41ab1f3a76fc9857ba99be46c23431fe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3068960"/>
            <a:ext cx="2555776" cy="2880320"/>
          </a:xfrm>
          <a:prstGeom prst="rect">
            <a:avLst/>
          </a:prstGeom>
          <a:noFill/>
        </p:spPr>
      </p:pic>
      <p:pic>
        <p:nvPicPr>
          <p:cNvPr id="8" name="02_syrotk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5072066" y="2500306"/>
            <a:ext cx="512440" cy="51244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627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sz="4000" b="1" i="1" u="sng" dirty="0" smtClean="0"/>
              <a:t/>
            </a:r>
            <a:br>
              <a:rPr lang="ru-RU" sz="4000" b="1" i="1" u="sng" dirty="0" smtClean="0"/>
            </a:br>
            <a:r>
              <a:rPr lang="ru-RU" sz="4000" b="1" i="1" u="sng" dirty="0" smtClean="0"/>
              <a:t/>
            </a:r>
            <a:br>
              <a:rPr lang="ru-RU" sz="4000" b="1" i="1" u="sng" dirty="0" smtClean="0"/>
            </a:br>
            <a:r>
              <a:rPr lang="ru-RU" sz="4000" b="1" i="1" u="sng" dirty="0" smtClean="0"/>
              <a:t>Какое настроение у музыкального произведения?</a:t>
            </a:r>
            <a:r>
              <a:rPr lang="ru-RU" b="1" i="1" u="sng" dirty="0" smtClean="0"/>
              <a:t/>
            </a:r>
            <a:br>
              <a:rPr lang="ru-RU" b="1" i="1" u="sng" dirty="0" smtClean="0"/>
            </a:b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75656" y="4365104"/>
            <a:ext cx="4536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В. Беккер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«Радость победы»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5076056" y="1556792"/>
            <a:ext cx="144016" cy="690376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3" descr="C:\Users\Пользователь\Desktop\картинки и-нет\1306838620_kotik8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2564904"/>
            <a:ext cx="2699792" cy="3317354"/>
          </a:xfrm>
          <a:prstGeom prst="rect">
            <a:avLst/>
          </a:prstGeom>
          <a:noFill/>
        </p:spPr>
      </p:pic>
      <p:pic>
        <p:nvPicPr>
          <p:cNvPr id="10" name="03 Radost' pobedy Bekke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5004048" y="2564904"/>
            <a:ext cx="504056" cy="504056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9134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Грустное настроение</a:t>
            </a:r>
            <a:endParaRPr lang="ru-RU" dirty="0"/>
          </a:p>
        </p:txBody>
      </p:sp>
      <p:pic>
        <p:nvPicPr>
          <p:cNvPr id="4" name="Picture 2" descr="C:\Users\Пользователь\Desktop\картинки и-нет\cchecke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1916832"/>
            <a:ext cx="792088" cy="720080"/>
          </a:xfrm>
          <a:prstGeom prst="rect">
            <a:avLst/>
          </a:prstGeom>
          <a:noFill/>
        </p:spPr>
      </p:pic>
      <p:pic>
        <p:nvPicPr>
          <p:cNvPr id="5" name="Picture 2" descr="C:\Users\Пользователь\Desktop\картинки и-нет\cchecke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64088" y="1916832"/>
            <a:ext cx="792088" cy="720080"/>
          </a:xfrm>
          <a:prstGeom prst="rect">
            <a:avLst/>
          </a:prstGeom>
          <a:noFill/>
        </p:spPr>
      </p:pic>
      <p:pic>
        <p:nvPicPr>
          <p:cNvPr id="6" name="Picture 2" descr="C:\Users\Пользователь\Desktop\картинки и-нет\cchecker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56176" y="1916832"/>
            <a:ext cx="720080" cy="720080"/>
          </a:xfrm>
          <a:prstGeom prst="rect">
            <a:avLst/>
          </a:prstGeom>
          <a:noFill/>
        </p:spPr>
      </p:pic>
      <p:pic>
        <p:nvPicPr>
          <p:cNvPr id="8" name="Picture 2" descr="C:\Users\Пользователь\Desktop\картинки и-нет\cchecker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1916832"/>
            <a:ext cx="792088" cy="720080"/>
          </a:xfrm>
          <a:prstGeom prst="rect">
            <a:avLst/>
          </a:prstGeom>
          <a:noFill/>
        </p:spPr>
      </p:pic>
      <p:pic>
        <p:nvPicPr>
          <p:cNvPr id="9" name="Picture 2" descr="C:\Users\Пользователь\Desktop\картинки и-нет\cchecker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339752" y="1916832"/>
            <a:ext cx="792088" cy="720080"/>
          </a:xfrm>
          <a:prstGeom prst="rect">
            <a:avLst/>
          </a:prstGeom>
          <a:noFill/>
        </p:spPr>
      </p:pic>
      <p:pic>
        <p:nvPicPr>
          <p:cNvPr id="10" name="Picture 2" descr="C:\Users\Пользователь\Desktop\картинки и-нет\cchecker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596336" y="1916832"/>
            <a:ext cx="648072" cy="720080"/>
          </a:xfrm>
          <a:prstGeom prst="rect">
            <a:avLst/>
          </a:prstGeom>
          <a:noFill/>
        </p:spPr>
      </p:pic>
      <p:pic>
        <p:nvPicPr>
          <p:cNvPr id="13" name="Picture 2" descr="C:\Users\Пользователь\Desktop\картинки и-нет\cchecker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131840" y="1916832"/>
            <a:ext cx="720080" cy="720080"/>
          </a:xfrm>
          <a:prstGeom prst="rect">
            <a:avLst/>
          </a:prstGeom>
          <a:noFill/>
        </p:spPr>
      </p:pic>
      <p:pic>
        <p:nvPicPr>
          <p:cNvPr id="14" name="Picture 2" descr="C:\Users\Пользователь\Desktop\картинки и-нет\cchecker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876256" y="1916832"/>
            <a:ext cx="720080" cy="720080"/>
          </a:xfrm>
          <a:prstGeom prst="rect">
            <a:avLst/>
          </a:prstGeom>
          <a:noFill/>
        </p:spPr>
      </p:pic>
      <p:pic>
        <p:nvPicPr>
          <p:cNvPr id="15" name="Picture 2" descr="C:\Users\Пользователь\Desktop\картинки и-нет\cchecker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619672" y="1916832"/>
            <a:ext cx="720080" cy="720080"/>
          </a:xfrm>
          <a:prstGeom prst="rect">
            <a:avLst/>
          </a:prstGeom>
          <a:noFill/>
        </p:spPr>
      </p:pic>
      <p:pic>
        <p:nvPicPr>
          <p:cNvPr id="16" name="Picture 2" descr="C:\Users\Пользователь\Desktop\картинки и-нет\cchecker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851920" y="1916832"/>
            <a:ext cx="720080" cy="720080"/>
          </a:xfrm>
          <a:prstGeom prst="rect">
            <a:avLst/>
          </a:prstGeom>
          <a:noFill/>
        </p:spPr>
      </p:pic>
      <p:pic>
        <p:nvPicPr>
          <p:cNvPr id="17" name="Рисунок 0" descr="нрн0003 - копия.jpg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2780928"/>
            <a:ext cx="24003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Веселое настроение</a:t>
            </a:r>
            <a:endParaRPr lang="ru-RU" dirty="0"/>
          </a:p>
        </p:txBody>
      </p:sp>
      <p:pic>
        <p:nvPicPr>
          <p:cNvPr id="9" name="Picture 2" descr="C:\Users\Пользователь\Desktop\картинки и-нет\cchecke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35896" y="1988840"/>
            <a:ext cx="720080" cy="792088"/>
          </a:xfrm>
          <a:prstGeom prst="rect">
            <a:avLst/>
          </a:prstGeom>
          <a:noFill/>
        </p:spPr>
      </p:pic>
      <p:pic>
        <p:nvPicPr>
          <p:cNvPr id="13" name="Picture 3" descr="C:\Users\Пользователь\Desktop\картинки и-нет\55730795_x_36d090d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8064" y="1988840"/>
            <a:ext cx="792088" cy="792088"/>
          </a:xfrm>
          <a:prstGeom prst="rect">
            <a:avLst/>
          </a:prstGeom>
          <a:noFill/>
        </p:spPr>
      </p:pic>
      <p:pic>
        <p:nvPicPr>
          <p:cNvPr id="15" name="Picture 3" descr="C:\Users\Пользователь\Desktop\картинки и-нет\55730795_x_36d090d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32240" y="1988840"/>
            <a:ext cx="792088" cy="792088"/>
          </a:xfrm>
          <a:prstGeom prst="rect">
            <a:avLst/>
          </a:prstGeom>
          <a:noFill/>
        </p:spPr>
      </p:pic>
      <p:pic>
        <p:nvPicPr>
          <p:cNvPr id="16" name="Picture 3" descr="C:\Users\Пользователь\Desktop\картинки и-нет\55730795_x_36d090da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15816" y="1988840"/>
            <a:ext cx="720080" cy="792088"/>
          </a:xfrm>
          <a:prstGeom prst="rect">
            <a:avLst/>
          </a:prstGeom>
          <a:noFill/>
        </p:spPr>
      </p:pic>
      <p:pic>
        <p:nvPicPr>
          <p:cNvPr id="17" name="Picture 3" descr="C:\Users\Пользователь\Desktop\картинки и-нет\55730795_x_36d090da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40152" y="1988840"/>
            <a:ext cx="792088" cy="792088"/>
          </a:xfrm>
          <a:prstGeom prst="rect">
            <a:avLst/>
          </a:prstGeom>
          <a:noFill/>
        </p:spPr>
      </p:pic>
      <p:pic>
        <p:nvPicPr>
          <p:cNvPr id="18" name="Picture 3" descr="C:\Users\Пользователь\Desktop\картинки и-нет\55730795_x_36d090da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475656" y="1988840"/>
            <a:ext cx="720080" cy="792088"/>
          </a:xfrm>
          <a:prstGeom prst="rect">
            <a:avLst/>
          </a:prstGeom>
          <a:noFill/>
        </p:spPr>
      </p:pic>
      <p:pic>
        <p:nvPicPr>
          <p:cNvPr id="22" name="Picture 3" descr="C:\Users\Пользователь\Desktop\картинки и-нет\55730795_x_36d090da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524328" y="1988840"/>
            <a:ext cx="792088" cy="792088"/>
          </a:xfrm>
          <a:prstGeom prst="rect">
            <a:avLst/>
          </a:prstGeom>
          <a:noFill/>
        </p:spPr>
      </p:pic>
      <p:pic>
        <p:nvPicPr>
          <p:cNvPr id="23" name="Picture 2" descr="C:\Users\Пользователь\Desktop\картинки и-нет\cchecker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355976" y="1988840"/>
            <a:ext cx="792088" cy="792088"/>
          </a:xfrm>
          <a:prstGeom prst="rect">
            <a:avLst/>
          </a:prstGeom>
          <a:noFill/>
        </p:spPr>
      </p:pic>
      <p:pic>
        <p:nvPicPr>
          <p:cNvPr id="25" name="Picture 2" descr="C:\Users\Пользователь\Desktop\картинки и-нет\cchecker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195736" y="1988840"/>
            <a:ext cx="720080" cy="792088"/>
          </a:xfrm>
          <a:prstGeom prst="rect">
            <a:avLst/>
          </a:prstGeom>
          <a:noFill/>
        </p:spPr>
      </p:pic>
      <p:pic>
        <p:nvPicPr>
          <p:cNvPr id="26" name="Picture 2" descr="C:\Users\Пользователь\Desktop\картинки и-нет\cchecker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83568" y="1988840"/>
            <a:ext cx="792088" cy="792088"/>
          </a:xfrm>
          <a:prstGeom prst="rect">
            <a:avLst/>
          </a:prstGeom>
          <a:noFill/>
        </p:spPr>
      </p:pic>
      <p:pic>
        <p:nvPicPr>
          <p:cNvPr id="1027" name="Рисунок 1" descr="нрн0003 - копия (2).jpg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2857500"/>
            <a:ext cx="23114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9" name="Picture 5" descr="C:\Users\Пользователь\Desktop\картинки и-нет\rainbow15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648" y="0"/>
            <a:ext cx="7488832" cy="6858000"/>
          </a:xfrm>
          <a:prstGeom prst="rect">
            <a:avLst/>
          </a:prstGeom>
          <a:noFill/>
        </p:spPr>
      </p:pic>
      <p:pic>
        <p:nvPicPr>
          <p:cNvPr id="9" name="Picture 3" descr="C:\Users\Пользователь\Desktop\картинки и-нет\posterlux-fotokollaj_detskie-belosnejka6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cut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85010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Дождь</a:t>
            </a:r>
            <a:endParaRPr lang="ru-RU" sz="3600" dirty="0"/>
          </a:p>
        </p:txBody>
      </p:sp>
      <p:pic>
        <p:nvPicPr>
          <p:cNvPr id="4" name="Рисунок 0" descr="нрн0003 - копия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916832"/>
            <a:ext cx="215369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1\Desktop\дождли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071546"/>
            <a:ext cx="6357982" cy="514353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Цветы и бабочки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Рисунок 1" descr="нрн0003 - копия (2)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210987"/>
            <a:ext cx="1979712" cy="342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1\Downloads\nastol.com.ua-898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1285860"/>
            <a:ext cx="6572296" cy="500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964488" cy="77809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Собачка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Рисунок 1" descr="нрн0003 - копия (2)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31576"/>
            <a:ext cx="1979712" cy="342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1\Desktop\собач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1142984"/>
            <a:ext cx="6500858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859216" cy="72008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Зайчик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Рисунок 0" descr="нрн0003 - копия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916832"/>
            <a:ext cx="215369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1357298"/>
            <a:ext cx="650085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4" name="Содержимое 3" descr="img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36"/>
            <a:ext cx="8229600" cy="1071570"/>
          </a:xfrm>
        </p:spPr>
        <p:txBody>
          <a:bodyPr>
            <a:normAutofit/>
          </a:bodyPr>
          <a:lstStyle/>
          <a:p>
            <a:r>
              <a:rPr lang="ru-RU" dirty="0" smtClean="0"/>
              <a:t>Интернет - источники картинок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71744"/>
            <a:ext cx="8435280" cy="3554419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Цветы и бабочки   </a:t>
            </a:r>
            <a:r>
              <a:rPr lang="en-US" sz="1800" b="1" dirty="0" smtClean="0">
                <a:hlinkClick r:id="rId3"/>
              </a:rPr>
              <a:t>http://</a:t>
            </a:r>
            <a:r>
              <a:rPr lang="en-US" sz="1800" b="1" dirty="0" smtClean="0">
                <a:hlinkClick r:id="rId3"/>
              </a:rPr>
              <a:t>www</a:t>
            </a:r>
            <a:r>
              <a:rPr lang="ru-RU" sz="1800" b="1" dirty="0" smtClean="0"/>
              <a:t>. </a:t>
            </a:r>
            <a:r>
              <a:rPr lang="en-US" sz="1800" dirty="0" smtClean="0">
                <a:hlinkClick r:id="rId4"/>
              </a:rPr>
              <a:t>sogaqul.allbusiness.hu</a:t>
            </a:r>
            <a:endParaRPr lang="ru-RU" sz="1800" dirty="0" smtClean="0"/>
          </a:p>
          <a:p>
            <a:r>
              <a:rPr lang="ru-RU" sz="1800" b="1" dirty="0" smtClean="0"/>
              <a:t>Дождь   </a:t>
            </a:r>
            <a:r>
              <a:rPr lang="en-US" sz="1800" b="1" dirty="0" smtClean="0">
                <a:solidFill>
                  <a:schemeClr val="accent1"/>
                </a:solidFill>
              </a:rPr>
              <a:t>http://www.liveinternet.ru/users/rosinka7304/post</a:t>
            </a:r>
            <a:r>
              <a:rPr lang="ru-RU" sz="1800" dirty="0" smtClean="0">
                <a:solidFill>
                  <a:schemeClr val="accent1"/>
                </a:solidFill>
              </a:rPr>
              <a:t>128033207/</a:t>
            </a:r>
            <a:endParaRPr lang="ru-RU" sz="1800" dirty="0" smtClean="0">
              <a:solidFill>
                <a:schemeClr val="accent1"/>
              </a:solidFill>
            </a:endParaRPr>
          </a:p>
          <a:p>
            <a:r>
              <a:rPr lang="ru-RU" sz="1800" b="1" dirty="0" smtClean="0"/>
              <a:t>Собачка   </a:t>
            </a:r>
            <a:r>
              <a:rPr lang="en-US" sz="1800" b="1" dirty="0" smtClean="0">
                <a:solidFill>
                  <a:schemeClr val="tx2"/>
                </a:solidFill>
              </a:rPr>
              <a:t>http</a:t>
            </a:r>
            <a:r>
              <a:rPr lang="en-US" sz="1800" b="1" dirty="0" smtClean="0">
                <a:solidFill>
                  <a:schemeClr val="tx2"/>
                </a:solidFill>
              </a:rPr>
              <a:t>://www.liveinternet.ru/users/rosinka7304/post340937739/</a:t>
            </a:r>
            <a:endParaRPr lang="ru-RU" sz="1800" dirty="0" smtClean="0">
              <a:solidFill>
                <a:schemeClr val="tx2"/>
              </a:solidFill>
            </a:endParaRPr>
          </a:p>
          <a:p>
            <a:r>
              <a:rPr lang="ru-RU" sz="1800" b="1" dirty="0" smtClean="0"/>
              <a:t>Зайчик </a:t>
            </a:r>
            <a:r>
              <a:rPr lang="en-US" sz="1800" b="1" dirty="0" smtClean="0">
                <a:hlinkClick r:id="rId3"/>
              </a:rPr>
              <a:t>http</a:t>
            </a:r>
            <a:r>
              <a:rPr lang="en-US" sz="1800" b="1" dirty="0" smtClean="0">
                <a:hlinkClick r:id="rId3"/>
              </a:rPr>
              <a:t>://www</a:t>
            </a:r>
            <a:r>
              <a:rPr lang="en-US" sz="1800" b="1" dirty="0" smtClean="0">
                <a:solidFill>
                  <a:schemeClr val="tx2"/>
                </a:solidFill>
              </a:rPr>
              <a:t>. Ribriki.ru</a:t>
            </a:r>
            <a:endParaRPr lang="ru-RU" sz="1800" dirty="0" smtClean="0">
              <a:solidFill>
                <a:schemeClr val="tx2"/>
              </a:solidFill>
            </a:endParaRPr>
          </a:p>
          <a:p>
            <a:r>
              <a:rPr lang="ru-RU" sz="1800" b="1" dirty="0" smtClean="0"/>
              <a:t>Клоун без лица  </a:t>
            </a:r>
            <a:r>
              <a:rPr lang="en-US" sz="1800" dirty="0" smtClean="0">
                <a:hlinkClick r:id="rId5"/>
              </a:rPr>
              <a:t>http://www.alwayslearning.com.au/age-34/maths/</a:t>
            </a:r>
            <a:endParaRPr lang="ru-RU" sz="1800" dirty="0" smtClean="0"/>
          </a:p>
          <a:p>
            <a:r>
              <a:rPr lang="ru-RU" sz="1800" b="1" dirty="0" smtClean="0"/>
              <a:t>Клоун – эмоции   </a:t>
            </a:r>
            <a:r>
              <a:rPr lang="en-US" sz="1800" dirty="0" smtClean="0">
                <a:hlinkClick r:id="rId6"/>
              </a:rPr>
              <a:t>http://urist136.livejournal.com/37124.html</a:t>
            </a:r>
            <a:endParaRPr lang="ru-RU" sz="1800" dirty="0" smtClean="0"/>
          </a:p>
          <a:p>
            <a:r>
              <a:rPr lang="ru-RU" sz="1800" b="1" dirty="0" smtClean="0"/>
              <a:t>Котята - эмоции  </a:t>
            </a:r>
            <a:r>
              <a:rPr lang="ru-RU" sz="1800" dirty="0" smtClean="0"/>
              <a:t> </a:t>
            </a:r>
            <a:r>
              <a:rPr lang="en-US" sz="1800" dirty="0" smtClean="0">
                <a:hlinkClick r:id="rId7"/>
              </a:rPr>
              <a:t>http://kotolife.ru</a:t>
            </a:r>
            <a:endParaRPr lang="ru-RU" sz="1800" dirty="0" smtClean="0"/>
          </a:p>
          <a:p>
            <a:r>
              <a:rPr lang="ru-RU" sz="1800" b="1" dirty="0" smtClean="0"/>
              <a:t>Гном</a:t>
            </a:r>
            <a:r>
              <a:rPr lang="ru-RU" sz="1800" dirty="0" smtClean="0">
                <a:hlinkClick r:id="rId8"/>
              </a:rPr>
              <a:t>  </a:t>
            </a:r>
            <a:r>
              <a:rPr lang="en-US" sz="1800" dirty="0" smtClean="0">
                <a:hlinkClick r:id="rId8"/>
              </a:rPr>
              <a:t>http://www.kinderyata.ru/pages/52/</a:t>
            </a:r>
            <a:endParaRPr lang="ru-RU" sz="18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</p:txBody>
      </p:sp>
    </p:spTree>
  </p:cSld>
  <p:clrMapOvr>
    <a:masterClrMapping/>
  </p:clrMapOvr>
  <p:transition advClick="0" advTm="4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" descr="нрн0003 - копия (2)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1" y="764704"/>
            <a:ext cx="3982467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 descr="C:\Users\Пользователь\Desktop\картинки и-нет\misb05133.gif"/>
          <p:cNvPicPr>
            <a:picLocks noChangeAspect="1" noChangeArrowheads="1"/>
          </p:cNvPicPr>
          <p:nvPr/>
        </p:nvPicPr>
        <p:blipFill>
          <a:blip r:embed="rId3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3786182" y="2285992"/>
            <a:ext cx="1605778" cy="187220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Рисунок 2" descr="нрн0004 - копия (2)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8" y="0"/>
            <a:ext cx="3563888" cy="6315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Пользователь\Desktop\картинки и-нет\misb05133.gif"/>
          <p:cNvPicPr>
            <a:picLocks noChangeAspect="1" noChangeArrowheads="1"/>
          </p:cNvPicPr>
          <p:nvPr/>
        </p:nvPicPr>
        <p:blipFill>
          <a:blip r:embed="rId3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4286248" y="2285992"/>
            <a:ext cx="1809802" cy="187220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Рисунок 4" descr="нрн0004 - копия (3)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620688"/>
            <a:ext cx="4392488" cy="5988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Пользователь\Desktop\картинки и-нет\misb05133.gif"/>
          <p:cNvPicPr>
            <a:picLocks noChangeAspect="1" noChangeArrowheads="1"/>
          </p:cNvPicPr>
          <p:nvPr/>
        </p:nvPicPr>
        <p:blipFill>
          <a:blip r:embed="rId3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3203848" y="1657106"/>
            <a:ext cx="2316257" cy="249197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5" descr="нрн0004 - копия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6" y="0"/>
            <a:ext cx="4752528" cy="6441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Пользователь\Desktop\картинки и-нет\misb05133.gif"/>
          <p:cNvPicPr>
            <a:picLocks noChangeAspect="1" noChangeArrowheads="1"/>
          </p:cNvPicPr>
          <p:nvPr/>
        </p:nvPicPr>
        <p:blipFill>
          <a:blip r:embed="rId3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3059832" y="2348879"/>
            <a:ext cx="1872208" cy="1936767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0" descr="нрн0003 - копия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14546" y="285728"/>
            <a:ext cx="4248472" cy="6289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Пользователь\Desktop\картинки и-нет\misb05133.gif"/>
          <p:cNvPicPr>
            <a:picLocks noChangeAspect="1" noChangeArrowheads="1"/>
          </p:cNvPicPr>
          <p:nvPr/>
        </p:nvPicPr>
        <p:blipFill>
          <a:blip r:embed="rId3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3500430" y="1714488"/>
            <a:ext cx="1879408" cy="1944216"/>
          </a:xfrm>
          <a:prstGeom prst="rect">
            <a:avLst/>
          </a:prstGeom>
          <a:noFill/>
        </p:spPr>
      </p:pic>
    </p:spTree>
  </p:cSld>
  <p:clrMapOvr>
    <a:masterClrMapping/>
  </p:clrMapOvr>
  <p:transition advTm="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Пользователь\Desktop\картинки и-нет\kloun.jpg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1071538" y="3786190"/>
            <a:ext cx="2160240" cy="2629857"/>
          </a:xfrm>
          <a:prstGeom prst="rect">
            <a:avLst/>
          </a:prstGeom>
          <a:noFill/>
        </p:spPr>
      </p:pic>
      <p:pic>
        <p:nvPicPr>
          <p:cNvPr id="6" name="Picture 1" descr="C:\Users\Пользователь\Desktop\картинки и-нет\kloun.jpg"/>
          <p:cNvPicPr>
            <a:picLocks noChangeAspect="1" noChangeArrowheads="1"/>
          </p:cNvPicPr>
          <p:nvPr/>
        </p:nvPicPr>
        <p:blipFill>
          <a:blip r:embed="rId3" cstate="email">
            <a:lum bright="10000"/>
          </a:blip>
          <a:srcRect/>
          <a:stretch>
            <a:fillRect/>
          </a:stretch>
        </p:blipFill>
        <p:spPr bwMode="auto">
          <a:xfrm>
            <a:off x="3857620" y="2143116"/>
            <a:ext cx="2150530" cy="2736304"/>
          </a:xfrm>
          <a:prstGeom prst="rect">
            <a:avLst/>
          </a:prstGeom>
          <a:noFill/>
        </p:spPr>
      </p:pic>
      <p:pic>
        <p:nvPicPr>
          <p:cNvPr id="7" name="Picture 1" descr="C:\Users\Пользователь\Desktop\картинки и-нет\kloun.jpg"/>
          <p:cNvPicPr>
            <a:picLocks noChangeAspect="1" noChangeArrowheads="1"/>
          </p:cNvPicPr>
          <p:nvPr/>
        </p:nvPicPr>
        <p:blipFill>
          <a:blip r:embed="rId4" cstate="email">
            <a:lum bright="10000"/>
          </a:blip>
          <a:srcRect/>
          <a:stretch>
            <a:fillRect/>
          </a:stretch>
        </p:blipFill>
        <p:spPr bwMode="auto">
          <a:xfrm>
            <a:off x="6286512" y="3643314"/>
            <a:ext cx="2160240" cy="2810247"/>
          </a:xfrm>
          <a:prstGeom prst="rect">
            <a:avLst/>
          </a:prstGeom>
          <a:noFill/>
        </p:spPr>
      </p:pic>
      <p:pic>
        <p:nvPicPr>
          <p:cNvPr id="8" name="Picture 1" descr="C:\Users\Пользователь\Desktop\картинки и-нет\kloun.jpg"/>
          <p:cNvPicPr>
            <a:picLocks noChangeAspect="1" noChangeArrowheads="1"/>
          </p:cNvPicPr>
          <p:nvPr/>
        </p:nvPicPr>
        <p:blipFill>
          <a:blip r:embed="rId5" cstate="email">
            <a:lum bright="10000"/>
          </a:blip>
          <a:srcRect/>
          <a:stretch>
            <a:fillRect/>
          </a:stretch>
        </p:blipFill>
        <p:spPr bwMode="auto">
          <a:xfrm>
            <a:off x="6143636" y="428604"/>
            <a:ext cx="2088232" cy="2552594"/>
          </a:xfrm>
          <a:prstGeom prst="rect">
            <a:avLst/>
          </a:prstGeom>
          <a:noFill/>
        </p:spPr>
      </p:pic>
      <p:pic>
        <p:nvPicPr>
          <p:cNvPr id="9" name="Picture 1" descr="C:\Users\Пользователь\Desktop\картинки и-нет\kloun.jpg"/>
          <p:cNvPicPr>
            <a:picLocks noChangeAspect="1" noChangeArrowheads="1"/>
          </p:cNvPicPr>
          <p:nvPr/>
        </p:nvPicPr>
        <p:blipFill>
          <a:blip r:embed="rId6" cstate="email">
            <a:lum bright="10000"/>
          </a:blip>
          <a:srcRect/>
          <a:stretch>
            <a:fillRect/>
          </a:stretch>
        </p:blipFill>
        <p:spPr bwMode="auto">
          <a:xfrm>
            <a:off x="1714480" y="571480"/>
            <a:ext cx="2064831" cy="273630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Пользователь\Desktop\педсовет\педсовет.су\конкурс презентаций\Снимок 11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14546" y="377280"/>
            <a:ext cx="5836592" cy="6266430"/>
          </a:xfrm>
          <a:prstGeom prst="rect">
            <a:avLst/>
          </a:prstGeom>
          <a:noFill/>
        </p:spPr>
      </p:pic>
      <p:sp>
        <p:nvSpPr>
          <p:cNvPr id="10" name="Месяц 9"/>
          <p:cNvSpPr/>
          <p:nvPr/>
        </p:nvSpPr>
        <p:spPr>
          <a:xfrm rot="16200000">
            <a:off x="4431404" y="3498158"/>
            <a:ext cx="864096" cy="1440160"/>
          </a:xfrm>
          <a:prstGeom prst="moon">
            <a:avLst>
              <a:gd name="adj" fmla="val 4309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82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3929058" y="2357430"/>
            <a:ext cx="194421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113</Words>
  <Application>Microsoft Office PowerPoint</Application>
  <PresentationFormat>Экран (4:3)</PresentationFormat>
  <Paragraphs>39</Paragraphs>
  <Slides>25</Slides>
  <Notes>1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Развивающая игра  «Угадай эмоции»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П.И. Чайковский  «Тревожная минута»</vt:lpstr>
      <vt:lpstr>П.И.Чайковский  «Новая кукла»</vt:lpstr>
      <vt:lpstr>  Какое настроение у музыкального произведения? </vt:lpstr>
      <vt:lpstr>  Какое настроение у музыкального произведения? </vt:lpstr>
      <vt:lpstr>Грустное настроение</vt:lpstr>
      <vt:lpstr>Веселое настроение</vt:lpstr>
      <vt:lpstr>Дождь</vt:lpstr>
      <vt:lpstr>Цветы и бабочки </vt:lpstr>
      <vt:lpstr> Собачка </vt:lpstr>
      <vt:lpstr> Зайчик </vt:lpstr>
      <vt:lpstr>Спасибо за внимание</vt:lpstr>
      <vt:lpstr>Интернет - источники картинок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1</cp:lastModifiedBy>
  <cp:revision>41</cp:revision>
  <dcterms:created xsi:type="dcterms:W3CDTF">2013-01-06T18:32:13Z</dcterms:created>
  <dcterms:modified xsi:type="dcterms:W3CDTF">2015-11-29T18:01:41Z</dcterms:modified>
</cp:coreProperties>
</file>