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60" r:id="rId6"/>
    <p:sldId id="261" r:id="rId7"/>
    <p:sldId id="262" r:id="rId8"/>
    <p:sldId id="276" r:id="rId9"/>
    <p:sldId id="270" r:id="rId10"/>
    <p:sldId id="271" r:id="rId11"/>
    <p:sldId id="272" r:id="rId12"/>
    <p:sldId id="273" r:id="rId13"/>
    <p:sldId id="275" r:id="rId14"/>
    <p:sldId id="268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1D61"/>
    <a:srgbClr val="008A00"/>
    <a:srgbClr val="99FF66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740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 userDrawn="1"/>
        </p:nvSpPr>
        <p:spPr bwMode="ltGray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488" y="0"/>
              </a:cxn>
              <a:cxn ang="0">
                <a:pos x="564" y="617"/>
              </a:cxn>
              <a:cxn ang="0">
                <a:pos x="0" y="173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1488" y="0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46"/>
          <p:cNvGrpSpPr>
            <a:grpSpLocks/>
          </p:cNvGrpSpPr>
          <p:nvPr userDrawn="1"/>
        </p:nvGrpSpPr>
        <p:grpSpPr bwMode="auto">
          <a:xfrm rot="10800000">
            <a:off x="0" y="3657600"/>
            <a:ext cx="9144000" cy="3200400"/>
            <a:chOff x="0" y="0"/>
            <a:chExt cx="5760" cy="2016"/>
          </a:xfrm>
        </p:grpSpPr>
        <p:pic>
          <p:nvPicPr>
            <p:cNvPr id="6" name="Picture 47" descr="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8" descr="0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10" descr="123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9" name="Picture 34" descr="water_2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0" descr="fire14"/>
          <p:cNvPicPr>
            <a:picLocks noChangeAspect="1" noChangeArrowheads="1" noCrop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1295400" y="7620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1" descr="B_Fly26"/>
          <p:cNvPicPr>
            <a:picLocks noChangeAspect="1" noChangeArrowheads="1" noCrop="1"/>
          </p:cNvPicPr>
          <p:nvPr userDrawn="1"/>
        </p:nvPicPr>
        <p:blipFill>
          <a:blip r:embed="rId7">
            <a:lum bright="-12000" contrast="-100000"/>
            <a:grayscl/>
          </a:blip>
          <a:srcRect/>
          <a:stretch>
            <a:fillRect/>
          </a:stretch>
        </p:blipFill>
        <p:spPr bwMode="auto">
          <a:xfrm>
            <a:off x="609600" y="449263"/>
            <a:ext cx="9906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2" descr="B_Fly26"/>
          <p:cNvPicPr>
            <a:picLocks noChangeAspect="1" noChangeArrowheads="1" noCrop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609600" y="381000"/>
            <a:ext cx="9906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3" descr="bupestrid beetle 5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7467600" y="6259513"/>
            <a:ext cx="838200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4" name="Picture 55" descr="WB01292_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228600" y="51054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161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5" name="Rectangle 4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4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Rectangle 4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4C10C-9AA5-4CC2-B4BF-DFFD10CDD6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5090C-2EAC-4888-8E84-753F5D4B13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16CA6-38E2-472A-A5DA-1944D96390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2D7D3-D909-4634-9F0F-B0C65FA7C0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689A8-CBE1-4F86-8BDA-61B50302B5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88902-1A7B-4C4C-AD23-1E42E00E40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0CEB6-D2D1-4D1F-8966-994DCAC946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1FCF2-E289-4035-8A43-8C9563B130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0E909-D6C3-4329-B209-20B2BBAD06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3D31C-D3A9-46E7-99AE-B686B035DE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E4BD9-BA3F-4C35-B3AF-D7C11B315F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008A00"/>
            </a:gs>
            <a:gs pos="9000">
              <a:srgbClr val="99FF66">
                <a:lumMod val="94000"/>
                <a:alpha val="46000"/>
              </a:srgb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 userDrawn="1"/>
        </p:nvSpPr>
        <p:spPr bwMode="ltGray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488" y="0"/>
              </a:cxn>
              <a:cxn ang="0">
                <a:pos x="564" y="617"/>
              </a:cxn>
              <a:cxn ang="0">
                <a:pos x="0" y="173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1488" y="0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027" name="Picture 10" descr="12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028" name="Picture 11" descr="water_2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EE3FEAD-2FD6-4B2D-BCC6-327C786397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3" name="Freeform 9"/>
          <p:cNvSpPr>
            <a:spLocks/>
          </p:cNvSpPr>
          <p:nvPr userDrawn="1"/>
        </p:nvSpPr>
        <p:spPr bwMode="gray">
          <a:xfrm rot="10800000">
            <a:off x="0" y="6629400"/>
            <a:ext cx="9144000" cy="228600"/>
          </a:xfrm>
          <a:custGeom>
            <a:avLst/>
            <a:gdLst>
              <a:gd name="T0" fmla="*/ 2147483647 w 5767"/>
              <a:gd name="T1" fmla="*/ 2147483647 h 2730"/>
              <a:gd name="T2" fmla="*/ 2147483647 w 5767"/>
              <a:gd name="T3" fmla="*/ 2147483647 h 2730"/>
              <a:gd name="T4" fmla="*/ 2147483647 w 5767"/>
              <a:gd name="T5" fmla="*/ 2147483647 h 2730"/>
              <a:gd name="T6" fmla="*/ 2147483647 w 5767"/>
              <a:gd name="T7" fmla="*/ 2147483647 h 2730"/>
              <a:gd name="T8" fmla="*/ 2147483647 w 5767"/>
              <a:gd name="T9" fmla="*/ 2147483647 h 2730"/>
              <a:gd name="T10" fmla="*/ 2147483647 w 5767"/>
              <a:gd name="T11" fmla="*/ 2147483647 h 2730"/>
              <a:gd name="T12" fmla="*/ 2147483647 w 5767"/>
              <a:gd name="T13" fmla="*/ 0 h 2730"/>
              <a:gd name="T14" fmla="*/ 0 w 5767"/>
              <a:gd name="T15" fmla="*/ 49320743 h 2730"/>
              <a:gd name="T16" fmla="*/ 2147483647 w 5767"/>
              <a:gd name="T17" fmla="*/ 2147483647 h 273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767" h="2730">
                <a:moveTo>
                  <a:pt x="8" y="2730"/>
                </a:moveTo>
                <a:lnTo>
                  <a:pt x="3040" y="2726"/>
                </a:lnTo>
                <a:cubicBezTo>
                  <a:pt x="3181" y="2726"/>
                  <a:pt x="3224" y="2728"/>
                  <a:pt x="3347" y="2630"/>
                </a:cubicBezTo>
                <a:lnTo>
                  <a:pt x="3795" y="2170"/>
                </a:lnTo>
                <a:cubicBezTo>
                  <a:pt x="3923" y="2078"/>
                  <a:pt x="3942" y="2074"/>
                  <a:pt x="4115" y="2080"/>
                </a:cubicBezTo>
                <a:lnTo>
                  <a:pt x="5760" y="2093"/>
                </a:lnTo>
                <a:lnTo>
                  <a:pt x="5767" y="0"/>
                </a:lnTo>
                <a:lnTo>
                  <a:pt x="0" y="1"/>
                </a:lnTo>
                <a:lnTo>
                  <a:pt x="8" y="2730"/>
                </a:lnTo>
                <a:close/>
              </a:path>
            </a:pathLst>
          </a:custGeom>
          <a:solidFill>
            <a:srgbClr val="008A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034" name="Picture 12" descr="butterfly 19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 rot="629051">
            <a:off x="457200" y="304800"/>
            <a:ext cx="9144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12.jpeg"/><Relationship Id="rId3" Type="http://schemas.openxmlformats.org/officeDocument/2006/relationships/slide" Target="slide5.xml"/><Relationship Id="rId7" Type="http://schemas.openxmlformats.org/officeDocument/2006/relationships/slide" Target="slide8.xml"/><Relationship Id="rId12" Type="http://schemas.openxmlformats.org/officeDocument/2006/relationships/image" Target="../media/image11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11" Type="http://schemas.openxmlformats.org/officeDocument/2006/relationships/image" Target="../media/image10.jpeg"/><Relationship Id="rId5" Type="http://schemas.openxmlformats.org/officeDocument/2006/relationships/slide" Target="slide12.xml"/><Relationship Id="rId10" Type="http://schemas.openxmlformats.org/officeDocument/2006/relationships/slide" Target="slide11.xml"/><Relationship Id="rId4" Type="http://schemas.openxmlformats.org/officeDocument/2006/relationships/slide" Target="slide6.xml"/><Relationship Id="rId9" Type="http://schemas.openxmlformats.org/officeDocument/2006/relationships/slide" Target="slide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 anchor="t"/>
          <a:lstStyle/>
          <a:p>
            <a:pPr eaLnBrk="1" hangingPunct="1"/>
            <a:r>
              <a:rPr lang="ru-RU" sz="3600" smtClean="0">
                <a:solidFill>
                  <a:srgbClr val="441D61"/>
                </a:solidFill>
              </a:rPr>
              <a:t>Викторина по экологии</a:t>
            </a:r>
            <a:endParaRPr lang="ru-RU" sz="3600" smtClean="0">
              <a:solidFill>
                <a:srgbClr val="00206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Выполнила: Мартынова Л.В.</a:t>
            </a:r>
          </a:p>
          <a:p>
            <a:pPr eaLnBrk="1" hangingPunct="1">
              <a:defRPr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Воспитатель МБДОУ № 40</a:t>
            </a:r>
          </a:p>
          <a:p>
            <a:pPr eaLnBrk="1" hangingPunct="1">
              <a:defRPr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г.Ключи-1, 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</a:rPr>
              <a:t>Усть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- Камчатский район</a:t>
            </a:r>
          </a:p>
          <a:p>
            <a:pPr eaLnBrk="1" hangingPunct="1">
              <a:defRPr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Апрель 2014г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sz="2400" smtClean="0">
                <a:solidFill>
                  <a:srgbClr val="7030A0"/>
                </a:solidFill>
              </a:rPr>
              <a:t>       Вопрос № 1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990600" y="1600200"/>
            <a:ext cx="8153400" cy="45259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Какая птица не строит гнездо?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Развернутая стрелка 8">
            <a:hlinkClick r:id="rId2" action="ppaction://hlinksldjump"/>
          </p:cNvPr>
          <p:cNvSpPr/>
          <p:nvPr/>
        </p:nvSpPr>
        <p:spPr>
          <a:xfrm>
            <a:off x="8153400" y="5867400"/>
            <a:ext cx="658813" cy="6096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05200" y="2133600"/>
            <a:ext cx="1143000" cy="317009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2514600"/>
            <a:ext cx="3426133" cy="3033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81400" y="685800"/>
            <a:ext cx="1698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7030A0"/>
                </a:solidFill>
              </a:rPr>
              <a:t>Ответ № 1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sz="2400" smtClean="0">
                <a:solidFill>
                  <a:srgbClr val="7030A0"/>
                </a:solidFill>
              </a:rPr>
              <a:t>       Вопрос № 2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685800" y="1676400"/>
            <a:ext cx="8153400" cy="45259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Птица, которая не умеет летать и не боится морозов?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Развернутая стрелка 8">
            <a:hlinkClick r:id="rId2" action="ppaction://hlinksldjump"/>
          </p:cNvPr>
          <p:cNvSpPr/>
          <p:nvPr/>
        </p:nvSpPr>
        <p:spPr>
          <a:xfrm>
            <a:off x="8153400" y="5867400"/>
            <a:ext cx="658813" cy="6096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05200" y="2133600"/>
            <a:ext cx="1143000" cy="317009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0286" y="2514600"/>
            <a:ext cx="3369217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81400" y="685800"/>
            <a:ext cx="1698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7030A0"/>
                </a:solidFill>
              </a:rPr>
              <a:t>Ответ № 2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04800"/>
            <a:ext cx="8229600" cy="1143000"/>
          </a:xfrm>
        </p:spPr>
        <p:txBody>
          <a:bodyPr/>
          <a:lstStyle/>
          <a:p>
            <a:r>
              <a:rPr lang="ru-RU" sz="2400" smtClean="0">
                <a:solidFill>
                  <a:srgbClr val="7030A0"/>
                </a:solidFill>
              </a:rPr>
              <a:t>       Вопрос № 3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685800" y="1676400"/>
            <a:ext cx="8153400" cy="45259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Какое любимое лакомство у аистов?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Развернутая стрелка 8">
            <a:hlinkClick r:id="rId2" action="ppaction://hlinksldjump"/>
          </p:cNvPr>
          <p:cNvSpPr/>
          <p:nvPr/>
        </p:nvSpPr>
        <p:spPr>
          <a:xfrm>
            <a:off x="8153400" y="5867400"/>
            <a:ext cx="658813" cy="6096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05200" y="2133600"/>
            <a:ext cx="1143000" cy="624786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ru-RU" sz="20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endParaRPr lang="ru-RU" sz="20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2438400"/>
            <a:ext cx="3369217" cy="2997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05200" y="685800"/>
            <a:ext cx="1698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7030A0"/>
                </a:solidFill>
              </a:rPr>
              <a:t>Ответ № 3</a:t>
            </a:r>
          </a:p>
        </p:txBody>
      </p:sp>
      <p:pic>
        <p:nvPicPr>
          <p:cNvPr id="8" name="Рисунок 7" descr="аист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2286000"/>
            <a:ext cx="3773488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19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>
                <a:solidFill>
                  <a:srgbClr val="7030A0"/>
                </a:solidFill>
              </a:rPr>
              <a:t>Список информационных ресурсов:</a:t>
            </a:r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 anchor="t"/>
          <a:lstStyle/>
          <a:p>
            <a:pPr eaLnBrk="1" hangingPunct="1"/>
            <a:r>
              <a:rPr lang="ru-RU" sz="3600" smtClean="0">
                <a:solidFill>
                  <a:srgbClr val="441D61"/>
                </a:solidFill>
              </a:rPr>
              <a:t>Викторина по экологии</a:t>
            </a:r>
            <a:endParaRPr lang="ru-RU" sz="3600" smtClean="0">
              <a:solidFill>
                <a:srgbClr val="00206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Выполнила: Мартынова Л.В.</a:t>
            </a:r>
          </a:p>
          <a:p>
            <a:pPr eaLnBrk="1" hangingPunct="1">
              <a:defRPr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Воспитатель МБДОУ № 40</a:t>
            </a:r>
          </a:p>
          <a:p>
            <a:pPr eaLnBrk="1" hangingPunct="1">
              <a:defRPr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г.Ключи-1, 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</a:rPr>
              <a:t>Усть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- Камчатский район</a:t>
            </a:r>
          </a:p>
          <a:p>
            <a:pPr eaLnBrk="1" hangingPunct="1">
              <a:defRPr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Апрель 2014г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>
                <a:solidFill>
                  <a:srgbClr val="7030A0"/>
                </a:solidFill>
              </a:rPr>
              <a:t>Цели:</a:t>
            </a:r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smtClean="0"/>
              <a:t>Расширять и закреплять знания детей о птицах, животных и растениях.</a:t>
            </a:r>
          </a:p>
          <a:p>
            <a:r>
              <a:rPr lang="ru-RU" sz="2000" smtClean="0"/>
              <a:t>Активизировать познавательную деятельность детей, расширять экологический кругозор. </a:t>
            </a:r>
          </a:p>
          <a:p>
            <a:r>
              <a:rPr lang="ru-RU" sz="2000" smtClean="0"/>
              <a:t>Продолжать воспитывать гуманное, бережное отношение к окружающему миру.</a:t>
            </a:r>
          </a:p>
          <a:p>
            <a:endParaRPr 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62000" y="1981200"/>
            <a:ext cx="1524000" cy="914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  Животные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3048000"/>
            <a:ext cx="1524000" cy="914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  Растения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62000" y="4191000"/>
            <a:ext cx="1524000" cy="914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Птицы </a:t>
            </a:r>
          </a:p>
        </p:txBody>
      </p:sp>
      <p:sp>
        <p:nvSpPr>
          <p:cNvPr id="11" name="8-конечная звезда 10">
            <a:hlinkClick r:id="rId2" action="ppaction://hlinksldjump"/>
          </p:cNvPr>
          <p:cNvSpPr/>
          <p:nvPr/>
        </p:nvSpPr>
        <p:spPr>
          <a:xfrm>
            <a:off x="2819400" y="1905000"/>
            <a:ext cx="838200" cy="838200"/>
          </a:xfrm>
          <a:prstGeom prst="star8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13" name="8-конечная звезда 12">
            <a:hlinkClick r:id="rId3" action="ppaction://hlinksldjump"/>
          </p:cNvPr>
          <p:cNvSpPr/>
          <p:nvPr/>
        </p:nvSpPr>
        <p:spPr>
          <a:xfrm>
            <a:off x="4495800" y="1905000"/>
            <a:ext cx="838200" cy="838200"/>
          </a:xfrm>
          <a:prstGeom prst="star8">
            <a:avLst/>
          </a:prstGeom>
        </p:spPr>
        <p:style>
          <a:lnRef idx="0">
            <a:schemeClr val="accent5"/>
          </a:lnRef>
          <a:fillRef idx="1002">
            <a:schemeClr val="lt2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14" name="8-конечная звезда 13">
            <a:hlinkClick r:id="rId4" action="ppaction://hlinksldjump"/>
          </p:cNvPr>
          <p:cNvSpPr/>
          <p:nvPr/>
        </p:nvSpPr>
        <p:spPr>
          <a:xfrm>
            <a:off x="6172200" y="1905000"/>
            <a:ext cx="838200" cy="838200"/>
          </a:xfrm>
          <a:prstGeom prst="star8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7030A0"/>
                </a:solidFill>
                <a:latin typeface="+mj-lt"/>
                <a:cs typeface="Calibri" pitchFamily="34" charset="0"/>
              </a:rPr>
              <a:t>3</a:t>
            </a:r>
          </a:p>
        </p:txBody>
      </p:sp>
      <p:sp>
        <p:nvSpPr>
          <p:cNvPr id="15" name="8-конечная звезда 14">
            <a:hlinkClick r:id="rId5" action="ppaction://hlinksldjump"/>
          </p:cNvPr>
          <p:cNvSpPr/>
          <p:nvPr/>
        </p:nvSpPr>
        <p:spPr>
          <a:xfrm>
            <a:off x="2819400" y="4191000"/>
            <a:ext cx="838200" cy="838200"/>
          </a:xfrm>
          <a:prstGeom prst="star8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7030A0"/>
                </a:solidFill>
              </a:rPr>
              <a:t>1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6" name="8-конечная звезда 15">
            <a:hlinkClick r:id="rId6" action="ppaction://hlinksldjump"/>
          </p:cNvPr>
          <p:cNvSpPr/>
          <p:nvPr/>
        </p:nvSpPr>
        <p:spPr>
          <a:xfrm>
            <a:off x="6172200" y="3048000"/>
            <a:ext cx="838200" cy="838200"/>
          </a:xfrm>
          <a:prstGeom prst="star8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7030A0"/>
                </a:solidFill>
              </a:rPr>
              <a:t>3</a:t>
            </a:r>
          </a:p>
        </p:txBody>
      </p:sp>
      <p:sp>
        <p:nvSpPr>
          <p:cNvPr id="17" name="8-конечная звезда 16">
            <a:hlinkClick r:id="rId7" action="ppaction://hlinksldjump"/>
          </p:cNvPr>
          <p:cNvSpPr/>
          <p:nvPr/>
        </p:nvSpPr>
        <p:spPr>
          <a:xfrm>
            <a:off x="4495800" y="2971800"/>
            <a:ext cx="838200" cy="914400"/>
          </a:xfrm>
          <a:prstGeom prst="star8">
            <a:avLst/>
          </a:prstGeom>
        </p:spPr>
        <p:style>
          <a:lnRef idx="0">
            <a:schemeClr val="accent1"/>
          </a:lnRef>
          <a:fillRef idx="1002">
            <a:schemeClr val="lt2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18" name="8-конечная звезда 17">
            <a:hlinkClick r:id="rId8" action="ppaction://hlinksldjump"/>
          </p:cNvPr>
          <p:cNvSpPr/>
          <p:nvPr/>
        </p:nvSpPr>
        <p:spPr>
          <a:xfrm>
            <a:off x="2819400" y="2971800"/>
            <a:ext cx="838200" cy="838200"/>
          </a:xfrm>
          <a:prstGeom prst="star8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19" name="8-конечная звезда 18">
            <a:hlinkClick r:id="rId9" action="ppaction://hlinksldjump"/>
          </p:cNvPr>
          <p:cNvSpPr/>
          <p:nvPr/>
        </p:nvSpPr>
        <p:spPr>
          <a:xfrm>
            <a:off x="4495800" y="4191000"/>
            <a:ext cx="838200" cy="838200"/>
          </a:xfrm>
          <a:prstGeom prst="star8">
            <a:avLst/>
          </a:prstGeom>
        </p:spPr>
        <p:style>
          <a:lnRef idx="0">
            <a:schemeClr val="accent3"/>
          </a:lnRef>
          <a:fillRef idx="1002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20" name="8-конечная звезда 19">
            <a:hlinkClick r:id="rId10" action="ppaction://hlinksldjump"/>
          </p:cNvPr>
          <p:cNvSpPr/>
          <p:nvPr/>
        </p:nvSpPr>
        <p:spPr>
          <a:xfrm>
            <a:off x="6172200" y="4191000"/>
            <a:ext cx="838200" cy="838200"/>
          </a:xfrm>
          <a:prstGeom prst="star8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7030A0"/>
                </a:solidFill>
              </a:rPr>
              <a:t>3</a:t>
            </a:r>
          </a:p>
        </p:txBody>
      </p:sp>
      <p:pic>
        <p:nvPicPr>
          <p:cNvPr id="5158" name="Рисунок 5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82563" y="3048000"/>
            <a:ext cx="5794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9" name="Рисунок 9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46050" y="1990725"/>
            <a:ext cx="6159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60" name="Рисунок 1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52400" y="4191000"/>
            <a:ext cx="60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Управляющая кнопка: домой 1">
            <a:hlinkClick r:id="" action="ppaction://hlinkshowjump?jump=lastslide" highlightClick="1"/>
          </p:cNvPr>
          <p:cNvSpPr/>
          <p:nvPr/>
        </p:nvSpPr>
        <p:spPr>
          <a:xfrm>
            <a:off x="8115300" y="5776913"/>
            <a:ext cx="685800" cy="73818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>
                <a:solidFill>
                  <a:srgbClr val="7030A0"/>
                </a:solidFill>
              </a:rPr>
              <a:t>Вопрос № 1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Какое из этих животных является хищником?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36B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29200" y="2438400"/>
            <a:ext cx="3657600" cy="2686050"/>
          </a:xfrm>
          <a:effectLst>
            <a:softEdge rad="112500"/>
          </a:effectLst>
        </p:spPr>
      </p:pic>
      <p:pic>
        <p:nvPicPr>
          <p:cNvPr id="6" name="Рисунок 5" descr="802029.JPG"/>
          <p:cNvPicPr>
            <a:picLocks noChangeAspect="1"/>
          </p:cNvPicPr>
          <p:nvPr/>
        </p:nvPicPr>
        <p:blipFill>
          <a:blip r:embed="rId3"/>
          <a:srcRect l="21739" t="30435" r="28985" b="19565"/>
          <a:stretch>
            <a:fillRect/>
          </a:stretch>
        </p:blipFill>
        <p:spPr>
          <a:xfrm>
            <a:off x="762000" y="2362200"/>
            <a:ext cx="35814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Развернутая стрелка 10">
            <a:hlinkClick r:id="rId4" action="ppaction://hlinksldjump"/>
          </p:cNvPr>
          <p:cNvSpPr/>
          <p:nvPr/>
        </p:nvSpPr>
        <p:spPr>
          <a:xfrm>
            <a:off x="8001000" y="5562600"/>
            <a:ext cx="658813" cy="6096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657600" y="1219200"/>
            <a:ext cx="1698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7030A0"/>
                </a:solidFill>
              </a:rPr>
              <a:t>Ответ № 1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122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>
                <a:solidFill>
                  <a:srgbClr val="7030A0"/>
                </a:solidFill>
              </a:rPr>
              <a:t>Вопрос № 2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8153400" cy="45259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Какое из этих животных является домашним?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36B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5800" y="2438400"/>
            <a:ext cx="3551735" cy="2819400"/>
          </a:xfrm>
          <a:effectLst>
            <a:softEdge rad="112500"/>
          </a:effectLst>
        </p:spPr>
      </p:pic>
      <p:pic>
        <p:nvPicPr>
          <p:cNvPr id="6" name="Рисунок 5" descr="8020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438400"/>
            <a:ext cx="35814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Развернутая стрелка 8">
            <a:hlinkClick r:id="rId4" action="ppaction://hlinksldjump"/>
          </p:cNvPr>
          <p:cNvSpPr/>
          <p:nvPr/>
        </p:nvSpPr>
        <p:spPr>
          <a:xfrm>
            <a:off x="8153400" y="5867400"/>
            <a:ext cx="658813" cy="6096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621088" y="533400"/>
            <a:ext cx="1698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7030A0"/>
                </a:solidFill>
              </a:rPr>
              <a:t>Ответ № 2</a:t>
            </a:r>
            <a:endParaRPr lang="ru-RU" sz="24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146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>
                <a:solidFill>
                  <a:srgbClr val="7030A0"/>
                </a:solidFill>
              </a:rPr>
              <a:t>Вопрос № 3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8153400" cy="45259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У какого из этих животных есть копыта?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36B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b="5405"/>
          <a:stretch>
            <a:fillRect/>
          </a:stretch>
        </p:blipFill>
        <p:spPr>
          <a:xfrm>
            <a:off x="685800" y="2514600"/>
            <a:ext cx="3599508" cy="2667000"/>
          </a:xfrm>
          <a:effectLst>
            <a:softEdge rad="112500"/>
          </a:effectLst>
        </p:spPr>
      </p:pic>
      <p:pic>
        <p:nvPicPr>
          <p:cNvPr id="6" name="Рисунок 5" descr="8020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466975"/>
            <a:ext cx="3657600" cy="2686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Развернутая стрелка 8">
            <a:hlinkClick r:id="rId4" action="ppaction://hlinksldjump"/>
          </p:cNvPr>
          <p:cNvSpPr/>
          <p:nvPr/>
        </p:nvSpPr>
        <p:spPr>
          <a:xfrm>
            <a:off x="8153400" y="5867400"/>
            <a:ext cx="658813" cy="6096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657600" y="533400"/>
            <a:ext cx="1698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7030A0"/>
                </a:solidFill>
              </a:rPr>
              <a:t>Ответ № 3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sz="2400" smtClean="0">
                <a:solidFill>
                  <a:srgbClr val="7030A0"/>
                </a:solidFill>
              </a:rPr>
              <a:t>       Вопрос № 1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990600" y="1600200"/>
            <a:ext cx="8153400" cy="45259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Зимой и летом одним цветом? 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Развернутая стрелка 8">
            <a:hlinkClick r:id="rId2" action="ppaction://hlinksldjump"/>
          </p:cNvPr>
          <p:cNvSpPr/>
          <p:nvPr/>
        </p:nvSpPr>
        <p:spPr>
          <a:xfrm>
            <a:off x="8153400" y="5867400"/>
            <a:ext cx="658813" cy="6096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05200" y="2133600"/>
            <a:ext cx="1143000" cy="317009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43200" y="2286000"/>
            <a:ext cx="3197533" cy="3260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05200" y="609600"/>
            <a:ext cx="1698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7030A0"/>
                </a:solidFill>
              </a:rPr>
              <a:t>Ответ № 1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sz="2400" smtClean="0">
                <a:solidFill>
                  <a:srgbClr val="7030A0"/>
                </a:solidFill>
              </a:rPr>
              <a:t>       Вопрос № 2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990600" y="1600200"/>
            <a:ext cx="8153400" cy="45259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красивый, но несъедобный гриб? 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Развернутая стрелка 8">
            <a:hlinkClick r:id="rId2" action="ppaction://hlinksldjump"/>
          </p:cNvPr>
          <p:cNvSpPr/>
          <p:nvPr/>
        </p:nvSpPr>
        <p:spPr>
          <a:xfrm>
            <a:off x="8153400" y="5867400"/>
            <a:ext cx="658813" cy="6096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05200" y="2133600"/>
            <a:ext cx="1143000" cy="317009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8342" y="2286001"/>
            <a:ext cx="3772391" cy="2829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81400" y="609600"/>
            <a:ext cx="1698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7030A0"/>
                </a:solidFill>
              </a:rPr>
              <a:t>Ответ № 2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sz="2400" smtClean="0">
                <a:solidFill>
                  <a:srgbClr val="7030A0"/>
                </a:solidFill>
              </a:rPr>
              <a:t>       Вопрос № 3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990600" y="1600200"/>
            <a:ext cx="8153400" cy="45259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Цветок с желтой серединкой и белыми лепестками?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Развернутая стрелка 8">
            <a:hlinkClick r:id="rId2" action="ppaction://hlinksldjump"/>
          </p:cNvPr>
          <p:cNvSpPr/>
          <p:nvPr/>
        </p:nvSpPr>
        <p:spPr>
          <a:xfrm>
            <a:off x="8153400" y="5867400"/>
            <a:ext cx="658813" cy="6096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05200" y="2133600"/>
            <a:ext cx="1143000" cy="317009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2333439"/>
            <a:ext cx="3197533" cy="3165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05200" y="685800"/>
            <a:ext cx="1698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7030A0"/>
                </a:solidFill>
              </a:rPr>
              <a:t>Ответ № 3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</TotalTime>
  <Words>213</Words>
  <Application>Microsoft Office PowerPoint</Application>
  <PresentationFormat>Экран (4:3)</PresentationFormat>
  <Paragraphs>59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Оформление по умолчанию</vt:lpstr>
      <vt:lpstr>Викторина по экологии</vt:lpstr>
      <vt:lpstr>Цели:</vt:lpstr>
      <vt:lpstr>Слайд 3</vt:lpstr>
      <vt:lpstr>Вопрос № 1</vt:lpstr>
      <vt:lpstr>Вопрос № 2</vt:lpstr>
      <vt:lpstr>Вопрос № 3</vt:lpstr>
      <vt:lpstr>       Вопрос № 1</vt:lpstr>
      <vt:lpstr>       Вопрос № 2</vt:lpstr>
      <vt:lpstr>       Вопрос № 3</vt:lpstr>
      <vt:lpstr>       Вопрос № 1</vt:lpstr>
      <vt:lpstr>       Вопрос № 2</vt:lpstr>
      <vt:lpstr>       Вопрос № 3</vt:lpstr>
      <vt:lpstr>Список информационных ресурсов:</vt:lpstr>
      <vt:lpstr>Викторина по экологии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биология</dc:subject>
  <dc:creator>Стрелкова Н.</dc:creator>
  <cp:lastModifiedBy>любовь</cp:lastModifiedBy>
  <cp:revision>26</cp:revision>
  <cp:lastPrinted>1601-01-01T00:00:00Z</cp:lastPrinted>
  <dcterms:created xsi:type="dcterms:W3CDTF">1601-01-01T00:00:00Z</dcterms:created>
  <dcterms:modified xsi:type="dcterms:W3CDTF">2015-11-29T05:21:51Z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