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73" r:id="rId11"/>
    <p:sldId id="265" r:id="rId12"/>
    <p:sldId id="268" r:id="rId13"/>
    <p:sldId id="269" r:id="rId14"/>
    <p:sldId id="271" r:id="rId15"/>
    <p:sldId id="270" r:id="rId16"/>
    <p:sldId id="264" r:id="rId17"/>
    <p:sldId id="266" r:id="rId18"/>
    <p:sldId id="284" r:id="rId19"/>
    <p:sldId id="283" r:id="rId20"/>
    <p:sldId id="282" r:id="rId21"/>
    <p:sldId id="28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jpeg"/><Relationship Id="rId3" Type="http://schemas.microsoft.com/office/2007/relationships/hdphoto" Target="../media/hdphoto1.wdp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olos-kirov.ru/Images/Gallery/22759c8c-6490-4677-9602-0c519d55a6a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80422" y="188640"/>
            <a:ext cx="698088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Учимся определять</a:t>
            </a:r>
          </a:p>
          <a:p>
            <a:pPr algn="ctr"/>
            <a:r>
              <a:rPr lang="ru-RU" sz="5400" b="1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 pitchFamily="18" charset="0"/>
              </a:rPr>
              <a:t> грибы</a:t>
            </a:r>
            <a:endParaRPr lang="ru-RU" sz="5400" b="1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99992" y="5085184"/>
            <a:ext cx="4541203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r"/>
            <a:r>
              <a:rPr lang="ru-RU" sz="2400" b="1" i="1" cap="none" spc="0" dirty="0" smtClean="0">
                <a:ln w="50800"/>
                <a:solidFill>
                  <a:srgbClr val="FF0000"/>
                </a:solidFill>
                <a:effectLst/>
                <a:latin typeface="Constantia" pitchFamily="18" charset="0"/>
              </a:rPr>
              <a:t>Подготовил воспитатель</a:t>
            </a:r>
          </a:p>
          <a:p>
            <a:pPr algn="r"/>
            <a:r>
              <a:rPr lang="ru-RU" sz="2400" b="1" i="1" dirty="0" smtClean="0">
                <a:ln w="50800"/>
                <a:solidFill>
                  <a:srgbClr val="FF0000"/>
                </a:solidFill>
                <a:latin typeface="Constantia" pitchFamily="18" charset="0"/>
              </a:rPr>
              <a:t>МБДОУ </a:t>
            </a:r>
          </a:p>
          <a:p>
            <a:pPr algn="r"/>
            <a:r>
              <a:rPr lang="ru-RU" sz="2400" b="1" i="1" dirty="0" smtClean="0">
                <a:ln w="50800"/>
                <a:solidFill>
                  <a:srgbClr val="FF0000"/>
                </a:solidFill>
                <a:latin typeface="Constantia" pitchFamily="18" charset="0"/>
              </a:rPr>
              <a:t>«Детский сад «Тополёк»</a:t>
            </a:r>
            <a:endParaRPr lang="ru-RU" sz="2400" b="1" i="1" cap="none" spc="0" dirty="0" smtClean="0">
              <a:ln w="50800"/>
              <a:solidFill>
                <a:srgbClr val="FF0000"/>
              </a:solidFill>
              <a:effectLst/>
              <a:latin typeface="Constantia" pitchFamily="18" charset="0"/>
            </a:endParaRPr>
          </a:p>
          <a:p>
            <a:pPr algn="r"/>
            <a:r>
              <a:rPr lang="ru-RU" sz="2400" b="1" i="1" dirty="0" smtClean="0">
                <a:ln w="50800"/>
                <a:solidFill>
                  <a:srgbClr val="FF0000"/>
                </a:solidFill>
                <a:latin typeface="Constantia" pitchFamily="18" charset="0"/>
              </a:rPr>
              <a:t>Кочетова Ю.А.</a:t>
            </a:r>
            <a:endParaRPr lang="ru-RU" sz="2400" b="1" i="1" cap="none" spc="0" dirty="0">
              <a:ln w="50800"/>
              <a:solidFill>
                <a:srgbClr val="FF0000"/>
              </a:solidFill>
              <a:effectLst/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982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188639"/>
            <a:ext cx="5343642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Съедобные грибы </a:t>
            </a:r>
            <a:endParaRPr lang="ru-RU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96817" y="2983041"/>
            <a:ext cx="2256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Сыроежки 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оттенок &quot; Страница 2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9361" y="1113659"/>
            <a:ext cx="2167607" cy="14461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Как искать грибы в лесу (ФОТО) MediaDro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9675" y="1113660"/>
            <a:ext cx="2441384" cy="17428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Сыроежка зелёная. ГРИБНАЯ ЭНЦИКЛОПЕДИЯ. Определитель грибов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9335" y="2996952"/>
            <a:ext cx="2349970" cy="17663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Сыроежка волнистая - Википеди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2993" y="2837092"/>
            <a:ext cx="2524125" cy="1781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Сыроежка чешуйчатая Supersadovod - о саде и огороде просто и интересно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8751" y="1113659"/>
            <a:ext cx="2323835" cy="17428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2" name="Picture 12" descr="Сыроежка чешуйчатая, сыроежка зеленоватая онлайн журнал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6733" y="3647536"/>
            <a:ext cx="2306687" cy="2768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4" name="Picture 14" descr="как правильно жарить сыроежки - Школа семейной жизни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849" y="4763347"/>
            <a:ext cx="2220864" cy="1652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6" name="Picture 16" descr="Гриб сыроежка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5950" y="4941168"/>
            <a:ext cx="2363355" cy="15824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32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2348880"/>
            <a:ext cx="391215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Бледная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она стоит,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нее съедобный вид.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Принесешь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домой – беда,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Будет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ядом та еда.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что этот гриб – обманка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враг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наш 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05472" y="404664"/>
            <a:ext cx="34820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Ядовитые грибы </a:t>
            </a:r>
            <a:endParaRPr lang="ru-RU" sz="4000" dirty="0"/>
          </a:p>
        </p:txBody>
      </p:sp>
      <p:pic>
        <p:nvPicPr>
          <p:cNvPr id="8194" name="Picture 2" descr="C:\Users\Наталья\Desktop\104719816_blednayapoganka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9703" y="1772816"/>
            <a:ext cx="3936713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83383" y="4693403"/>
            <a:ext cx="24974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бледная поганка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0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Наталья\Desktop\es204157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489654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23929" y="399753"/>
            <a:ext cx="34820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Ядовитые грибы 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652120" y="2363396"/>
            <a:ext cx="329006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вот кто-то важный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беленькой ножке.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 с красною шляпкой,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шляпке – горошки.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44208" y="4005064"/>
            <a:ext cx="13986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мухомор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43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:\Users\Наталья\Desktop\pilz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2663" y="1470392"/>
            <a:ext cx="4212469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Наталья\Desktop\0010-027-Smertelno-jadovitye-grib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44609" y="836712"/>
            <a:ext cx="4148054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4608" y="3429000"/>
            <a:ext cx="349128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Мухомор вонючий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белая поганка </a:t>
            </a:r>
          </a:p>
          <a:p>
            <a:pPr algn="ctr"/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99992" y="988478"/>
            <a:ext cx="36166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Мухомор пантерный 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87824" y="254596"/>
            <a:ext cx="34820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Ядовитые грибы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http://900igr.net/datai/rastenija-i-griby/Gribnaja-poljana.files/0030-039-Iz-krasnogo-mukhomora-prigotavlivajut-raznye-gomeopaticheskie-sredstv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4094955"/>
            <a:ext cx="3473683" cy="26052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384292" y="5301208"/>
            <a:ext cx="15984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Мухомор</a:t>
            </a:r>
          </a:p>
        </p:txBody>
      </p:sp>
    </p:spTree>
    <p:extLst>
      <p:ext uri="{BB962C8B-B14F-4D97-AF65-F5344CB8AC3E}">
        <p14:creationId xmlns:p14="http://schemas.microsoft.com/office/powerpoint/2010/main" val="410284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img-fotki.yandex.ru/get/4813/39239481.55/0_7391b_f8e2fa6_X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496" y="908720"/>
            <a:ext cx="3254598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Ложноопенок серопластинчатый Hypholoma capnoides :: Грибы онлайн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3815312"/>
            <a:ext cx="2063088" cy="225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Говорушка восковатая - Все о грибах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7000" y="908720"/>
            <a:ext cx="3171041" cy="237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Шампиньон рыжеющи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2992" y="3611039"/>
            <a:ext cx="3684852" cy="245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784845" y="116632"/>
            <a:ext cx="34820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Ядовитые грибы </a:t>
            </a:r>
            <a:endParaRPr lang="ru-RU" sz="4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59154" y="3053730"/>
            <a:ext cx="47525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Ложноопёнок кирпично-красный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54123" y="6006051"/>
            <a:ext cx="33625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Шампиньон рыжеющий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41641" y="3284562"/>
            <a:ext cx="31004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Говорушка восковатая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6006052"/>
            <a:ext cx="39256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Ложноопёнок серно-жёлтый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66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32340" y="242040"/>
            <a:ext cx="62652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Игра «Собери лукошко»</a:t>
            </a:r>
            <a:endParaRPr lang="ru-RU" sz="40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nstantia" pitchFamily="18" charset="0"/>
            </a:endParaRPr>
          </a:p>
        </p:txBody>
      </p:sp>
      <p:pic>
        <p:nvPicPr>
          <p:cNvPr id="11268" name="Picture 4" descr="C:\Users\Наталья\Desktop\fca9e0cbde8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4" b="98312" l="388" r="988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9011" y="2420888"/>
            <a:ext cx="2454580" cy="225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Это же она, да. Бледная поганка? :) - альбом &quot;Deep Orange 2010-я осень&quot;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314" y="1123823"/>
            <a:ext cx="1271877" cy="16958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redshon: Гриб года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8993" y="4777453"/>
            <a:ext cx="1275190" cy="13995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Грибы: плюсы и минусы hudeyka.ru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7768" y="865818"/>
            <a:ext cx="1833954" cy="19237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Энциклопедия грибов Маслёнок настоящий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0269" y="2953853"/>
            <a:ext cx="1802262" cy="16705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Гриб белый, форма сетчатая. (Читать далее &quot; &quot; &quot; ) - Грибы - …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4826" y="4791011"/>
            <a:ext cx="1847951" cy="1385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2" name="Picture 18" descr="Как нарисовать грибы волнушки и грузди Сайт о рисовании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2387" y="949504"/>
            <a:ext cx="1847976" cy="13859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4" name="Picture 20" descr="BruXsa - альбом &quot;Грибы и мхи&quot; на Яндекс.Фотках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5152" y="4712864"/>
            <a:ext cx="1261914" cy="1682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6" name="Picture 22" descr="ложноопенок серно-желтый (Hypholoma fasciculare - 13581)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7096" y="4747119"/>
            <a:ext cx="2128609" cy="1596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8" name="Picture 24" descr="Ядовитые грибы: внимание, отрава!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6612" y="1036343"/>
            <a:ext cx="1732190" cy="12991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90" name="Picture 26" descr="оттенок &quot; Страница 20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4089" y="2953828"/>
            <a:ext cx="1889323" cy="1602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7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3.7037E-6 L 0.28316 -0.010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6 L -0.25937 -0.005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69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96296E-6 L 0.04393 -0.2365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" y="-1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-0.33594 0.2546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06" y="1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85185E-6 L -0.12344 0.2817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81" y="1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Наталья\Desktop\1322840171_navoznik_beli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575" y="1179846"/>
            <a:ext cx="3026793" cy="22322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Наталья\Desktop\80606602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1152" y="3893909"/>
            <a:ext cx="2899587" cy="21746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03009" y="6082685"/>
            <a:ext cx="13764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Сморчок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13230" y="6067990"/>
            <a:ext cx="14730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Строчок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92080" y="3402039"/>
            <a:ext cx="23826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Навозник белый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8" name="Picture 8" descr="C:\Users\Наталья\Desktop\navoznik-obyknovennyj-0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992" y="1179846"/>
            <a:ext cx="3645315" cy="22240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425390" y="3336667"/>
            <a:ext cx="23638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Навозник серый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encrypted-tbn0.gstatic.com/images?q=tbn:ANd9GcRrYc7rjb3lOGotIPjudytWjMyuTtTI_N7pK8cJq-r_MCh-kJW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3942847"/>
            <a:ext cx="3312368" cy="22159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19612" y="116632"/>
            <a:ext cx="70647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i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Причудливые грибы</a:t>
            </a:r>
            <a:endParaRPr lang="ru-RU" sz="5400" b="1" i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41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Наталья\Desktop\strove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3985" y="795811"/>
            <a:ext cx="3163279" cy="24713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Наталья\Desktop\0_66a46_f86dd88c_XL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9799" y="3770275"/>
            <a:ext cx="3265634" cy="24492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Наталья\Desktop\1286453237_0_d1_9038e1f1_x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3491" y="3608045"/>
            <a:ext cx="3027775" cy="2611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Наталья\Desktop\94dfd013afc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6755" y="909659"/>
            <a:ext cx="3043597" cy="22256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74150" y="3188992"/>
            <a:ext cx="36420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Строфария сине-зеленая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01462" y="3135289"/>
            <a:ext cx="19513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Гриб-зонтик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32778" y="6177750"/>
            <a:ext cx="1541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Порховка 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39247" y="6180384"/>
            <a:ext cx="16565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Дождевик 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47741" y="140217"/>
            <a:ext cx="6336991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Причудливые грибы</a:t>
            </a:r>
            <a:endParaRPr lang="ru-RU" sz="4800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53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8510" y="332656"/>
            <a:ext cx="680699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onstantia" pitchFamily="18" charset="0"/>
              </a:rPr>
              <a:t>Пальчиковая гимнастика</a:t>
            </a:r>
          </a:p>
          <a:p>
            <a:pPr algn="ctr"/>
            <a:r>
              <a:rPr lang="ru-RU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«Грибы»</a:t>
            </a:r>
            <a:endParaRPr lang="ru-RU" sz="40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Constantia" pitchFamily="18" charset="0"/>
            </a:endParaRPr>
          </a:p>
        </p:txBody>
      </p:sp>
      <p:pic>
        <p:nvPicPr>
          <p:cNvPr id="7170" name="Picture 2" descr="http://supercook.ru/griby/images-griby/grib-b-01-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2780928"/>
            <a:ext cx="4871864" cy="36538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656095"/>
            <a:ext cx="72008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Этот </a:t>
            </a:r>
            <a:r>
              <a:rPr lang="ru-RU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пальчик </a:t>
            </a:r>
            <a:r>
              <a:rPr lang="ru-RU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в лес пошел,</a:t>
            </a:r>
          </a:p>
          <a:p>
            <a:r>
              <a:rPr lang="ru-RU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Этот пальчик гриб нашел,</a:t>
            </a:r>
          </a:p>
          <a:p>
            <a:r>
              <a:rPr lang="ru-RU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Этот </a:t>
            </a:r>
            <a:r>
              <a:rPr lang="ru-RU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пальчик </a:t>
            </a:r>
            <a:r>
              <a:rPr lang="ru-RU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чистить стал,</a:t>
            </a:r>
          </a:p>
          <a:p>
            <a:r>
              <a:rPr lang="ru-RU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Этот пальчик жарить стал,</a:t>
            </a:r>
          </a:p>
          <a:p>
            <a:r>
              <a:rPr lang="ru-RU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Этот пальчик сел и съел,</a:t>
            </a:r>
          </a:p>
          <a:p>
            <a:r>
              <a:rPr lang="ru-RU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Оттого и потолстел.</a:t>
            </a:r>
          </a:p>
        </p:txBody>
      </p:sp>
    </p:spTree>
    <p:extLst>
      <p:ext uri="{BB962C8B-B14F-4D97-AF65-F5344CB8AC3E}">
        <p14:creationId xmlns:p14="http://schemas.microsoft.com/office/powerpoint/2010/main" val="36622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Пальчиковая гимнастика</a:t>
            </a:r>
          </a:p>
          <a:p>
            <a:pPr algn="ctr"/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«</a:t>
            </a:r>
            <a:r>
              <a:rPr lang="ru-RU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Пальчики в лесу».</a:t>
            </a:r>
          </a:p>
          <a:p>
            <a:endParaRPr lang="ru-RU" dirty="0"/>
          </a:p>
          <a:p>
            <a:r>
              <a:rPr lang="ru-RU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nstantia" pitchFamily="18" charset="0"/>
              </a:rPr>
              <a:t>Раз, два, три, четыре, пять.</a:t>
            </a:r>
          </a:p>
          <a:p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nstantia" pitchFamily="18" charset="0"/>
              </a:rPr>
              <a:t>(</a:t>
            </a:r>
            <a:r>
              <a:rPr lang="ru-RU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nstantia" pitchFamily="18" charset="0"/>
              </a:rPr>
              <a:t>показ пальцев, начиная с мизинца)</a:t>
            </a:r>
          </a:p>
          <a:p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nstantia" pitchFamily="18" charset="0"/>
              </a:rPr>
              <a:t>Вышли </a:t>
            </a:r>
            <a:r>
              <a:rPr lang="ru-RU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nstantia" pitchFamily="18" charset="0"/>
              </a:rPr>
              <a:t>пальчики гулять.</a:t>
            </a:r>
          </a:p>
          <a:p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nstantia" pitchFamily="18" charset="0"/>
              </a:rPr>
              <a:t>(</a:t>
            </a:r>
            <a:r>
              <a:rPr lang="ru-RU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nstantia" pitchFamily="18" charset="0"/>
              </a:rPr>
              <a:t>пальцы шагают)</a:t>
            </a:r>
          </a:p>
          <a:p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nstantia" pitchFamily="18" charset="0"/>
              </a:rPr>
              <a:t>Этот </a:t>
            </a:r>
            <a:r>
              <a:rPr lang="ru-RU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nstantia" pitchFamily="18" charset="0"/>
              </a:rPr>
              <a:t>пальчик в лес пошел.</a:t>
            </a:r>
          </a:p>
          <a:p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nstantia" pitchFamily="18" charset="0"/>
              </a:rPr>
              <a:t>(</a:t>
            </a:r>
            <a:r>
              <a:rPr lang="ru-RU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nstantia" pitchFamily="18" charset="0"/>
              </a:rPr>
              <a:t>показываем мизинец)</a:t>
            </a:r>
          </a:p>
          <a:p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nstantia" pitchFamily="18" charset="0"/>
              </a:rPr>
              <a:t>Этот </a:t>
            </a:r>
            <a:r>
              <a:rPr lang="ru-RU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nstantia" pitchFamily="18" charset="0"/>
              </a:rPr>
              <a:t>пальчик гриб нашёл.</a:t>
            </a:r>
          </a:p>
          <a:p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nstantia" pitchFamily="18" charset="0"/>
              </a:rPr>
              <a:t>(</a:t>
            </a:r>
            <a:r>
              <a:rPr lang="ru-RU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nstantia" pitchFamily="18" charset="0"/>
              </a:rPr>
              <a:t>безымянный)</a:t>
            </a:r>
          </a:p>
          <a:p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nstantia" pitchFamily="18" charset="0"/>
              </a:rPr>
              <a:t>Этот </a:t>
            </a:r>
            <a:r>
              <a:rPr lang="ru-RU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nstantia" pitchFamily="18" charset="0"/>
              </a:rPr>
              <a:t>пальчик чистить стал.</a:t>
            </a:r>
          </a:p>
          <a:p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nstantia" pitchFamily="18" charset="0"/>
              </a:rPr>
              <a:t>(</a:t>
            </a:r>
            <a:r>
              <a:rPr lang="ru-RU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nstantia" pitchFamily="18" charset="0"/>
              </a:rPr>
              <a:t>средний)</a:t>
            </a:r>
          </a:p>
          <a:p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nstantia" pitchFamily="18" charset="0"/>
              </a:rPr>
              <a:t>Этот </a:t>
            </a:r>
            <a:r>
              <a:rPr lang="ru-RU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nstantia" pitchFamily="18" charset="0"/>
              </a:rPr>
              <a:t>пальчик жарить стал.</a:t>
            </a:r>
          </a:p>
          <a:p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nstantia" pitchFamily="18" charset="0"/>
              </a:rPr>
              <a:t>(</a:t>
            </a:r>
            <a:r>
              <a:rPr lang="ru-RU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nstantia" pitchFamily="18" charset="0"/>
              </a:rPr>
              <a:t>указательный)</a:t>
            </a:r>
          </a:p>
          <a:p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nstantia" pitchFamily="18" charset="0"/>
              </a:rPr>
              <a:t>Ну</a:t>
            </a:r>
            <a:r>
              <a:rPr lang="ru-RU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nstantia" pitchFamily="18" charset="0"/>
              </a:rPr>
              <a:t>, а этот только ел,</a:t>
            </a:r>
          </a:p>
          <a:p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nstantia" pitchFamily="18" charset="0"/>
              </a:rPr>
              <a:t>Оттого </a:t>
            </a:r>
            <a:r>
              <a:rPr lang="ru-RU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nstantia" pitchFamily="18" charset="0"/>
              </a:rPr>
              <a:t>и похудел!</a:t>
            </a:r>
          </a:p>
          <a:p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nstantia" pitchFamily="18" charset="0"/>
              </a:rPr>
              <a:t>(</a:t>
            </a:r>
            <a:r>
              <a:rPr lang="ru-RU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nstantia" pitchFamily="18" charset="0"/>
              </a:rPr>
              <a:t>большой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nstantia" pitchFamily="18" charset="0"/>
              </a:rPr>
              <a:t>)</a:t>
            </a:r>
            <a:endParaRPr lang="ru-RU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Constantia" pitchFamily="18" charset="0"/>
            </a:endParaRPr>
          </a:p>
        </p:txBody>
      </p:sp>
      <p:pic>
        <p:nvPicPr>
          <p:cNvPr id="6146" name="Picture 2" descr="http://okafish.ru/grib/foto/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76672"/>
            <a:ext cx="4248472" cy="56646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86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96925" y="1556792"/>
            <a:ext cx="41399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  <a:cs typeface="Times New Roman" pitchFamily="18" charset="0"/>
              </a:rPr>
              <a:t>Крепкий, плотный, очень статный,</a:t>
            </a:r>
          </a:p>
          <a:p>
            <a:r>
              <a:rPr lang="ru-RU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  <a:cs typeface="Times New Roman" pitchFamily="18" charset="0"/>
              </a:rPr>
              <a:t> В шляпе бурой и нарядной.</a:t>
            </a:r>
          </a:p>
          <a:p>
            <a:r>
              <a:rPr lang="ru-RU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  <a:cs typeface="Times New Roman" pitchFamily="18" charset="0"/>
              </a:rPr>
              <a:t> Это гордость всех лесов!</a:t>
            </a:r>
          </a:p>
          <a:p>
            <a:r>
              <a:rPr lang="ru-RU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  <a:cs typeface="Times New Roman" pitchFamily="18" charset="0"/>
              </a:rPr>
              <a:t> Настоящий царь грибов</a:t>
            </a:r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  <a:cs typeface="Times New Roman" pitchFamily="18" charset="0"/>
              </a:rPr>
              <a:t>!</a:t>
            </a:r>
          </a:p>
          <a:p>
            <a:endParaRPr lang="ru-RU" sz="2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nstantia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(белый гриб)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Наталья\Desktop\60387039_1276666831_48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92155"/>
            <a:ext cx="4545405" cy="34090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63688" y="404664"/>
            <a:ext cx="528080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Съедобные грибы.</a:t>
            </a:r>
            <a:endParaRPr lang="ru-RU" sz="4400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00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coollib.net/i/2/232302/i_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5560046" cy="43640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68122" y="332656"/>
            <a:ext cx="367587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onstantia" pitchFamily="18" charset="0"/>
              </a:rPr>
              <a:t>Считалочка</a:t>
            </a:r>
            <a:endParaRPr lang="ru-RU" sz="44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Constant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45841" y="1308795"/>
            <a:ext cx="3949207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nstantia" pitchFamily="18" charset="0"/>
              </a:rPr>
              <a:t>Раз – опёнок,</a:t>
            </a:r>
          </a:p>
          <a:p>
            <a:r>
              <a:rPr lang="ru-RU" sz="2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nstantia" pitchFamily="18" charset="0"/>
              </a:rPr>
              <a:t>Два – маслёнок,</a:t>
            </a:r>
          </a:p>
          <a:p>
            <a:r>
              <a:rPr lang="ru-RU" sz="2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nstantia" pitchFamily="18" charset="0"/>
              </a:rPr>
              <a:t>Три – красавец-боровик.</a:t>
            </a:r>
          </a:p>
          <a:p>
            <a:r>
              <a:rPr lang="ru-RU" sz="2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nstantia" pitchFamily="18" charset="0"/>
              </a:rPr>
              <a:t>Вот волнушка на опушке,</a:t>
            </a:r>
          </a:p>
          <a:p>
            <a:r>
              <a:rPr lang="ru-RU" sz="2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nstantia" pitchFamily="18" charset="0"/>
              </a:rPr>
              <a:t>Шампиньон и дождевик.</a:t>
            </a:r>
          </a:p>
          <a:p>
            <a:r>
              <a:rPr lang="ru-RU" sz="2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nstantia" pitchFamily="18" charset="0"/>
              </a:rPr>
              <a:t>Вот лисичка-невеличка,</a:t>
            </a:r>
          </a:p>
          <a:p>
            <a:r>
              <a:rPr lang="ru-RU" sz="2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nstantia" pitchFamily="18" charset="0"/>
              </a:rPr>
              <a:t>Подберёзовик-грибок,</a:t>
            </a:r>
          </a:p>
          <a:p>
            <a:r>
              <a:rPr lang="ru-RU" sz="2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nstantia" pitchFamily="18" charset="0"/>
              </a:rPr>
              <a:t>Вот сморчок и строчок,</a:t>
            </a:r>
          </a:p>
          <a:p>
            <a:r>
              <a:rPr lang="ru-RU" sz="2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nstantia" pitchFamily="18" charset="0"/>
              </a:rPr>
              <a:t>И ещё боровичок.</a:t>
            </a:r>
          </a:p>
          <a:p>
            <a:r>
              <a:rPr lang="ru-RU" sz="2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nstantia" pitchFamily="18" charset="0"/>
              </a:rPr>
              <a:t>Моховик стоит на ножке,</a:t>
            </a:r>
          </a:p>
          <a:p>
            <a:r>
              <a:rPr lang="ru-RU" sz="2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nstantia" pitchFamily="18" charset="0"/>
              </a:rPr>
              <a:t>Груздь и рыжик золотой.</a:t>
            </a:r>
          </a:p>
          <a:p>
            <a:r>
              <a:rPr lang="ru-RU" sz="2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nstantia" pitchFamily="18" charset="0"/>
              </a:rPr>
              <a:t>Не привык с пустым </a:t>
            </a:r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nstantia" pitchFamily="18" charset="0"/>
              </a:rPr>
              <a:t>лукошком</a:t>
            </a:r>
          </a:p>
          <a:p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nstantia" pitchFamily="18" charset="0"/>
              </a:rPr>
              <a:t> </a:t>
            </a:r>
            <a:r>
              <a:rPr lang="ru-RU" sz="20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nstantia" pitchFamily="18" charset="0"/>
              </a:rPr>
              <a:t>возвращаться я домой!</a:t>
            </a:r>
          </a:p>
        </p:txBody>
      </p:sp>
    </p:spTree>
    <p:extLst>
      <p:ext uri="{BB962C8B-B14F-4D97-AF65-F5344CB8AC3E}">
        <p14:creationId xmlns:p14="http://schemas.microsoft.com/office/powerpoint/2010/main" val="246887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book33.ru/wp-content/uploads/2013/08/%D0%91%D0%B5%D0%BB%D1%8B%D0%B9-%D0%B3%D1%80%D0%B8%D0%B1-%D0%B8-%D1%8F%D1%89%D0%B5%D1%80%D0%B8%D1%86%D0%B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2492896"/>
            <a:ext cx="8712968" cy="396043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Up">
              <a:avLst>
                <a:gd name="adj" fmla="val 11700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062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Съедобные  грибы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620688"/>
            <a:ext cx="44446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  <a:cs typeface="Times New Roman" pitchFamily="18" charset="0"/>
              </a:rPr>
              <a:t>Под опавшие листочки</a:t>
            </a:r>
          </a:p>
          <a:p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  <a:cs typeface="Times New Roman" pitchFamily="18" charset="0"/>
              </a:rPr>
              <a:t>дружно </a:t>
            </a:r>
            <a:r>
              <a:rPr lang="ru-RU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  <a:cs typeface="Times New Roman" pitchFamily="18" charset="0"/>
              </a:rPr>
              <a:t>спрятались грибочки.</a:t>
            </a:r>
          </a:p>
          <a:p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  <a:cs typeface="Times New Roman" pitchFamily="18" charset="0"/>
              </a:rPr>
              <a:t>Очень </a:t>
            </a:r>
            <a:r>
              <a:rPr lang="ru-RU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  <a:cs typeface="Times New Roman" pitchFamily="18" charset="0"/>
              </a:rPr>
              <a:t>хитрые сестрички</a:t>
            </a:r>
          </a:p>
          <a:p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  <a:cs typeface="Times New Roman" pitchFamily="18" charset="0"/>
              </a:rPr>
              <a:t>Это </a:t>
            </a:r>
            <a:r>
              <a:rPr lang="ru-RU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  <a:cs typeface="Times New Roman" pitchFamily="18" charset="0"/>
              </a:rPr>
              <a:t>желтые</a:t>
            </a:r>
            <a:r>
              <a:rPr lang="ru-RU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</a:rPr>
              <a:t>… </a:t>
            </a:r>
            <a:endParaRPr lang="ru-RU" sz="24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nstantia" pitchFamily="18" charset="0"/>
            </a:endParaRPr>
          </a:p>
          <a:p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                          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3728709"/>
            <a:ext cx="17908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 (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лисички).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Наталья\Desktop\default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8619" y="2204864"/>
            <a:ext cx="4400490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27553" y="5589240"/>
            <a:ext cx="62889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i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Съедобные грибы</a:t>
            </a:r>
            <a:endParaRPr lang="ru-RU" sz="5400" b="1" i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90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64780" y="436510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  <a:cs typeface="Times New Roman" pitchFamily="18" charset="0"/>
              </a:rPr>
              <a:t>Сел мышонок </a:t>
            </a:r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  <a:cs typeface="Times New Roman" pitchFamily="18" charset="0"/>
              </a:rPr>
              <a:t>на ........,</a:t>
            </a:r>
            <a:endParaRPr lang="ru-RU" sz="2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nstantia" pitchFamily="18" charset="0"/>
              <a:cs typeface="Times New Roman" pitchFamily="18" charset="0"/>
            </a:endParaRPr>
          </a:p>
          <a:p>
            <a:r>
              <a:rPr lang="ru-RU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  <a:cs typeface="Times New Roman" pitchFamily="18" charset="0"/>
              </a:rPr>
              <a:t>А </a:t>
            </a:r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  <a:cs typeface="Times New Roman" pitchFamily="18" charset="0"/>
              </a:rPr>
              <a:t>…….. - </a:t>
            </a:r>
            <a:r>
              <a:rPr lang="ru-RU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  <a:cs typeface="Times New Roman" pitchFamily="18" charset="0"/>
              </a:rPr>
              <a:t>липкий гриб,</a:t>
            </a:r>
          </a:p>
          <a:p>
            <a:r>
              <a:rPr lang="ru-RU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  <a:cs typeface="Times New Roman" pitchFamily="18" charset="0"/>
              </a:rPr>
              <a:t>Вот мышонок и прилип.</a:t>
            </a:r>
          </a:p>
          <a:p>
            <a:r>
              <a:rPr lang="ru-RU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  <a:cs typeface="Times New Roman" pitchFamily="18" charset="0"/>
              </a:rPr>
              <a:t>Ай-ай-ай, ай-ай-ай!</a:t>
            </a:r>
          </a:p>
          <a:p>
            <a:r>
              <a:rPr lang="ru-RU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  <a:cs typeface="Times New Roman" pitchFamily="18" charset="0"/>
              </a:rPr>
              <a:t>Мама, мама, вырyчай!</a:t>
            </a:r>
          </a:p>
        </p:txBody>
      </p:sp>
      <p:pic>
        <p:nvPicPr>
          <p:cNvPr id="4098" name="Picture 2" descr="C:\Users\Наталья\Desktop\масленок-настоящий-e13649288983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365" y="963611"/>
            <a:ext cx="3600991" cy="33378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Наталья\Desktop\gri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3" y="1052736"/>
            <a:ext cx="4419817" cy="32403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907039" y="5103767"/>
            <a:ext cx="17070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(маслёнок)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97068" y="130844"/>
            <a:ext cx="63634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i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Съедобные грибы</a:t>
            </a:r>
            <a:endParaRPr lang="ru-RU" sz="5400" b="1" i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96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26920" y="1484784"/>
            <a:ext cx="4013371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  <a:cs typeface="Times New Roman" pitchFamily="18" charset="0"/>
              </a:rPr>
              <a:t>Нет грибов дружней, чем эти, – знают взрослые и дети, -</a:t>
            </a:r>
          </a:p>
          <a:p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  <a:cs typeface="Times New Roman" pitchFamily="18" charset="0"/>
              </a:rPr>
              <a:t>на пеньках растут</a:t>
            </a:r>
          </a:p>
          <a:p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  <a:cs typeface="Times New Roman" pitchFamily="18" charset="0"/>
              </a:rPr>
              <a:t> в лесу,</a:t>
            </a:r>
          </a:p>
          <a:p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  <a:cs typeface="Times New Roman" pitchFamily="18" charset="0"/>
              </a:rPr>
              <a:t> как веснушки на носу</a:t>
            </a:r>
          </a:p>
          <a:p>
            <a:endParaRPr lang="ru-RU" sz="20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nstantia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(опята)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Наталья\Desktop\79798885_110611_2317_1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89433"/>
            <a:ext cx="4703392" cy="33169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90268" y="5301208"/>
            <a:ext cx="63634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i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Съедобные грибы</a:t>
            </a:r>
            <a:endParaRPr lang="ru-RU" sz="5400" b="1" i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21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97297" y="2276872"/>
            <a:ext cx="33986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Не спорю –  не белый,</a:t>
            </a:r>
          </a:p>
          <a:p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я, братцы, попроще, </a:t>
            </a:r>
          </a:p>
          <a:p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расту я обычно в берёзовой роще.</a:t>
            </a:r>
            <a:endParaRPr lang="ru-RU" sz="2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Наталья\Desktop\88a4ca49fc3ee125a731f59885773c5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2058" y="1844824"/>
            <a:ext cx="4672815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7664" y="4116685"/>
            <a:ext cx="22526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(подберёзовик)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05881" y="404664"/>
            <a:ext cx="62889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i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Съедобные грибы</a:t>
            </a:r>
            <a:endParaRPr lang="ru-RU" sz="5400" b="1" i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15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4048" y="2204864"/>
            <a:ext cx="38164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  <a:cs typeface="Times New Roman" pitchFamily="18" charset="0"/>
              </a:rPr>
              <a:t>Я в красной шапочке расту</a:t>
            </a:r>
          </a:p>
          <a:p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  <a:cs typeface="Times New Roman" pitchFamily="18" charset="0"/>
              </a:rPr>
              <a:t>среди корней осиновых,</a:t>
            </a:r>
          </a:p>
          <a:p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  <a:cs typeface="Times New Roman" pitchFamily="18" charset="0"/>
              </a:rPr>
              <a:t>Меня узнаешь за версту,</a:t>
            </a:r>
          </a:p>
          <a:p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  <a:cs typeface="Times New Roman" pitchFamily="18" charset="0"/>
              </a:rPr>
              <a:t>Зовусь я ... </a:t>
            </a:r>
            <a:endParaRPr lang="ru-RU" sz="2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nstantia" pitchFamily="18" charset="0"/>
            </a:endParaRPr>
          </a:p>
        </p:txBody>
      </p:sp>
      <p:pic>
        <p:nvPicPr>
          <p:cNvPr id="3074" name="Picture 2" descr="C:\Users\Наталья\Desktop\0a204438a9418c919e79675f3346b0b6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864" y="1860960"/>
            <a:ext cx="4390474" cy="3296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524847" y="4282355"/>
            <a:ext cx="21830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(подосиновик)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476672"/>
            <a:ext cx="63634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i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Съедобные грибы</a:t>
            </a:r>
            <a:endParaRPr lang="ru-RU" sz="5400" b="1" i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21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аталья\Desktop\3224119-fd24941233b0591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3888432" cy="29163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44008" y="620688"/>
            <a:ext cx="4355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  <a:cs typeface="Times New Roman" pitchFamily="18" charset="0"/>
              </a:rPr>
              <a:t>Люблю я </a:t>
            </a:r>
            <a:r>
              <a:rPr lang="ru-RU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nstantia" pitchFamily="18" charset="0"/>
                <a:cs typeface="Times New Roman" pitchFamily="18" charset="0"/>
              </a:rPr>
              <a:t>грузди</a:t>
            </a:r>
            <a:r>
              <a:rPr lang="ru-RU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  <a:cs typeface="Times New Roman" pitchFamily="18" charset="0"/>
              </a:rPr>
              <a:t> белые,</a:t>
            </a:r>
          </a:p>
          <a:p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  <a:cs typeface="Times New Roman" pitchFamily="18" charset="0"/>
              </a:rPr>
              <a:t>Люблю </a:t>
            </a:r>
            <a:r>
              <a:rPr lang="ru-RU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  <a:cs typeface="Times New Roman" pitchFamily="18" charset="0"/>
              </a:rPr>
              <a:t>я </a:t>
            </a:r>
            <a:r>
              <a:rPr lang="ru-RU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nstantia" pitchFamily="18" charset="0"/>
                <a:cs typeface="Times New Roman" pitchFamily="18" charset="0"/>
              </a:rPr>
              <a:t>грузди</a:t>
            </a:r>
            <a:r>
              <a:rPr lang="ru-RU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  <a:cs typeface="Times New Roman" pitchFamily="18" charset="0"/>
              </a:rPr>
              <a:t> черные,</a:t>
            </a:r>
          </a:p>
          <a:p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  <a:cs typeface="Times New Roman" pitchFamily="18" charset="0"/>
              </a:rPr>
              <a:t>Но </a:t>
            </a:r>
            <a:r>
              <a:rPr lang="ru-RU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  <a:cs typeface="Times New Roman" pitchFamily="18" charset="0"/>
              </a:rPr>
              <a:t>мне неважен цвет -</a:t>
            </a:r>
          </a:p>
          <a:p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  <a:cs typeface="Times New Roman" pitchFamily="18" charset="0"/>
              </a:rPr>
              <a:t>Люблю </a:t>
            </a:r>
            <a:r>
              <a:rPr lang="ru-RU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nstantia" pitchFamily="18" charset="0"/>
                <a:cs typeface="Times New Roman" pitchFamily="18" charset="0"/>
              </a:rPr>
              <a:t>я их соленые!</a:t>
            </a:r>
          </a:p>
        </p:txBody>
      </p:sp>
      <p:pic>
        <p:nvPicPr>
          <p:cNvPr id="4100" name="Picture 4" descr="C:\Users\Наталья\Desktop\chyornyj-gruzd-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1796" y="2780928"/>
            <a:ext cx="3600400" cy="2700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5465229"/>
            <a:ext cx="62889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i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Съедобные грибы</a:t>
            </a:r>
            <a:endParaRPr lang="ru-RU" sz="5400" b="1" i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50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Грибы рыжики: свойства и рецепты. - Здоровье - Еда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3774575"/>
            <a:ext cx="3028802" cy="20177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Съедобные грибы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4923" y="908720"/>
            <a:ext cx="3022178" cy="22714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Дубовик обыкновенный Supersadovod - о саде и огороде просто и интересно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3789040"/>
            <a:ext cx="3589716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грибы - Шампиньон полевой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908720"/>
            <a:ext cx="3028596" cy="22714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05472" y="116632"/>
            <a:ext cx="4905895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0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Съедобные  грибы </a:t>
            </a:r>
            <a:endParaRPr lang="ru-RU" sz="4000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23728" y="3179026"/>
            <a:ext cx="14440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Моховик 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58997" y="5792291"/>
            <a:ext cx="1376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Дубовик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52120" y="3180167"/>
            <a:ext cx="19543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Шампиньон 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66138" y="5792291"/>
            <a:ext cx="12827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Рыжик 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56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856</TotalTime>
  <Words>481</Words>
  <Application>Microsoft Office PowerPoint</Application>
  <PresentationFormat>Экран (4:3)</PresentationFormat>
  <Paragraphs>135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Воздушный поток</vt:lpstr>
      <vt:lpstr>Презентация PowerPoint</vt:lpstr>
      <vt:lpstr>Презентация PowerPoint</vt:lpstr>
      <vt:lpstr>Съедобные  грибы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Учимся определять грибы</dc:title>
  <dc:creator>Наталья</dc:creator>
  <cp:lastModifiedBy>Юлия</cp:lastModifiedBy>
  <cp:revision>67</cp:revision>
  <dcterms:created xsi:type="dcterms:W3CDTF">2014-10-22T14:01:59Z</dcterms:created>
  <dcterms:modified xsi:type="dcterms:W3CDTF">2015-12-09T18:55:38Z</dcterms:modified>
</cp:coreProperties>
</file>