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4"/>
  </p:notes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ED5537"/>
    <a:srgbClr val="CC6600"/>
    <a:srgbClr val="FF9966"/>
    <a:srgbClr val="FF9933"/>
    <a:srgbClr val="CB618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636" autoAdjust="0"/>
    <p:restoredTop sz="94660"/>
  </p:normalViewPr>
  <p:slideViewPr>
    <p:cSldViewPr>
      <p:cViewPr varScale="1">
        <p:scale>
          <a:sx n="106" d="100"/>
          <a:sy n="106" d="100"/>
        </p:scale>
        <p:origin x="-17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10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18985C-CB79-43FB-8116-C7620791C367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1E43B4-99F9-48A5-A0DB-E0833FEF029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1E43B4-99F9-48A5-A0DB-E0833FEF0295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1E43B4-99F9-48A5-A0DB-E0833FEF029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07.12.2015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asyen.ru/load/metodika/k_prezentacijam/277-14-2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jpeg"/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0.jpeg"/><Relationship Id="rId4" Type="http://schemas.openxmlformats.org/officeDocument/2006/relationships/image" Target="../media/image49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jpeg"/><Relationship Id="rId3" Type="http://schemas.openxmlformats.org/officeDocument/2006/relationships/image" Target="../media/image52.jpeg"/><Relationship Id="rId7" Type="http://schemas.openxmlformats.org/officeDocument/2006/relationships/image" Target="../media/image56.jpeg"/><Relationship Id="rId2" Type="http://schemas.openxmlformats.org/officeDocument/2006/relationships/image" Target="../media/image5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.jpeg"/><Relationship Id="rId11" Type="http://schemas.openxmlformats.org/officeDocument/2006/relationships/image" Target="../media/image60.jpeg"/><Relationship Id="rId5" Type="http://schemas.openxmlformats.org/officeDocument/2006/relationships/image" Target="../media/image54.jpeg"/><Relationship Id="rId10" Type="http://schemas.openxmlformats.org/officeDocument/2006/relationships/image" Target="../media/image59.jpeg"/><Relationship Id="rId4" Type="http://schemas.openxmlformats.org/officeDocument/2006/relationships/image" Target="../media/image53.jpeg"/><Relationship Id="rId9" Type="http://schemas.openxmlformats.org/officeDocument/2006/relationships/image" Target="../media/image58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10" Type="http://schemas.openxmlformats.org/officeDocument/2006/relationships/image" Target="../media/image15.jpeg"/><Relationship Id="rId4" Type="http://schemas.openxmlformats.org/officeDocument/2006/relationships/image" Target="../media/image9.jpeg"/><Relationship Id="rId9" Type="http://schemas.openxmlformats.org/officeDocument/2006/relationships/image" Target="../media/image1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jpeg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7" Type="http://schemas.openxmlformats.org/officeDocument/2006/relationships/image" Target="../media/image39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jpeg"/><Relationship Id="rId5" Type="http://schemas.openxmlformats.org/officeDocument/2006/relationships/image" Target="../media/image37.jpeg"/><Relationship Id="rId4" Type="http://schemas.openxmlformats.org/officeDocument/2006/relationships/image" Target="../media/image36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jpeg"/><Relationship Id="rId3" Type="http://schemas.openxmlformats.org/officeDocument/2006/relationships/image" Target="../media/image41.jpeg"/><Relationship Id="rId7" Type="http://schemas.openxmlformats.org/officeDocument/2006/relationships/image" Target="../media/image45.jpe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jpeg"/><Relationship Id="rId5" Type="http://schemas.openxmlformats.org/officeDocument/2006/relationships/image" Target="../media/image43.jpeg"/><Relationship Id="rId4" Type="http://schemas.openxmlformats.org/officeDocument/2006/relationships/image" Target="../media/image4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ttp://easyen.ru/_ld/151/03420960.jpg">
            <a:hlinkClick r:id="rId3" tgtFrame="&quot;_blank&quot;"/>
          </p:cNvPr>
          <p:cNvPicPr/>
          <p:nvPr/>
        </p:nvPicPr>
        <p:blipFill>
          <a:blip r:embed="rId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1604" y="2214554"/>
            <a:ext cx="7215238" cy="2357454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prstTxWarp prst="textPlain">
              <a:avLst>
                <a:gd name="adj" fmla="val 50956"/>
              </a:avLst>
            </a:prstTxWarp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Дидактические игры </a:t>
            </a:r>
            <a:br>
              <a:rPr lang="ru-RU" b="1" dirty="0" smtClean="0">
                <a:ln w="11430"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 smtClean="0">
                <a:ln w="11430"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для детей старшего возраста по рисованию</a:t>
            </a:r>
            <a:br>
              <a:rPr lang="ru-RU" b="1" dirty="0" smtClean="0">
                <a:ln w="11430"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b="1" dirty="0">
              <a:ln w="11430">
                <a:solidFill>
                  <a:schemeClr val="accent5">
                    <a:lumMod val="60000"/>
                    <a:lumOff val="40000"/>
                  </a:schemeClr>
                </a:solidFill>
              </a:ln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357166"/>
            <a:ext cx="69294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МБДОУ Детский сад №5 «Золотая рыбка» Нижегородской области, г. Богородск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429124" y="5072074"/>
            <a:ext cx="4429156" cy="15001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numCol="1" anchor="t">
            <a:prstTxWarp prst="textPlain">
              <a:avLst>
                <a:gd name="adj" fmla="val 49261"/>
              </a:avLst>
            </a:prstTxWarp>
            <a:normAutofit fontScale="975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/>
            <a:r>
              <a:rPr lang="ru-RU" sz="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00" dirty="0" smtClean="0">
                <a:solidFill>
                  <a:schemeClr val="tx1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ыполнила</a:t>
            </a:r>
          </a:p>
          <a:p>
            <a:pPr algn="r"/>
            <a:r>
              <a:rPr lang="ru-RU" sz="300" dirty="0" smtClean="0">
                <a:solidFill>
                  <a:schemeClr val="tx1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Педагог дополнительного образования </a:t>
            </a:r>
          </a:p>
          <a:p>
            <a:pPr algn="r"/>
            <a:r>
              <a:rPr lang="ru-RU" sz="300" dirty="0" smtClean="0">
                <a:solidFill>
                  <a:schemeClr val="tx1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1 кв. категории</a:t>
            </a:r>
          </a:p>
          <a:p>
            <a:pPr algn="r"/>
            <a:r>
              <a:rPr lang="ru-RU" sz="300" dirty="0" smtClean="0">
                <a:solidFill>
                  <a:schemeClr val="tx1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Игонина Ольга Николаевна</a:t>
            </a:r>
          </a:p>
          <a:p>
            <a:pPr algn="r"/>
            <a:endParaRPr lang="ru-RU" sz="100" dirty="0"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«НАРИСУЙ ЧЕЛОВЕЧКА»</a:t>
            </a:r>
            <a:endParaRPr lang="ru-RU" b="1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4000504"/>
            <a:ext cx="1785950" cy="25717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71736" y="4000504"/>
            <a:ext cx="1785950" cy="259380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14876" y="3929066"/>
            <a:ext cx="1785950" cy="264320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8016" y="3929066"/>
            <a:ext cx="1763808" cy="264320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500034" y="2000240"/>
            <a:ext cx="8429684" cy="17145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ЦЕЛЬ: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Развивать умение рисовать человека.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ЗАДАЧИ:</a:t>
            </a:r>
          </a:p>
          <a:p>
            <a:pPr>
              <a:lnSpc>
                <a:spcPct val="120000"/>
              </a:lnSpc>
            </a:pPr>
            <a:r>
              <a:rPr lang="ru-RU" dirty="0" smtClean="0">
                <a:solidFill>
                  <a:schemeClr val="tx1"/>
                </a:solidFill>
              </a:rPr>
              <a:t>Упражнять в рисовании фигуры человека, используя трафарет (внутренний и внешний).</a:t>
            </a:r>
          </a:p>
          <a:p>
            <a:pPr>
              <a:lnSpc>
                <a:spcPct val="120000"/>
              </a:lnSpc>
            </a:pPr>
            <a:r>
              <a:rPr lang="ru-RU" dirty="0" smtClean="0">
                <a:solidFill>
                  <a:schemeClr val="tx1"/>
                </a:solidFill>
              </a:rPr>
              <a:t>Формировать умение использовать приём "</a:t>
            </a:r>
            <a:r>
              <a:rPr lang="ru-RU" dirty="0" err="1" smtClean="0">
                <a:solidFill>
                  <a:schemeClr val="tx1"/>
                </a:solidFill>
              </a:rPr>
              <a:t>опредмечивания</a:t>
            </a:r>
            <a:r>
              <a:rPr lang="ru-RU" dirty="0" smtClean="0">
                <a:solidFill>
                  <a:schemeClr val="tx1"/>
                </a:solidFill>
              </a:rPr>
              <a:t>" для изображения людей разного пола, "одевая" их. 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642918"/>
            <a:ext cx="8686800" cy="5437207"/>
          </a:xfrm>
        </p:spPr>
        <p:txBody>
          <a:bodyPr/>
          <a:lstStyle/>
          <a:p>
            <a:pPr>
              <a:buNone/>
            </a:pPr>
            <a:r>
              <a:rPr lang="ru-RU" sz="2000" dirty="0" smtClean="0"/>
              <a:t>ДЕЯТЕЛЬНОСТЬ: </a:t>
            </a:r>
          </a:p>
          <a:p>
            <a:pPr>
              <a:buNone/>
            </a:pPr>
            <a:r>
              <a:rPr lang="ru-RU" sz="2000" dirty="0" smtClean="0"/>
              <a:t>С помощью трафарета  и простого карандаша дети переводят </a:t>
            </a:r>
          </a:p>
          <a:p>
            <a:pPr>
              <a:buNone/>
            </a:pPr>
            <a:r>
              <a:rPr lang="ru-RU" sz="2000" dirty="0" smtClean="0"/>
              <a:t>изображение на бумагу, придумывая разные позы и образы.</a:t>
            </a:r>
            <a:endParaRPr lang="ru-RU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4740"/>
          <a:stretch/>
        </p:blipFill>
        <p:spPr>
          <a:xfrm>
            <a:off x="318903" y="2000240"/>
            <a:ext cx="1467015" cy="206608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14424" y="2000240"/>
            <a:ext cx="1386006" cy="207170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3428993" y="2357429"/>
            <a:ext cx="2071700" cy="135732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Объект 4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5518963" y="2000240"/>
            <a:ext cx="1339053" cy="207170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3428991" y="4857760"/>
            <a:ext cx="2071703" cy="135732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1785918" y="4857760"/>
            <a:ext cx="2071702" cy="135732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8" cstate="screen"/>
          <a:srcRect/>
          <a:stretch>
            <a:fillRect/>
          </a:stretch>
        </p:blipFill>
        <p:spPr bwMode="auto">
          <a:xfrm rot="5400000">
            <a:off x="71406" y="4857760"/>
            <a:ext cx="2071702" cy="135732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6786578" y="2357430"/>
            <a:ext cx="2071702" cy="135732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15206" y="4500570"/>
            <a:ext cx="1357322" cy="207170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5153657" y="4847607"/>
            <a:ext cx="2051395" cy="135732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одержимое 7" descr="http://alamwahd.com/uploads/byh/albums/6f9d8dd6eeFotolia_5968297_Subscription_XL.jpg"/>
          <p:cNvPicPr>
            <a:picLocks noGrp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786314" y="214291"/>
            <a:ext cx="4031700" cy="5286412"/>
          </a:xfrm>
          <a:prstGeom prst="rect">
            <a:avLst/>
          </a:prstGeom>
          <a:ln w="9525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sp>
        <p:nvSpPr>
          <p:cNvPr id="9" name="Прямоугольник 8"/>
          <p:cNvSpPr/>
          <p:nvPr/>
        </p:nvSpPr>
        <p:spPr>
          <a:xfrm>
            <a:off x="571472" y="5357826"/>
            <a:ext cx="6929486" cy="1000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СПАСИБО ЗА ВНИМАНИЕ!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928662" y="500042"/>
            <a:ext cx="7467600" cy="1643074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«</a:t>
            </a:r>
            <a:r>
              <a:rPr lang="ru-RU" sz="4000" b="1" dirty="0" err="1" smtClean="0"/>
              <a:t>ПОФАНТАЗИРУем</a:t>
            </a:r>
            <a:r>
              <a:rPr lang="ru-RU" sz="4000" b="1" dirty="0" smtClean="0"/>
              <a:t>?!»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17" name="Содержимое 16"/>
          <p:cNvSpPr>
            <a:spLocks noGrp="1"/>
          </p:cNvSpPr>
          <p:nvPr>
            <p:ph idx="1"/>
          </p:nvPr>
        </p:nvSpPr>
        <p:spPr>
          <a:xfrm>
            <a:off x="214282" y="1285860"/>
            <a:ext cx="5643602" cy="518809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ЦЕЛЬ</a:t>
            </a:r>
            <a:r>
              <a:rPr lang="ru-RU" b="1" dirty="0" smtClean="0"/>
              <a:t>: </a:t>
            </a:r>
            <a:r>
              <a:rPr lang="ru-RU" dirty="0" smtClean="0"/>
              <a:t>Использовать нетрадиционное рисование для развития художественно-творческих способностей у детей.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ЗАДАЧИ: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     Формировать умение создавать предмет, используя внутренний или внешний контур.</a:t>
            </a:r>
          </a:p>
          <a:p>
            <a:pPr lvl="0">
              <a:buNone/>
            </a:pPr>
            <a:r>
              <a:rPr lang="ru-RU" dirty="0" smtClean="0"/>
              <a:t>     Использовать в работе разные средства выразительности в сочетании (Поролоновые тампоны + тонкая кисть, простой карандаш + поролоновые тампоны, восковые мелки + краски и т.д.).</a:t>
            </a:r>
          </a:p>
          <a:p>
            <a:pPr>
              <a:buNone/>
            </a:pPr>
            <a:r>
              <a:rPr lang="ru-RU" dirty="0" smtClean="0"/>
              <a:t>     Развивать воображение в дорисовке и прорисовке готовых контуров трафарета.</a:t>
            </a:r>
          </a:p>
          <a:p>
            <a:pPr lvl="0">
              <a:buNone/>
            </a:pPr>
            <a:r>
              <a:rPr lang="ru-RU" dirty="0" smtClean="0"/>
              <a:t>     Способствовать созданию сюжета и композиции, используя готовые образы трафарета.</a:t>
            </a:r>
          </a:p>
          <a:p>
            <a:pPr>
              <a:buNone/>
            </a:pPr>
            <a:endParaRPr lang="ru-RU" b="1" dirty="0"/>
          </a:p>
        </p:txBody>
      </p:sp>
      <p:pic>
        <p:nvPicPr>
          <p:cNvPr id="6" name="Рисунок 5" descr="04122014455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5857884" y="2571744"/>
            <a:ext cx="2928958" cy="192673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Рисунок 7" descr="04122014457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5857884" y="428604"/>
            <a:ext cx="2941777" cy="192882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Рисунок 11" descr="04122014456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5857884" y="4643446"/>
            <a:ext cx="2941779" cy="192882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3042013783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 rot="16200000">
            <a:off x="3774276" y="4012410"/>
            <a:ext cx="1428760" cy="226220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 descr="23042013784.jp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>
          <a:xfrm rot="16200000">
            <a:off x="1278333" y="2436388"/>
            <a:ext cx="1443799" cy="228601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Рисунок 5" descr="23042013789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3357554" y="2857496"/>
            <a:ext cx="2262203" cy="142876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Рисунок 6" descr="23042013796.jp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5786446" y="4429132"/>
            <a:ext cx="2262204" cy="142876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2" descr="C:\Users\Администратор\Desktop\29052012514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6286511" y="357166"/>
            <a:ext cx="2449303" cy="228601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Рисунок 9" descr="04122014454.jpg"/>
          <p:cNvPicPr>
            <a:picLocks noChangeAspect="1"/>
          </p:cNvPicPr>
          <p:nvPr/>
        </p:nvPicPr>
        <p:blipFill>
          <a:blip r:embed="rId7" cstate="screen"/>
          <a:srcRect/>
          <a:stretch>
            <a:fillRect/>
          </a:stretch>
        </p:blipFill>
        <p:spPr>
          <a:xfrm>
            <a:off x="3143240" y="357166"/>
            <a:ext cx="2857520" cy="200026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Picture 3" descr="H:\проект сказка Теремок\фото для проекта\20111123248.jpg"/>
          <p:cNvPicPr>
            <a:picLocks noChangeAspect="1" noChangeArrowheads="1"/>
          </p:cNvPicPr>
          <p:nvPr/>
        </p:nvPicPr>
        <p:blipFill>
          <a:blip r:embed="rId8" cstate="screen"/>
          <a:srcRect/>
          <a:stretch>
            <a:fillRect/>
          </a:stretch>
        </p:blipFill>
        <p:spPr>
          <a:xfrm>
            <a:off x="428596" y="285728"/>
            <a:ext cx="2540019" cy="228601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6" name="Picture 2" descr="C:\Users\1\Desktop\23042013771.jpg"/>
          <p:cNvPicPr>
            <a:picLocks noChangeAspect="1" noChangeArrowheads="1"/>
          </p:cNvPicPr>
          <p:nvPr/>
        </p:nvPicPr>
        <p:blipFill>
          <a:blip r:embed="rId9" cstate="screen"/>
          <a:srcRect/>
          <a:stretch>
            <a:fillRect/>
          </a:stretch>
        </p:blipFill>
        <p:spPr bwMode="auto">
          <a:xfrm rot="16200000">
            <a:off x="6207555" y="2436388"/>
            <a:ext cx="1443798" cy="228601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7" name="Picture 3" descr="C:\Users\1\Desktop\23042013811.jpg"/>
          <p:cNvPicPr>
            <a:picLocks noChangeAspect="1" noChangeArrowheads="1"/>
          </p:cNvPicPr>
          <p:nvPr/>
        </p:nvPicPr>
        <p:blipFill>
          <a:blip r:embed="rId10" cstate="screen"/>
          <a:srcRect/>
          <a:stretch>
            <a:fillRect/>
          </a:stretch>
        </p:blipFill>
        <p:spPr bwMode="auto">
          <a:xfrm>
            <a:off x="857224" y="4429132"/>
            <a:ext cx="2286016" cy="142876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«ПОДБЕРИ  и составь»</a:t>
            </a:r>
            <a:endParaRPr lang="ru-RU" b="1" dirty="0"/>
          </a:p>
        </p:txBody>
      </p:sp>
      <p:pic>
        <p:nvPicPr>
          <p:cNvPr id="4" name="Содержимое 3" descr="02122014436.jpg"/>
          <p:cNvPicPr>
            <a:picLocks noGrp="1" noChangeAspect="1"/>
          </p:cNvPicPr>
          <p:nvPr>
            <p:ph idx="1"/>
          </p:nvPr>
        </p:nvPicPr>
        <p:blipFill>
          <a:blip r:embed="rId3" cstate="screen"/>
          <a:srcRect/>
          <a:stretch>
            <a:fillRect/>
          </a:stretch>
        </p:blipFill>
        <p:spPr>
          <a:xfrm>
            <a:off x="5929322" y="285728"/>
            <a:ext cx="2428892" cy="331212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Рисунок 6" descr="-ftTgGJ7rRg.jpg"/>
          <p:cNvPicPr/>
          <p:nvPr/>
        </p:nvPicPr>
        <p:blipFill>
          <a:blip r:embed="rId4"/>
          <a:srcRect/>
          <a:stretch>
            <a:fillRect/>
          </a:stretch>
        </p:blipFill>
        <p:spPr>
          <a:xfrm>
            <a:off x="4714876" y="3857628"/>
            <a:ext cx="3714776" cy="235745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 descr="02122014434.jpg"/>
          <p:cNvPicPr>
            <a:picLocks noChangeAspect="1"/>
          </p:cNvPicPr>
          <p:nvPr/>
        </p:nvPicPr>
        <p:blipFill>
          <a:blip r:embed="rId5" cstate="screen"/>
          <a:srcRect/>
          <a:stretch>
            <a:fillRect/>
          </a:stretch>
        </p:blipFill>
        <p:spPr>
          <a:xfrm>
            <a:off x="571472" y="3857628"/>
            <a:ext cx="3690803" cy="235745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500034" y="1571612"/>
            <a:ext cx="418454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dirty="0" smtClean="0"/>
              <a:t>ЦЕЛЬ</a:t>
            </a:r>
            <a:r>
              <a:rPr lang="ru-RU" b="1" dirty="0" smtClean="0"/>
              <a:t>: </a:t>
            </a:r>
          </a:p>
          <a:p>
            <a:pPr>
              <a:buNone/>
            </a:pPr>
            <a:r>
              <a:rPr lang="ru-RU" dirty="0" smtClean="0"/>
              <a:t>Способствовать умению подбирать</a:t>
            </a:r>
          </a:p>
          <a:p>
            <a:pPr>
              <a:buNone/>
            </a:pPr>
            <a:r>
              <a:rPr lang="ru-RU" dirty="0" smtClean="0"/>
              <a:t> предметы по цвету, размеру, форме.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«ЧУДЕСНЫЕ ПУГОВКИ»</a:t>
            </a:r>
            <a:endParaRPr lang="ru-RU" b="1" dirty="0"/>
          </a:p>
        </p:txBody>
      </p:sp>
      <p:pic>
        <p:nvPicPr>
          <p:cNvPr id="5" name="Содержимое 4" descr="B4g3wGGQ20A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857884" y="285728"/>
            <a:ext cx="2857520" cy="192882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Рисунок 3" descr="B4g3wGGQ20A.jp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5857884" y="2500306"/>
            <a:ext cx="2857520" cy="18573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428596" y="1357298"/>
            <a:ext cx="5299015" cy="2031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ЦЕЛЬ</a:t>
            </a:r>
            <a:r>
              <a:rPr lang="ru-RU" b="1" dirty="0" smtClean="0"/>
              <a:t>: </a:t>
            </a:r>
          </a:p>
          <a:p>
            <a:pPr>
              <a:buNone/>
            </a:pPr>
            <a:r>
              <a:rPr lang="ru-RU" dirty="0" smtClean="0"/>
              <a:t>Развивать желание и умение </a:t>
            </a:r>
          </a:p>
          <a:p>
            <a:pPr>
              <a:buNone/>
            </a:pPr>
            <a:r>
              <a:rPr lang="ru-RU" dirty="0" smtClean="0"/>
              <a:t>составлять изображение с помощью ниток или </a:t>
            </a:r>
          </a:p>
          <a:p>
            <a:pPr>
              <a:buNone/>
            </a:pPr>
            <a:r>
              <a:rPr lang="ru-RU" dirty="0" err="1" smtClean="0"/>
              <a:t>резиночек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Развивать мелкую мускулатуру пальцев.</a:t>
            </a:r>
          </a:p>
          <a:p>
            <a:pPr>
              <a:buNone/>
            </a:pPr>
            <a:endParaRPr lang="ru-RU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571868" y="3571876"/>
            <a:ext cx="1643074" cy="228601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 rot="16200000">
            <a:off x="6291275" y="4067179"/>
            <a:ext cx="2000264" cy="286704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285720" y="3857628"/>
            <a:ext cx="2857520" cy="200026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Рисунок 8" descr="B4g3wGGQ20A.jp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5857884" y="2428868"/>
            <a:ext cx="2857520" cy="18573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</a:t>
            </a:r>
            <a:r>
              <a:rPr lang="ru-RU" b="1" dirty="0" smtClean="0"/>
              <a:t>ВРЕМЕНА ГОДА»</a:t>
            </a:r>
            <a:endParaRPr lang="ru-RU" b="1" dirty="0"/>
          </a:p>
        </p:txBody>
      </p:sp>
      <p:pic>
        <p:nvPicPr>
          <p:cNvPr id="4" name="Содержимое 3" descr="02122014439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6786578" y="3286124"/>
            <a:ext cx="1999211" cy="300089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Рисунок 6" descr="02122014442.jp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>
          <a:xfrm>
            <a:off x="4643438" y="3286124"/>
            <a:ext cx="2000264" cy="300039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Рисунок 7" descr="02122014443.jpg"/>
          <p:cNvPicPr>
            <a:picLocks noChangeAspect="1"/>
          </p:cNvPicPr>
          <p:nvPr/>
        </p:nvPicPr>
        <p:blipFill>
          <a:blip r:embed="rId4" cstate="screen"/>
          <a:srcRect t="-69"/>
          <a:stretch>
            <a:fillRect/>
          </a:stretch>
        </p:blipFill>
        <p:spPr>
          <a:xfrm rot="5400000">
            <a:off x="-142908" y="3786189"/>
            <a:ext cx="3000395" cy="200026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Рисунок 8" descr="02122014444.jpg"/>
          <p:cNvPicPr>
            <a:picLocks noChangeAspect="1"/>
          </p:cNvPicPr>
          <p:nvPr/>
        </p:nvPicPr>
        <p:blipFill>
          <a:blip r:embed="rId5" cstate="screen"/>
          <a:srcRect t="-83"/>
          <a:stretch>
            <a:fillRect/>
          </a:stretch>
        </p:blipFill>
        <p:spPr>
          <a:xfrm rot="5400000">
            <a:off x="2000232" y="3786190"/>
            <a:ext cx="3000396" cy="200026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Рисунок 9" descr="02122014445.jpg"/>
          <p:cNvPicPr>
            <a:picLocks noChangeAspect="1"/>
          </p:cNvPicPr>
          <p:nvPr/>
        </p:nvPicPr>
        <p:blipFill>
          <a:blip r:embed="rId6" cstate="screen"/>
          <a:srcRect/>
          <a:stretch>
            <a:fillRect/>
          </a:stretch>
        </p:blipFill>
        <p:spPr>
          <a:xfrm rot="5400000">
            <a:off x="6143636" y="357166"/>
            <a:ext cx="2214578" cy="321471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1" name="Прямоугольник 10"/>
          <p:cNvSpPr/>
          <p:nvPr/>
        </p:nvSpPr>
        <p:spPr>
          <a:xfrm>
            <a:off x="428596" y="1571612"/>
            <a:ext cx="494116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dirty="0" smtClean="0"/>
              <a:t>ЦЕЛЬ</a:t>
            </a:r>
            <a:r>
              <a:rPr lang="ru-RU" b="1" dirty="0" smtClean="0"/>
              <a:t>: </a:t>
            </a:r>
          </a:p>
          <a:p>
            <a:pPr>
              <a:buNone/>
            </a:pPr>
            <a:r>
              <a:rPr lang="ru-RU" dirty="0" smtClean="0"/>
              <a:t>Формировать умение составлять рисунок</a:t>
            </a:r>
          </a:p>
          <a:p>
            <a:pPr>
              <a:buNone/>
            </a:pPr>
            <a:r>
              <a:rPr lang="ru-RU" dirty="0" smtClean="0"/>
              <a:t> в соответствием с временем года, </a:t>
            </a:r>
          </a:p>
          <a:p>
            <a:pPr>
              <a:buNone/>
            </a:pPr>
            <a:r>
              <a:rPr lang="ru-RU" dirty="0" smtClean="0"/>
              <a:t>подбирая нужные по цвету и форме детали.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«ВЕСЁЛЫЕ ЧЕЛОВЕЧКИ»</a:t>
            </a:r>
            <a:endParaRPr lang="ru-RU" dirty="0"/>
          </a:p>
        </p:txBody>
      </p:sp>
      <p:pic>
        <p:nvPicPr>
          <p:cNvPr id="4" name="Содержимое 3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86578" y="857232"/>
            <a:ext cx="1762397" cy="242889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786578" y="3714752"/>
            <a:ext cx="1785950" cy="248757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357158" y="1142984"/>
            <a:ext cx="5857916" cy="20002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ЦЕЛЬ: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   Закрепить знания о строении человека.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ЗАДАЧИ: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  Упражнять в составлении фигуры человека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  Упражнять в передаче поз двигающего человека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0800000">
            <a:off x="285720" y="3500438"/>
            <a:ext cx="1310097" cy="207170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1785918" y="4500570"/>
            <a:ext cx="2298440" cy="142876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 rot="5400000">
            <a:off x="4676530" y="4681792"/>
            <a:ext cx="1428760" cy="220932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«ДОРИСУЙ ЧЕЛОВЕКА»</a:t>
            </a:r>
            <a:endParaRPr lang="ru-RU" b="1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429388" y="642918"/>
            <a:ext cx="2356658" cy="157096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6429388" y="2643182"/>
            <a:ext cx="2357454" cy="157163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 rot="5400000">
            <a:off x="178563" y="4607727"/>
            <a:ext cx="2071702" cy="142876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 rot="5400000">
            <a:off x="2250265" y="4607727"/>
            <a:ext cx="2071702" cy="142876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 rot="5400000">
            <a:off x="4251828" y="4606428"/>
            <a:ext cx="2071702" cy="143135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6429388" y="4643446"/>
            <a:ext cx="2316632" cy="157163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Прямоугольник 9"/>
          <p:cNvSpPr/>
          <p:nvPr/>
        </p:nvSpPr>
        <p:spPr>
          <a:xfrm>
            <a:off x="142844" y="1857364"/>
            <a:ext cx="5929354" cy="20717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ЦЕЛЬ: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Развивать умение рисовать человека.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ЗАДАЧИ: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Упражнять в рисовании человека, используя         готовый алгоритм.</a:t>
            </a:r>
          </a:p>
          <a:p>
            <a:pPr>
              <a:lnSpc>
                <a:spcPct val="120000"/>
              </a:lnSpc>
            </a:pPr>
            <a:r>
              <a:rPr lang="ru-RU" dirty="0" smtClean="0">
                <a:solidFill>
                  <a:schemeClr val="tx1"/>
                </a:solidFill>
              </a:rPr>
              <a:t>Упражнять в </a:t>
            </a:r>
            <a:r>
              <a:rPr lang="ru-RU" dirty="0" err="1" smtClean="0">
                <a:solidFill>
                  <a:schemeClr val="tx1"/>
                </a:solidFill>
              </a:rPr>
              <a:t>дорисовывании</a:t>
            </a:r>
            <a:r>
              <a:rPr lang="ru-RU" dirty="0" smtClean="0">
                <a:solidFill>
                  <a:schemeClr val="tx1"/>
                </a:solidFill>
              </a:rPr>
              <a:t>  незаконченной фигуры человека передавая движения.</a:t>
            </a:r>
          </a:p>
          <a:p>
            <a:pPr>
              <a:lnSpc>
                <a:spcPct val="120000"/>
              </a:lnSpc>
            </a:pPr>
            <a:r>
              <a:rPr lang="ru-RU" dirty="0" smtClean="0">
                <a:solidFill>
                  <a:schemeClr val="tx1"/>
                </a:solidFill>
              </a:rPr>
              <a:t>Упражнять в рисовании одежды на фигуре человека.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714356"/>
            <a:ext cx="8686800" cy="57150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ДЕЯТЕЛЬНОСТЬ:</a:t>
            </a:r>
          </a:p>
          <a:p>
            <a:pPr>
              <a:buNone/>
            </a:pPr>
            <a:r>
              <a:rPr lang="ru-RU" sz="2000" dirty="0" smtClean="0"/>
              <a:t>Предложить детям ламинированные карточки с незаконченным </a:t>
            </a:r>
          </a:p>
          <a:p>
            <a:pPr>
              <a:buNone/>
            </a:pPr>
            <a:r>
              <a:rPr lang="ru-RU" sz="2000" dirty="0" smtClean="0"/>
              <a:t>изображением человека. С помощью фломастера </a:t>
            </a:r>
          </a:p>
          <a:p>
            <a:pPr>
              <a:buNone/>
            </a:pPr>
            <a:r>
              <a:rPr lang="ru-RU" sz="2000" dirty="0" smtClean="0"/>
              <a:t>дети рисуют недостающие части тела, одевают в </a:t>
            </a:r>
          </a:p>
          <a:p>
            <a:pPr>
              <a:buNone/>
            </a:pPr>
            <a:r>
              <a:rPr lang="ru-RU" sz="2000" dirty="0" smtClean="0"/>
              <a:t>одежду получившиеся изображения.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 rot="5400000">
            <a:off x="-166196" y="3023660"/>
            <a:ext cx="2143140" cy="152506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Объект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1436920" y="3063618"/>
            <a:ext cx="2143138" cy="144514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5400000">
            <a:off x="2609057" y="4606125"/>
            <a:ext cx="2143141" cy="150340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 rot="5400000">
            <a:off x="4248356" y="4609900"/>
            <a:ext cx="2143141" cy="149585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 rot="5400000">
            <a:off x="7117297" y="4598479"/>
            <a:ext cx="2143140" cy="151869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 rot="16200000">
            <a:off x="7136273" y="1793421"/>
            <a:ext cx="2143140" cy="155664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5786446" y="2285992"/>
            <a:ext cx="1528702" cy="214314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443</TotalTime>
  <Words>316</Words>
  <PresentationFormat>Экран (4:3)</PresentationFormat>
  <Paragraphs>63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Дидактические игры  для детей старшего возраста по рисованию </vt:lpstr>
      <vt:lpstr>«ПОФАНТАЗИРУем?!»  </vt:lpstr>
      <vt:lpstr>Слайд 3</vt:lpstr>
      <vt:lpstr>«ПОДБЕРИ  и составь»</vt:lpstr>
      <vt:lpstr>«ЧУДЕСНЫЕ ПУГОВКИ»</vt:lpstr>
      <vt:lpstr>«ВРЕМЕНА ГОДА»</vt:lpstr>
      <vt:lpstr>«ВЕСЁЛЫЕ ЧЕЛОВЕЧКИ»</vt:lpstr>
      <vt:lpstr>«ДОРИСУЙ ЧЕЛОВЕКА»</vt:lpstr>
      <vt:lpstr>Слайд 9</vt:lpstr>
      <vt:lpstr>«НАРИСУЙ ЧЕЛОВЕЧКА»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1</cp:lastModifiedBy>
  <cp:revision>50</cp:revision>
  <dcterms:created xsi:type="dcterms:W3CDTF">2014-12-07T11:23:46Z</dcterms:created>
  <dcterms:modified xsi:type="dcterms:W3CDTF">2015-12-07T10:29:28Z</dcterms:modified>
</cp:coreProperties>
</file>