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5" r:id="rId9"/>
    <p:sldId id="264" r:id="rId10"/>
    <p:sldId id="266" r:id="rId11"/>
    <p:sldId id="267" r:id="rId12"/>
    <p:sldId id="269" r:id="rId13"/>
    <p:sldId id="268" r:id="rId14"/>
    <p:sldId id="270" r:id="rId15"/>
    <p:sldId id="257"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90" d="100"/>
          <a:sy n="90" d="100"/>
        </p:scale>
        <p:origin x="-594" y="-4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p>
            <a:fld id="{70C5921B-1E6F-478D-9AED-75866E0DBE9C}" type="datetimeFigureOut">
              <a:rPr lang="ru-RU" smtClean="0"/>
              <a:pPr/>
              <a:t>01.01.2007</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F90AFB55-66B3-429A-B48C-EF58C17861E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p>
            <a:fld id="{70C5921B-1E6F-478D-9AED-75866E0DBE9C}" type="datetimeFigureOut">
              <a:rPr lang="ru-RU" smtClean="0"/>
              <a:pPr/>
              <a:t>01.01.2007</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F90AFB55-66B3-429A-B48C-EF58C17861E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p>
            <a:fld id="{70C5921B-1E6F-478D-9AED-75866E0DBE9C}" type="datetimeFigureOut">
              <a:rPr lang="ru-RU" smtClean="0"/>
              <a:pPr/>
              <a:t>01.01.2007</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F90AFB55-66B3-429A-B48C-EF58C17861E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p>
            <a:fld id="{70C5921B-1E6F-478D-9AED-75866E0DBE9C}" type="datetimeFigureOut">
              <a:rPr lang="ru-RU" smtClean="0"/>
              <a:pPr/>
              <a:t>01.01.2007</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F90AFB55-66B3-429A-B48C-EF58C17861E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a:xfrm>
            <a:off x="457200" y="6356350"/>
            <a:ext cx="2133600" cy="365125"/>
          </a:xfrm>
          <a:prstGeom prst="rect">
            <a:avLst/>
          </a:prstGeom>
        </p:spPr>
        <p:txBody>
          <a:bodyPr/>
          <a:lstStyle/>
          <a:p>
            <a:fld id="{70C5921B-1E6F-478D-9AED-75866E0DBE9C}" type="datetimeFigureOut">
              <a:rPr lang="ru-RU" smtClean="0"/>
              <a:pPr/>
              <a:t>01.01.2007</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F90AFB55-66B3-429A-B48C-EF58C17861EB}"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356350"/>
            <a:ext cx="2133600" cy="365125"/>
          </a:xfrm>
          <a:prstGeom prst="rect">
            <a:avLst/>
          </a:prstGeom>
        </p:spPr>
        <p:txBody>
          <a:bodyPr/>
          <a:lstStyle/>
          <a:p>
            <a:fld id="{70C5921B-1E6F-478D-9AED-75866E0DBE9C}" type="datetimeFigureOut">
              <a:rPr lang="ru-RU" smtClean="0"/>
              <a:pPr/>
              <a:t>01.01.2007</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p>
            <a:fld id="{F90AFB55-66B3-429A-B48C-EF58C17861E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a:xfrm>
            <a:off x="457200" y="6356350"/>
            <a:ext cx="2133600" cy="365125"/>
          </a:xfrm>
          <a:prstGeom prst="rect">
            <a:avLst/>
          </a:prstGeom>
        </p:spPr>
        <p:txBody>
          <a:bodyPr/>
          <a:lstStyle/>
          <a:p>
            <a:fld id="{70C5921B-1E6F-478D-9AED-75866E0DBE9C}" type="datetimeFigureOut">
              <a:rPr lang="ru-RU" smtClean="0"/>
              <a:pPr/>
              <a:t>01.01.2007</a:t>
            </a:fld>
            <a:endParaRPr lang="ru-RU"/>
          </a:p>
        </p:txBody>
      </p:sp>
      <p:sp>
        <p:nvSpPr>
          <p:cNvPr id="8" name="Нижний колонтитул 7"/>
          <p:cNvSpPr>
            <a:spLocks noGrp="1"/>
          </p:cNvSpPr>
          <p:nvPr>
            <p:ph type="ftr" sz="quarter" idx="11"/>
          </p:nvPr>
        </p:nvSpPr>
        <p:spPr>
          <a:xfrm>
            <a:off x="3124200" y="6356350"/>
            <a:ext cx="2895600" cy="365125"/>
          </a:xfrm>
          <a:prstGeom prst="rect">
            <a:avLst/>
          </a:prstGeom>
        </p:spPr>
        <p:txBody>
          <a:bodyPr/>
          <a:lstStyle/>
          <a:p>
            <a:endParaRPr lang="ru-RU"/>
          </a:p>
        </p:txBody>
      </p:sp>
      <p:sp>
        <p:nvSpPr>
          <p:cNvPr id="9" name="Номер слайда 8"/>
          <p:cNvSpPr>
            <a:spLocks noGrp="1"/>
          </p:cNvSpPr>
          <p:nvPr>
            <p:ph type="sldNum" sz="quarter" idx="12"/>
          </p:nvPr>
        </p:nvSpPr>
        <p:spPr>
          <a:xfrm>
            <a:off x="6553200" y="6356350"/>
            <a:ext cx="2133600" cy="365125"/>
          </a:xfrm>
          <a:prstGeom prst="rect">
            <a:avLst/>
          </a:prstGeom>
        </p:spPr>
        <p:txBody>
          <a:bodyPr/>
          <a:lstStyle/>
          <a:p>
            <a:fld id="{F90AFB55-66B3-429A-B48C-EF58C17861E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Дата 2"/>
          <p:cNvSpPr>
            <a:spLocks noGrp="1"/>
          </p:cNvSpPr>
          <p:nvPr>
            <p:ph type="dt" sz="half" idx="10"/>
          </p:nvPr>
        </p:nvSpPr>
        <p:spPr>
          <a:xfrm>
            <a:off x="457200" y="6356350"/>
            <a:ext cx="2133600" cy="365125"/>
          </a:xfrm>
          <a:prstGeom prst="rect">
            <a:avLst/>
          </a:prstGeom>
        </p:spPr>
        <p:txBody>
          <a:bodyPr/>
          <a:lstStyle/>
          <a:p>
            <a:fld id="{70C5921B-1E6F-478D-9AED-75866E0DBE9C}" type="datetimeFigureOut">
              <a:rPr lang="ru-RU" smtClean="0"/>
              <a:pPr/>
              <a:t>01.01.2007</a:t>
            </a:fld>
            <a:endParaRPr lang="ru-RU"/>
          </a:p>
        </p:txBody>
      </p:sp>
      <p:sp>
        <p:nvSpPr>
          <p:cNvPr id="4" name="Нижний колонтитул 3"/>
          <p:cNvSpPr>
            <a:spLocks noGrp="1"/>
          </p:cNvSpPr>
          <p:nvPr>
            <p:ph type="ftr" sz="quarter" idx="11"/>
          </p:nvPr>
        </p:nvSpPr>
        <p:spPr>
          <a:xfrm>
            <a:off x="3124200" y="6356350"/>
            <a:ext cx="2895600" cy="365125"/>
          </a:xfrm>
          <a:prstGeom prst="rect">
            <a:avLst/>
          </a:prstGeom>
        </p:spPr>
        <p:txBody>
          <a:bodyPr/>
          <a:lstStyle/>
          <a:p>
            <a:endParaRPr lang="ru-RU"/>
          </a:p>
        </p:txBody>
      </p:sp>
      <p:sp>
        <p:nvSpPr>
          <p:cNvPr id="5" name="Номер слайда 4"/>
          <p:cNvSpPr>
            <a:spLocks noGrp="1"/>
          </p:cNvSpPr>
          <p:nvPr>
            <p:ph type="sldNum" sz="quarter" idx="12"/>
          </p:nvPr>
        </p:nvSpPr>
        <p:spPr>
          <a:xfrm>
            <a:off x="6553200" y="6356350"/>
            <a:ext cx="2133600" cy="365125"/>
          </a:xfrm>
          <a:prstGeom prst="rect">
            <a:avLst/>
          </a:prstGeom>
        </p:spPr>
        <p:txBody>
          <a:bodyPr/>
          <a:lstStyle/>
          <a:p>
            <a:fld id="{F90AFB55-66B3-429A-B48C-EF58C17861E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57200" y="6356350"/>
            <a:ext cx="2133600" cy="365125"/>
          </a:xfrm>
          <a:prstGeom prst="rect">
            <a:avLst/>
          </a:prstGeom>
        </p:spPr>
        <p:txBody>
          <a:bodyPr/>
          <a:lstStyle/>
          <a:p>
            <a:fld id="{70C5921B-1E6F-478D-9AED-75866E0DBE9C}" type="datetimeFigureOut">
              <a:rPr lang="ru-RU" smtClean="0"/>
              <a:pPr/>
              <a:t>01.01.2007</a:t>
            </a:fld>
            <a:endParaRPr lang="ru-RU"/>
          </a:p>
        </p:txBody>
      </p:sp>
      <p:sp>
        <p:nvSpPr>
          <p:cNvPr id="3" name="Нижний колонтитул 2"/>
          <p:cNvSpPr>
            <a:spLocks noGrp="1"/>
          </p:cNvSpPr>
          <p:nvPr>
            <p:ph type="ftr" sz="quarter" idx="11"/>
          </p:nvPr>
        </p:nvSpPr>
        <p:spPr>
          <a:xfrm>
            <a:off x="3124200" y="6356350"/>
            <a:ext cx="2895600" cy="365125"/>
          </a:xfrm>
          <a:prstGeom prst="rect">
            <a:avLst/>
          </a:prstGeom>
        </p:spPr>
        <p:txBody>
          <a:bodyPr/>
          <a:lstStyle/>
          <a:p>
            <a:endParaRPr lang="ru-RU"/>
          </a:p>
        </p:txBody>
      </p:sp>
      <p:sp>
        <p:nvSpPr>
          <p:cNvPr id="4" name="Номер слайда 3"/>
          <p:cNvSpPr>
            <a:spLocks noGrp="1"/>
          </p:cNvSpPr>
          <p:nvPr>
            <p:ph type="sldNum" sz="quarter" idx="12"/>
          </p:nvPr>
        </p:nvSpPr>
        <p:spPr>
          <a:xfrm>
            <a:off x="6553200" y="6356350"/>
            <a:ext cx="2133600" cy="365125"/>
          </a:xfrm>
          <a:prstGeom prst="rect">
            <a:avLst/>
          </a:prstGeom>
        </p:spPr>
        <p:txBody>
          <a:bodyPr/>
          <a:lstStyle/>
          <a:p>
            <a:fld id="{F90AFB55-66B3-429A-B48C-EF58C17861E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a:xfrm>
            <a:off x="457200" y="6356350"/>
            <a:ext cx="2133600" cy="365125"/>
          </a:xfrm>
          <a:prstGeom prst="rect">
            <a:avLst/>
          </a:prstGeom>
        </p:spPr>
        <p:txBody>
          <a:bodyPr/>
          <a:lstStyle/>
          <a:p>
            <a:fld id="{70C5921B-1E6F-478D-9AED-75866E0DBE9C}" type="datetimeFigureOut">
              <a:rPr lang="ru-RU" smtClean="0"/>
              <a:pPr/>
              <a:t>01.01.2007</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p>
            <a:fld id="{F90AFB55-66B3-429A-B48C-EF58C17861E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a:xfrm>
            <a:off x="457200" y="6356350"/>
            <a:ext cx="2133600" cy="365125"/>
          </a:xfrm>
          <a:prstGeom prst="rect">
            <a:avLst/>
          </a:prstGeom>
        </p:spPr>
        <p:txBody>
          <a:bodyPr/>
          <a:lstStyle/>
          <a:p>
            <a:fld id="{70C5921B-1E6F-478D-9AED-75866E0DBE9C}" type="datetimeFigureOut">
              <a:rPr lang="ru-RU" smtClean="0"/>
              <a:pPr/>
              <a:t>01.01.2007</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p>
            <a:fld id="{F90AFB55-66B3-429A-B48C-EF58C17861E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grpSp>
        <p:nvGrpSpPr>
          <p:cNvPr id="12" name="Группа 11"/>
          <p:cNvGrpSpPr/>
          <p:nvPr userDrawn="1"/>
        </p:nvGrpSpPr>
        <p:grpSpPr>
          <a:xfrm>
            <a:off x="0" y="0"/>
            <a:ext cx="9144000" cy="6858000"/>
            <a:chOff x="0" y="0"/>
            <a:chExt cx="9144000" cy="6858000"/>
          </a:xfrm>
        </p:grpSpPr>
        <p:pic>
          <p:nvPicPr>
            <p:cNvPr id="11" name="Picture 2" descr="C:\Users\Компас\Desktop\Кружевные бордюры\krugev129.png"/>
            <p:cNvPicPr>
              <a:picLocks noChangeAspect="1" noChangeArrowheads="1"/>
            </p:cNvPicPr>
            <p:nvPr userDrawn="1"/>
          </p:nvPicPr>
          <p:blipFill>
            <a:blip r:embed="rId13" cstate="screen"/>
            <a:srcRect/>
            <a:stretch>
              <a:fillRect/>
            </a:stretch>
          </p:blipFill>
          <p:spPr bwMode="auto">
            <a:xfrm rot="5400000" flipH="1">
              <a:off x="-2448272" y="2996952"/>
              <a:ext cx="5688632" cy="792088"/>
            </a:xfrm>
            <a:prstGeom prst="rect">
              <a:avLst/>
            </a:prstGeom>
            <a:noFill/>
          </p:spPr>
        </p:pic>
        <p:pic>
          <p:nvPicPr>
            <p:cNvPr id="10" name="Picture 2" descr="C:\Users\Компас\Desktop\Кружевные бордюры\krugev129.png"/>
            <p:cNvPicPr>
              <a:picLocks noChangeAspect="1" noChangeArrowheads="1"/>
            </p:cNvPicPr>
            <p:nvPr userDrawn="1"/>
          </p:nvPicPr>
          <p:blipFill>
            <a:blip r:embed="rId13" cstate="screen"/>
            <a:srcRect/>
            <a:stretch>
              <a:fillRect/>
            </a:stretch>
          </p:blipFill>
          <p:spPr bwMode="auto">
            <a:xfrm rot="16200000">
              <a:off x="5903640" y="2996952"/>
              <a:ext cx="5688632" cy="792088"/>
            </a:xfrm>
            <a:prstGeom prst="rect">
              <a:avLst/>
            </a:prstGeom>
            <a:noFill/>
          </p:spPr>
        </p:pic>
        <p:pic>
          <p:nvPicPr>
            <p:cNvPr id="13314" name="Picture 2" descr="C:\Users\Компас\Desktop\Кружевные бордюры\krugev129.png"/>
            <p:cNvPicPr>
              <a:picLocks noChangeAspect="1" noChangeArrowheads="1"/>
            </p:cNvPicPr>
            <p:nvPr userDrawn="1"/>
          </p:nvPicPr>
          <p:blipFill>
            <a:blip r:embed="rId13" cstate="screen"/>
            <a:srcRect/>
            <a:stretch>
              <a:fillRect/>
            </a:stretch>
          </p:blipFill>
          <p:spPr bwMode="auto">
            <a:xfrm>
              <a:off x="0" y="6065912"/>
              <a:ext cx="9144000" cy="792088"/>
            </a:xfrm>
            <a:prstGeom prst="rect">
              <a:avLst/>
            </a:prstGeom>
            <a:noFill/>
          </p:spPr>
        </p:pic>
        <p:sp>
          <p:nvSpPr>
            <p:cNvPr id="13313" name="Rectangle 1"/>
            <p:cNvSpPr>
              <a:spLocks noChangeArrowheads="1"/>
            </p:cNvSpPr>
            <p:nvPr userDrawn="1"/>
          </p:nvSpPr>
          <p:spPr bwMode="auto">
            <a:xfrm>
              <a:off x="0" y="6642556"/>
              <a:ext cx="1245854" cy="21544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bg1">
                      <a:lumMod val="50000"/>
                    </a:schemeClr>
                  </a:solidFill>
                  <a:effectLst/>
                  <a:latin typeface="Arial" pitchFamily="34" charset="0"/>
                  <a:ea typeface="Calibri" pitchFamily="34" charset="0"/>
                  <a:cs typeface="Times New Roman" pitchFamily="18" charset="0"/>
                </a:rPr>
                <a:t>FokinaLida.75@mail.ru</a:t>
              </a:r>
              <a:endParaRPr kumimoji="0" lang="en-US" sz="800" b="0" i="0" u="none" strike="noStrike" cap="none" normalizeH="0" baseline="0" dirty="0" smtClean="0">
                <a:ln>
                  <a:noFill/>
                </a:ln>
                <a:solidFill>
                  <a:schemeClr val="bg1">
                    <a:lumMod val="50000"/>
                  </a:schemeClr>
                </a:solidFill>
                <a:effectLst/>
                <a:latin typeface="Arial" pitchFamily="34" charset="0"/>
                <a:cs typeface="Arial" pitchFamily="34" charset="0"/>
              </a:endParaRPr>
            </a:p>
          </p:txBody>
        </p:sp>
        <p:pic>
          <p:nvPicPr>
            <p:cNvPr id="9" name="Picture 2" descr="C:\Users\Компас\Desktop\Кружевные бордюры\krugev129.png"/>
            <p:cNvPicPr>
              <a:picLocks noChangeAspect="1" noChangeArrowheads="1"/>
            </p:cNvPicPr>
            <p:nvPr userDrawn="1"/>
          </p:nvPicPr>
          <p:blipFill>
            <a:blip r:embed="rId13" cstate="screen"/>
            <a:srcRect/>
            <a:stretch>
              <a:fillRect/>
            </a:stretch>
          </p:blipFill>
          <p:spPr bwMode="auto">
            <a:xfrm flipH="1">
              <a:off x="0" y="0"/>
              <a:ext cx="9144000" cy="792088"/>
            </a:xfrm>
            <a:prstGeom prst="rect">
              <a:avLst/>
            </a:prstGeom>
            <a:noFill/>
          </p:spPr>
        </p:pic>
      </p:grpSp>
      <p:sp>
        <p:nvSpPr>
          <p:cNvPr id="13" name="Рамка 12"/>
          <p:cNvSpPr/>
          <p:nvPr userDrawn="1"/>
        </p:nvSpPr>
        <p:spPr>
          <a:xfrm>
            <a:off x="0" y="0"/>
            <a:ext cx="9144000" cy="6858000"/>
          </a:xfrm>
          <a:prstGeom prst="frame">
            <a:avLst/>
          </a:prstGeom>
          <a:solidFill>
            <a:schemeClr val="bg1"/>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javascript:picture3()" TargetMode="External"/><Relationship Id="rId2" Type="http://schemas.openxmlformats.org/officeDocument/2006/relationships/image" Target="../media/image19.jpeg"/><Relationship Id="rId1" Type="http://schemas.openxmlformats.org/officeDocument/2006/relationships/slideLayout" Target="../slideLayouts/slideLayout7.xml"/><Relationship Id="rId4" Type="http://schemas.openxmlformats.org/officeDocument/2006/relationships/image" Target="../media/image20.jpeg"/></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7.xml"/><Relationship Id="rId4" Type="http://schemas.openxmlformats.org/officeDocument/2006/relationships/image" Target="../media/image25.jpeg"/></Relationships>
</file>

<file path=ppt/slides/_rels/slide1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nadin.org.ua/master/master_klass/down-shal.html" TargetMode="External"/><Relationship Id="rId2" Type="http://schemas.openxmlformats.org/officeDocument/2006/relationships/hyperlink" Target="http://images.yandex.ru/yandsearch?source=wiz&amp;text" TargetMode="External"/><Relationship Id="rId1" Type="http://schemas.openxmlformats.org/officeDocument/2006/relationships/slideLayout" Target="../slideLayouts/slideLayout7.xml"/><Relationship Id="rId5" Type="http://schemas.openxmlformats.org/officeDocument/2006/relationships/hyperlink" Target="http://antalpiti.ru/oformlenie/bordyury" TargetMode="External"/><Relationship Id="rId4" Type="http://schemas.openxmlformats.org/officeDocument/2006/relationships/hyperlink" Target="http://www.orengarn.com/muzej/istoriya-orenburgskogo-puxovogo-platka/pux_i_podgotovka_puha"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ru.wikipedia.org/wiki/%D0%92%D0%BE%D0%BB%D0%BE%D0%B3%D0%BE%D0%B4%D1%81%D0%BA%D0%B8%D0%B5_%D0%BA%D1%80%D1%83%D0%B6%D0%B5%D0%B2%D0%B0" TargetMode="External"/><Relationship Id="rId3" Type="http://schemas.openxmlformats.org/officeDocument/2006/relationships/hyperlink" Target="http://ru.wikipedia.org/wiki/%D0%A1%D0%B0%D0%BC%D0%BE%D0%B2%D0%B0%D1%80" TargetMode="External"/><Relationship Id="rId7" Type="http://schemas.openxmlformats.org/officeDocument/2006/relationships/hyperlink" Target="http://ru.wikipedia.org/wiki/%D0%9F%D0%B0%D0%BB%D0%B5%D1%85%D1%81%D0%BA%D0%B0%D1%8F_%D0%BC%D0%B8%D0%BD%D0%B8%D0%B0%D1%82%D1%8E%D1%80%D0%B0" TargetMode="External"/><Relationship Id="rId12" Type="http://schemas.openxmlformats.org/officeDocument/2006/relationships/image" Target="../media/image3.jpeg"/><Relationship Id="rId2" Type="http://schemas.openxmlformats.org/officeDocument/2006/relationships/hyperlink" Target="http://ru.wikipedia.org/wiki/%D0%9E%D1%80%D0%B5%D0%BD%D0%B1%D1%83%D1%80%D0%B3" TargetMode="External"/><Relationship Id="rId1" Type="http://schemas.openxmlformats.org/officeDocument/2006/relationships/slideLayout" Target="../slideLayouts/slideLayout7.xml"/><Relationship Id="rId6" Type="http://schemas.openxmlformats.org/officeDocument/2006/relationships/hyperlink" Target="http://ru.wikipedia.org/wiki/%D0%93%D0%B6%D0%B5%D0%BB%D1%8C" TargetMode="External"/><Relationship Id="rId11" Type="http://schemas.openxmlformats.org/officeDocument/2006/relationships/hyperlink" Target="http://ru.wikipedia.org/wiki/%D0%9C%D0%B0%D0%BB%D0%B0%D1%85%D0%B8%D1%82" TargetMode="External"/><Relationship Id="rId5" Type="http://schemas.openxmlformats.org/officeDocument/2006/relationships/hyperlink" Target="http://ru.wikipedia.org/wiki/%D0%A5%D0%BE%D1%85%D0%BB%D0%BE%D0%BC%D1%81%D0%BA%D0%B0%D1%8F_%D1%80%D0%BE%D1%81%D0%BF%D0%B8%D1%81%D1%8C" TargetMode="External"/><Relationship Id="rId10" Type="http://schemas.openxmlformats.org/officeDocument/2006/relationships/hyperlink" Target="http://ru.wikipedia.org/wiki/%D0%A0%D0%BE%D1%81%D1%82%D0%BE%D0%B2%D1%81%D0%BA%D0%B0%D1%8F_%D1%84%D0%B8%D0%BD%D0%B8%D1%84%D1%82%D1%8C" TargetMode="External"/><Relationship Id="rId4" Type="http://schemas.openxmlformats.org/officeDocument/2006/relationships/hyperlink" Target="http://ru.wikipedia.org/wiki/%D0%9C%D0%B0%D1%82%D1%80%D1%91%D1%88%D0%BA%D0%B0" TargetMode="External"/><Relationship Id="rId9" Type="http://schemas.openxmlformats.org/officeDocument/2006/relationships/hyperlink" Target="http://ru.wikipedia.org/wiki/%D0%94%D1%8B%D0%BC%D0%BA%D0%BE%D0%B2%D1%81%D0%BA%D0%B0%D1%8F_%D0%B8%D0%B3%D1%80%D1%83%D1%88%D0%BA%D0%B0"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p:cNvGrpSpPr/>
          <p:nvPr/>
        </p:nvGrpSpPr>
        <p:grpSpPr>
          <a:xfrm>
            <a:off x="827584" y="1844823"/>
            <a:ext cx="7453509" cy="3076804"/>
            <a:chOff x="1115616" y="2132856"/>
            <a:chExt cx="7165477" cy="3355061"/>
          </a:xfrm>
        </p:grpSpPr>
        <p:sp>
          <p:nvSpPr>
            <p:cNvPr id="5" name="Прямоугольник 4"/>
            <p:cNvSpPr/>
            <p:nvPr/>
          </p:nvSpPr>
          <p:spPr>
            <a:xfrm>
              <a:off x="1115616" y="2132856"/>
              <a:ext cx="7165477" cy="1101268"/>
            </a:xfrm>
            <a:prstGeom prst="rect">
              <a:avLst/>
            </a:prstGeom>
            <a:noFill/>
          </p:spPr>
          <p:txBody>
            <a:bodyPr wrap="square">
              <a:spAutoFit/>
            </a:bodyPr>
            <a:lstStyle/>
            <a:p>
              <a:pPr algn="ctr" fontAlgn="auto">
                <a:spcBef>
                  <a:spcPts val="0"/>
                </a:spcBef>
                <a:spcAft>
                  <a:spcPts val="0"/>
                </a:spcAft>
                <a:defRPr/>
              </a:pPr>
              <a:endParaRPr lang="ru-RU" sz="6000" b="1" dirty="0">
                <a:ln w="19050">
                  <a:solidFill>
                    <a:schemeClr val="bg1"/>
                  </a:solidFill>
                  <a:prstDash val="solid"/>
                </a:ln>
                <a:solidFill>
                  <a:schemeClr val="bg1">
                    <a:lumMod val="50000"/>
                  </a:schemeClr>
                </a:solidFill>
                <a:effectLst>
                  <a:outerShdw blurRad="50000" dist="50800" dir="7500000" algn="tl">
                    <a:srgbClr val="000000">
                      <a:shade val="5000"/>
                      <a:alpha val="35000"/>
                    </a:srgbClr>
                  </a:outerShdw>
                </a:effectLst>
                <a:latin typeface="Monotype Corsiva" pitchFamily="66" charset="0"/>
              </a:endParaRPr>
            </a:p>
          </p:txBody>
        </p:sp>
        <p:sp>
          <p:nvSpPr>
            <p:cNvPr id="6" name="Прямоугольник 5"/>
            <p:cNvSpPr/>
            <p:nvPr/>
          </p:nvSpPr>
          <p:spPr>
            <a:xfrm>
              <a:off x="2361672" y="5085184"/>
              <a:ext cx="4910120" cy="402733"/>
            </a:xfrm>
            <a:prstGeom prst="rect">
              <a:avLst/>
            </a:prstGeom>
          </p:spPr>
          <p:txBody>
            <a:bodyPr wrap="square">
              <a:spAutoFit/>
            </a:bodyPr>
            <a:lstStyle/>
            <a:p>
              <a:pPr algn="ctr" fontAlgn="auto">
                <a:spcBef>
                  <a:spcPts val="0"/>
                </a:spcBef>
                <a:spcAft>
                  <a:spcPts val="0"/>
                </a:spcAft>
                <a:defRPr/>
              </a:pPr>
              <a:endParaRPr lang="ru-RU" dirty="0">
                <a:latin typeface="+mn-lt"/>
                <a:cs typeface="+mn-cs"/>
              </a:endParaRPr>
            </a:p>
          </p:txBody>
        </p:sp>
      </p:grpSp>
      <p:sp>
        <p:nvSpPr>
          <p:cNvPr id="7" name="TextBox 6"/>
          <p:cNvSpPr txBox="1"/>
          <p:nvPr/>
        </p:nvSpPr>
        <p:spPr>
          <a:xfrm>
            <a:off x="1357290" y="928670"/>
            <a:ext cx="6643734" cy="584775"/>
          </a:xfrm>
          <a:prstGeom prst="rect">
            <a:avLst/>
          </a:prstGeom>
          <a:noFill/>
        </p:spPr>
        <p:txBody>
          <a:bodyPr wrap="square" rtlCol="0">
            <a:spAutoFit/>
          </a:bodyPr>
          <a:lstStyle/>
          <a:p>
            <a:pPr algn="ctr"/>
            <a:r>
              <a:rPr lang="ru-RU" sz="3200" b="1" dirty="0" smtClean="0">
                <a:latin typeface="Monotype Corsiva" pitchFamily="66" charset="0"/>
              </a:rPr>
              <a:t>Декоративно- прикладное искусство.</a:t>
            </a:r>
            <a:endParaRPr lang="ru-RU" sz="3200" b="1" dirty="0">
              <a:latin typeface="Monotype Corsiva" pitchFamily="66" charset="0"/>
            </a:endParaRPr>
          </a:p>
        </p:txBody>
      </p:sp>
      <p:sp>
        <p:nvSpPr>
          <p:cNvPr id="9" name="TextBox 8"/>
          <p:cNvSpPr txBox="1"/>
          <p:nvPr/>
        </p:nvSpPr>
        <p:spPr>
          <a:xfrm>
            <a:off x="1285852" y="1285860"/>
            <a:ext cx="6572296" cy="1569660"/>
          </a:xfrm>
          <a:prstGeom prst="rect">
            <a:avLst/>
          </a:prstGeom>
          <a:noFill/>
        </p:spPr>
        <p:txBody>
          <a:bodyPr wrap="square" rtlCol="0">
            <a:spAutoFit/>
          </a:bodyPr>
          <a:lstStyle/>
          <a:p>
            <a:pPr algn="ctr"/>
            <a:endParaRPr lang="ru-RU" sz="3200" b="1" dirty="0" smtClean="0">
              <a:latin typeface="Monotype Corsiva" pitchFamily="66" charset="0"/>
            </a:endParaRPr>
          </a:p>
          <a:p>
            <a:pPr algn="ctr"/>
            <a:r>
              <a:rPr lang="ru-RU" sz="3200" b="1" dirty="0" smtClean="0">
                <a:latin typeface="Monotype Corsiva" pitchFamily="66" charset="0"/>
              </a:rPr>
              <a:t>Вязание.</a:t>
            </a:r>
          </a:p>
          <a:p>
            <a:pPr algn="ctr"/>
            <a:r>
              <a:rPr lang="ru-RU" sz="3200" b="1" dirty="0" smtClean="0">
                <a:latin typeface="Monotype Corsiva" pitchFamily="66" charset="0"/>
              </a:rPr>
              <a:t>Оренбургский  пуховый платок.</a:t>
            </a:r>
            <a:endParaRPr lang="ru-RU" sz="3200" b="1" dirty="0">
              <a:latin typeface="Monotype Corsiva" pitchFamily="66" charset="0"/>
            </a:endParaRPr>
          </a:p>
        </p:txBody>
      </p:sp>
      <p:sp>
        <p:nvSpPr>
          <p:cNvPr id="10" name="TextBox 9"/>
          <p:cNvSpPr txBox="1"/>
          <p:nvPr/>
        </p:nvSpPr>
        <p:spPr>
          <a:xfrm>
            <a:off x="5643570" y="4572008"/>
            <a:ext cx="2500330" cy="830997"/>
          </a:xfrm>
          <a:prstGeom prst="rect">
            <a:avLst/>
          </a:prstGeom>
          <a:noFill/>
        </p:spPr>
        <p:txBody>
          <a:bodyPr wrap="square" rtlCol="0">
            <a:spAutoFit/>
          </a:bodyPr>
          <a:lstStyle/>
          <a:p>
            <a:r>
              <a:rPr lang="ru-RU" sz="1200" dirty="0" smtClean="0">
                <a:latin typeface="Arial" pitchFamily="34" charset="0"/>
                <a:cs typeface="Arial" pitchFamily="34" charset="0"/>
              </a:rPr>
              <a:t>Выполнила  учитель технологии МОУ-СОШ  с. Озёрное    </a:t>
            </a:r>
            <a:r>
              <a:rPr lang="ru-RU" sz="1200" dirty="0" err="1" smtClean="0">
                <a:latin typeface="Arial" pitchFamily="34" charset="0"/>
                <a:cs typeface="Arial" pitchFamily="34" charset="0"/>
              </a:rPr>
              <a:t>Аткарского</a:t>
            </a:r>
            <a:r>
              <a:rPr lang="ru-RU" sz="1200" dirty="0" smtClean="0">
                <a:latin typeface="Arial" pitchFamily="34" charset="0"/>
                <a:cs typeface="Arial" pitchFamily="34" charset="0"/>
              </a:rPr>
              <a:t> района</a:t>
            </a:r>
          </a:p>
          <a:p>
            <a:r>
              <a:rPr lang="ru-RU" sz="1200" dirty="0" err="1" smtClean="0">
                <a:latin typeface="Arial" pitchFamily="34" charset="0"/>
                <a:cs typeface="Arial" pitchFamily="34" charset="0"/>
              </a:rPr>
              <a:t>Стихина</a:t>
            </a:r>
            <a:r>
              <a:rPr lang="ru-RU" sz="1200" dirty="0" smtClean="0">
                <a:latin typeface="Arial" pitchFamily="34" charset="0"/>
                <a:cs typeface="Arial" pitchFamily="34" charset="0"/>
              </a:rPr>
              <a:t> Елена Ивановна</a:t>
            </a:r>
            <a:endParaRPr lang="ru-RU" sz="1200" dirty="0">
              <a:latin typeface="Arial" pitchFamily="34" charset="0"/>
              <a:cs typeface="Arial" pitchFamily="34" charset="0"/>
            </a:endParaRPr>
          </a:p>
        </p:txBody>
      </p:sp>
      <p:pic>
        <p:nvPicPr>
          <p:cNvPr id="1028" name="Picture 4" descr="C:\Documents and Settings\1\Рабочий стол\през к курсам\платок на обложку.jpeg"/>
          <p:cNvPicPr>
            <a:picLocks noChangeAspect="1" noChangeArrowheads="1"/>
          </p:cNvPicPr>
          <p:nvPr/>
        </p:nvPicPr>
        <p:blipFill>
          <a:blip r:embed="rId2"/>
          <a:srcRect/>
          <a:stretch>
            <a:fillRect/>
          </a:stretch>
        </p:blipFill>
        <p:spPr bwMode="auto">
          <a:xfrm>
            <a:off x="1142963" y="3036081"/>
            <a:ext cx="3571913" cy="267893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14876" y="2500306"/>
            <a:ext cx="3643338" cy="1754326"/>
          </a:xfrm>
          <a:prstGeom prst="rect">
            <a:avLst/>
          </a:prstGeom>
        </p:spPr>
        <p:txBody>
          <a:bodyPr wrap="square">
            <a:spAutoFit/>
          </a:bodyPr>
          <a:lstStyle/>
          <a:p>
            <a:pPr algn="ctr"/>
            <a:r>
              <a:rPr lang="ru-RU" dirty="0" smtClean="0">
                <a:latin typeface="Arial Narrow" pitchFamily="34" charset="0"/>
              </a:rPr>
              <a:t>Оренбургский платок бывает двух видов. Толстая </a:t>
            </a:r>
            <a:r>
              <a:rPr lang="ru-RU" dirty="0" smtClean="0">
                <a:latin typeface="Arial Narrow" pitchFamily="34" charset="0"/>
              </a:rPr>
              <a:t>пуховая оренбургская шаль снизу, "паутинка" сверху. "Паутинка" бывает не только белой, очень красивы паутинки темно-серого оттенка, словно с серебром.</a:t>
            </a:r>
            <a:endParaRPr lang="ru-RU" dirty="0">
              <a:latin typeface="Arial Narrow" pitchFamily="34" charset="0"/>
            </a:endParaRPr>
          </a:p>
        </p:txBody>
      </p:sp>
      <p:pic>
        <p:nvPicPr>
          <p:cNvPr id="5122" name="Picture 2"/>
          <p:cNvPicPr>
            <a:picLocks noChangeAspect="1" noChangeArrowheads="1"/>
          </p:cNvPicPr>
          <p:nvPr/>
        </p:nvPicPr>
        <p:blipFill>
          <a:blip r:embed="rId2"/>
          <a:srcRect/>
          <a:stretch>
            <a:fillRect/>
          </a:stretch>
        </p:blipFill>
        <p:spPr bwMode="auto">
          <a:xfrm>
            <a:off x="928662" y="928670"/>
            <a:ext cx="3774312" cy="44989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2"/>
          <a:srcRect/>
          <a:stretch>
            <a:fillRect/>
          </a:stretch>
        </p:blipFill>
        <p:spPr bwMode="auto">
          <a:xfrm>
            <a:off x="1285852" y="1928802"/>
            <a:ext cx="2611438" cy="3930214"/>
          </a:xfrm>
          <a:prstGeom prst="rect">
            <a:avLst/>
          </a:prstGeom>
          <a:noFill/>
          <a:ln w="9525">
            <a:noFill/>
            <a:miter lim="800000"/>
            <a:headEnd/>
            <a:tailEnd/>
          </a:ln>
          <a:effectLst/>
        </p:spPr>
      </p:pic>
      <p:pic>
        <p:nvPicPr>
          <p:cNvPr id="4" name="Рисунок 3" descr="«Паутинку» легко можно уложить в скорлупу гусиного яйца или пропустить через обручальное кольцо">
            <a:hlinkClick r:id="rId3"/>
          </p:cNvPr>
          <p:cNvPicPr/>
          <p:nvPr/>
        </p:nvPicPr>
        <p:blipFill>
          <a:blip r:embed="rId4"/>
          <a:srcRect/>
          <a:stretch>
            <a:fillRect/>
          </a:stretch>
        </p:blipFill>
        <p:spPr bwMode="auto">
          <a:xfrm>
            <a:off x="4500562" y="2357430"/>
            <a:ext cx="3214710" cy="3143272"/>
          </a:xfrm>
          <a:prstGeom prst="rect">
            <a:avLst/>
          </a:prstGeom>
          <a:noFill/>
          <a:ln w="9525">
            <a:noFill/>
            <a:miter lim="800000"/>
            <a:headEnd/>
            <a:tailEnd/>
          </a:ln>
        </p:spPr>
      </p:pic>
      <p:sp>
        <p:nvSpPr>
          <p:cNvPr id="5" name="Прямоугольник 4"/>
          <p:cNvSpPr/>
          <p:nvPr/>
        </p:nvSpPr>
        <p:spPr>
          <a:xfrm>
            <a:off x="1071538" y="928670"/>
            <a:ext cx="6500858" cy="646331"/>
          </a:xfrm>
          <a:prstGeom prst="rect">
            <a:avLst/>
          </a:prstGeom>
        </p:spPr>
        <p:txBody>
          <a:bodyPr wrap="square">
            <a:spAutoFit/>
          </a:bodyPr>
          <a:lstStyle/>
          <a:p>
            <a:pPr algn="ctr"/>
            <a:r>
              <a:rPr lang="ru-RU" b="1" dirty="0" smtClean="0">
                <a:latin typeface="Arial Narrow" pitchFamily="34" charset="0"/>
              </a:rPr>
              <a:t>«Паутинку» легко можно уложить в скорлупу гусиного яйца или пропустить через обручальное кольцо</a:t>
            </a:r>
            <a:endParaRPr lang="ru-RU" b="1" dirty="0">
              <a:latin typeface="Arial Narrow"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071538" y="928670"/>
            <a:ext cx="707233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За последние годы оренбургские платки неоднократно демонстрировались на международных выставках как уникальные художественные изделия.  Они экспонировались на международных выставках и ярмарках в Буэнос-Айресе. Лейпциге, Шанхае, Дели, Вене, Стокгольме, Познани. Всюду они получили высокую оценку. «Очень хороши тонкие пуховые платки», — так записано в книге отзывов одним из посетителей международной выставки в Познани.</a:t>
            </a:r>
            <a:endParaRPr kumimoji="0" lang="ru-RU" sz="1600" b="0" i="0" u="none" strike="noStrike" cap="none" normalizeH="0" baseline="0" dirty="0" smtClean="0">
              <a:ln>
                <a:noFill/>
              </a:ln>
              <a:solidFill>
                <a:schemeClr val="tx1"/>
              </a:solidFill>
              <a:effectLst/>
              <a:latin typeface="Arial Narrow" pitchFamily="34" charset="0"/>
            </a:endParaRPr>
          </a:p>
        </p:txBody>
      </p:sp>
      <p:pic>
        <p:nvPicPr>
          <p:cNvPr id="3" name="Picture 1" descr="C:\Documents and Settings\1\Рабочий стол\през к курсам\п9.jpeg"/>
          <p:cNvPicPr>
            <a:picLocks noChangeAspect="1" noChangeArrowheads="1"/>
          </p:cNvPicPr>
          <p:nvPr/>
        </p:nvPicPr>
        <p:blipFill>
          <a:blip r:embed="rId2"/>
          <a:srcRect/>
          <a:stretch>
            <a:fillRect/>
          </a:stretch>
        </p:blipFill>
        <p:spPr bwMode="auto">
          <a:xfrm>
            <a:off x="1142975" y="2500306"/>
            <a:ext cx="3714763" cy="2786072"/>
          </a:xfrm>
          <a:prstGeom prst="rect">
            <a:avLst/>
          </a:prstGeom>
          <a:noFill/>
        </p:spPr>
      </p:pic>
      <p:pic>
        <p:nvPicPr>
          <p:cNvPr id="27650" name="Picture 2" descr="C:\Documents and Settings\1\Рабочий стол\през к курсам\п10.jpeg"/>
          <p:cNvPicPr>
            <a:picLocks noChangeAspect="1" noChangeArrowheads="1"/>
          </p:cNvPicPr>
          <p:nvPr/>
        </p:nvPicPr>
        <p:blipFill>
          <a:blip r:embed="rId3"/>
          <a:srcRect/>
          <a:stretch>
            <a:fillRect/>
          </a:stretch>
        </p:blipFill>
        <p:spPr bwMode="auto">
          <a:xfrm>
            <a:off x="4930127" y="2786058"/>
            <a:ext cx="3307103" cy="2214578"/>
          </a:xfrm>
          <a:prstGeom prst="rect">
            <a:avLst/>
          </a:prstGeom>
          <a:noFill/>
        </p:spPr>
      </p:pic>
      <p:sp>
        <p:nvSpPr>
          <p:cNvPr id="5" name="TextBox 4"/>
          <p:cNvSpPr txBox="1"/>
          <p:nvPr/>
        </p:nvSpPr>
        <p:spPr>
          <a:xfrm>
            <a:off x="2000232" y="5500702"/>
            <a:ext cx="5286412" cy="369332"/>
          </a:xfrm>
          <a:prstGeom prst="rect">
            <a:avLst/>
          </a:prstGeom>
          <a:noFill/>
        </p:spPr>
        <p:txBody>
          <a:bodyPr wrap="square" rtlCol="0">
            <a:spAutoFit/>
          </a:bodyPr>
          <a:lstStyle/>
          <a:p>
            <a:r>
              <a:rPr lang="ru-RU" dirty="0" smtClean="0">
                <a:latin typeface="Arial Narrow" pitchFamily="34" charset="0"/>
              </a:rPr>
              <a:t>Никакой мороз не страшен в тёплом оренбургском платке</a:t>
            </a:r>
            <a:endParaRPr lang="ru-RU" dirty="0">
              <a:latin typeface="Arial Narrow"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1\Рабочий стол\през к курсам\п8.jpeg"/>
          <p:cNvPicPr>
            <a:picLocks noChangeAspect="1" noChangeArrowheads="1"/>
          </p:cNvPicPr>
          <p:nvPr/>
        </p:nvPicPr>
        <p:blipFill>
          <a:blip r:embed="rId2"/>
          <a:srcRect/>
          <a:stretch>
            <a:fillRect/>
          </a:stretch>
        </p:blipFill>
        <p:spPr bwMode="auto">
          <a:xfrm>
            <a:off x="3010360" y="3500437"/>
            <a:ext cx="3061838" cy="2379667"/>
          </a:xfrm>
          <a:prstGeom prst="rect">
            <a:avLst/>
          </a:prstGeom>
          <a:noFill/>
        </p:spPr>
      </p:pic>
      <p:pic>
        <p:nvPicPr>
          <p:cNvPr id="3075" name="Picture 3" descr="C:\Documents and Settings\1\Рабочий стол\през к курсам\п3.jpeg"/>
          <p:cNvPicPr>
            <a:picLocks noChangeAspect="1" noChangeArrowheads="1"/>
          </p:cNvPicPr>
          <p:nvPr/>
        </p:nvPicPr>
        <p:blipFill>
          <a:blip r:embed="rId3"/>
          <a:srcRect/>
          <a:stretch>
            <a:fillRect/>
          </a:stretch>
        </p:blipFill>
        <p:spPr bwMode="auto">
          <a:xfrm>
            <a:off x="1071538" y="1142983"/>
            <a:ext cx="2071702" cy="3107553"/>
          </a:xfrm>
          <a:prstGeom prst="rect">
            <a:avLst/>
          </a:prstGeom>
          <a:noFill/>
        </p:spPr>
      </p:pic>
      <p:sp>
        <p:nvSpPr>
          <p:cNvPr id="5" name="TextBox 4"/>
          <p:cNvSpPr txBox="1"/>
          <p:nvPr/>
        </p:nvSpPr>
        <p:spPr>
          <a:xfrm>
            <a:off x="3071802" y="1571612"/>
            <a:ext cx="3071834" cy="584775"/>
          </a:xfrm>
          <a:prstGeom prst="rect">
            <a:avLst/>
          </a:prstGeom>
          <a:noFill/>
        </p:spPr>
        <p:txBody>
          <a:bodyPr wrap="square" rtlCol="0">
            <a:spAutoFit/>
          </a:bodyPr>
          <a:lstStyle/>
          <a:p>
            <a:pPr algn="ctr"/>
            <a:r>
              <a:rPr lang="ru-RU" sz="3200" b="1" dirty="0" err="1" smtClean="0">
                <a:latin typeface="Arial Narrow" pitchFamily="34" charset="0"/>
              </a:rPr>
              <a:t>Фотогаллерея</a:t>
            </a:r>
            <a:endParaRPr lang="ru-RU" sz="3200" b="1" dirty="0">
              <a:latin typeface="Arial Narrow" pitchFamily="34" charset="0"/>
            </a:endParaRPr>
          </a:p>
        </p:txBody>
      </p:sp>
      <p:pic>
        <p:nvPicPr>
          <p:cNvPr id="3076" name="Picture 4" descr="C:\Documents and Settings\1\Рабочий стол\през к курсам\пл2.jpeg"/>
          <p:cNvPicPr>
            <a:picLocks noChangeAspect="1" noChangeArrowheads="1"/>
          </p:cNvPicPr>
          <p:nvPr/>
        </p:nvPicPr>
        <p:blipFill>
          <a:blip r:embed="rId4"/>
          <a:srcRect/>
          <a:stretch>
            <a:fillRect/>
          </a:stretch>
        </p:blipFill>
        <p:spPr bwMode="auto">
          <a:xfrm>
            <a:off x="6000760" y="1071546"/>
            <a:ext cx="2119334" cy="3179001"/>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1" descr="C:\Documents and Settings\1\Рабочий стол\през к курсам\п4.jpeg"/>
          <p:cNvPicPr>
            <a:picLocks noChangeAspect="1" noChangeArrowheads="1"/>
          </p:cNvPicPr>
          <p:nvPr/>
        </p:nvPicPr>
        <p:blipFill>
          <a:blip r:embed="rId2"/>
          <a:srcRect/>
          <a:stretch>
            <a:fillRect/>
          </a:stretch>
        </p:blipFill>
        <p:spPr bwMode="auto">
          <a:xfrm>
            <a:off x="928662" y="928670"/>
            <a:ext cx="3714775" cy="2786082"/>
          </a:xfrm>
          <a:prstGeom prst="rect">
            <a:avLst/>
          </a:prstGeom>
          <a:noFill/>
        </p:spPr>
      </p:pic>
      <p:pic>
        <p:nvPicPr>
          <p:cNvPr id="26626" name="Picture 2" descr="C:\Documents and Settings\1\Рабочий стол\през к курсам\п5.jpeg"/>
          <p:cNvPicPr>
            <a:picLocks noChangeAspect="1" noChangeArrowheads="1"/>
          </p:cNvPicPr>
          <p:nvPr/>
        </p:nvPicPr>
        <p:blipFill>
          <a:blip r:embed="rId3"/>
          <a:srcRect/>
          <a:stretch>
            <a:fillRect/>
          </a:stretch>
        </p:blipFill>
        <p:spPr bwMode="auto">
          <a:xfrm>
            <a:off x="4214810" y="3071810"/>
            <a:ext cx="4071951" cy="2714634"/>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1"/>
          <p:cNvGrpSpPr/>
          <p:nvPr/>
        </p:nvGrpSpPr>
        <p:grpSpPr>
          <a:xfrm>
            <a:off x="539750" y="2060848"/>
            <a:ext cx="7993063" cy="3991898"/>
            <a:chOff x="539750" y="1344094"/>
            <a:chExt cx="7993063" cy="5233398"/>
          </a:xfrm>
        </p:grpSpPr>
        <p:sp>
          <p:nvSpPr>
            <p:cNvPr id="5" name="Прямоугольник 4"/>
            <p:cNvSpPr/>
            <p:nvPr/>
          </p:nvSpPr>
          <p:spPr bwMode="auto">
            <a:xfrm>
              <a:off x="539750" y="1344094"/>
              <a:ext cx="7993063" cy="282448"/>
            </a:xfrm>
            <a:prstGeom prst="rect">
              <a:avLst/>
            </a:prstGeom>
          </p:spPr>
          <p:txBody>
            <a:bodyPr wrap="square">
              <a:spAutoFit/>
            </a:bodyPr>
            <a:lstStyle/>
            <a:p>
              <a:pPr algn="ctr" fontAlgn="auto">
                <a:spcBef>
                  <a:spcPts val="0"/>
                </a:spcBef>
                <a:spcAft>
                  <a:spcPts val="0"/>
                </a:spcAft>
                <a:defRPr/>
              </a:pPr>
              <a:endParaRPr lang="ru-RU" sz="800" dirty="0">
                <a:latin typeface="Monotype Corsiva" pitchFamily="66" charset="0"/>
              </a:endParaRPr>
            </a:p>
          </p:txBody>
        </p:sp>
        <p:sp>
          <p:nvSpPr>
            <p:cNvPr id="4" name="TextBox 3"/>
            <p:cNvSpPr txBox="1"/>
            <p:nvPr/>
          </p:nvSpPr>
          <p:spPr>
            <a:xfrm>
              <a:off x="2411760" y="6093296"/>
              <a:ext cx="184731" cy="484196"/>
            </a:xfrm>
            <a:prstGeom prst="rect">
              <a:avLst/>
            </a:prstGeom>
            <a:noFill/>
          </p:spPr>
          <p:txBody>
            <a:bodyPr wrap="none" rtlCol="0">
              <a:spAutoFit/>
            </a:bodyPr>
            <a:lstStyle/>
            <a:p>
              <a:endParaRPr lang="ru-RU" b="1" dirty="0">
                <a:solidFill>
                  <a:schemeClr val="bg1">
                    <a:lumMod val="50000"/>
                  </a:schemeClr>
                </a:solidFill>
              </a:endParaRPr>
            </a:p>
          </p:txBody>
        </p:sp>
      </p:grpSp>
      <p:sp>
        <p:nvSpPr>
          <p:cNvPr id="7" name="Прямоугольник 6"/>
          <p:cNvSpPr/>
          <p:nvPr/>
        </p:nvSpPr>
        <p:spPr>
          <a:xfrm>
            <a:off x="928663" y="908720"/>
            <a:ext cx="7215238" cy="2308324"/>
          </a:xfrm>
          <a:prstGeom prst="rect">
            <a:avLst/>
          </a:prstGeom>
        </p:spPr>
        <p:txBody>
          <a:bodyPr wrap="square">
            <a:spAutoFit/>
          </a:bodyPr>
          <a:lstStyle/>
          <a:p>
            <a:pPr algn="ctr"/>
            <a:endParaRPr lang="ru-RU" b="1" dirty="0" smtClean="0">
              <a:latin typeface="Times New Roman" pitchFamily="18" charset="0"/>
              <a:cs typeface="Times New Roman" pitchFamily="18" charset="0"/>
            </a:endParaRPr>
          </a:p>
          <a:p>
            <a:pPr algn="ctr"/>
            <a:r>
              <a:rPr lang="ru-RU" b="1" dirty="0" smtClean="0">
                <a:latin typeface="Times New Roman" pitchFamily="18" charset="0"/>
                <a:cs typeface="Times New Roman" pitchFamily="18" charset="0"/>
              </a:rPr>
              <a:t>Используемые источники:</a:t>
            </a:r>
          </a:p>
          <a:p>
            <a:r>
              <a:rPr lang="ru-RU" u="sng" dirty="0" smtClean="0">
                <a:hlinkClick r:id="rId2"/>
              </a:rPr>
              <a:t>http://images.yandex.ru/yandsearch?source=wiz&amp;text</a:t>
            </a:r>
            <a:endParaRPr lang="ru-RU" dirty="0" smtClean="0"/>
          </a:p>
          <a:p>
            <a:r>
              <a:rPr lang="ru-RU" u="sng" dirty="0" smtClean="0">
                <a:hlinkClick r:id="rId3"/>
              </a:rPr>
              <a:t>http://nadin.org.ua/master/master_klass/down-shal.html</a:t>
            </a:r>
            <a:endParaRPr lang="ru-RU" dirty="0" smtClean="0"/>
          </a:p>
          <a:p>
            <a:r>
              <a:rPr lang="ru-RU" dirty="0" smtClean="0">
                <a:hlinkClick r:id="rId4"/>
              </a:rPr>
              <a:t>http://www.orengarn.com/muzej/istoriya-orenburgskogo-puxovogo-platka/pux_i_podgotovka_puha</a:t>
            </a:r>
            <a:endParaRPr lang="ru-RU" dirty="0" smtClean="0"/>
          </a:p>
          <a:p>
            <a:r>
              <a:rPr lang="ru-RU" dirty="0" smtClean="0">
                <a:latin typeface="Times New Roman" pitchFamily="18" charset="0"/>
                <a:cs typeface="Times New Roman" pitchFamily="18" charset="0"/>
              </a:rPr>
              <a:t>Кружевные бордюры </a:t>
            </a:r>
            <a:r>
              <a:rPr lang="ru-RU" u="sng" dirty="0">
                <a:hlinkClick r:id="rId5"/>
              </a:rPr>
              <a:t>http://antalpiti.ru/oformlenie/bordyury</a:t>
            </a:r>
            <a:r>
              <a:rPr lang="ru-RU" dirty="0"/>
              <a:t> </a:t>
            </a:r>
          </a:p>
          <a:p>
            <a:pPr algn="ctr"/>
            <a:endParaRPr lang="ru-RU" b="1" dirty="0" smtClean="0">
              <a:latin typeface="Times New Roman" pitchFamily="18" charset="0"/>
              <a:cs typeface="Times New Roman" pitchFamily="18" charset="0"/>
            </a:endParaRPr>
          </a:p>
        </p:txBody>
      </p:sp>
      <p:sp>
        <p:nvSpPr>
          <p:cNvPr id="6" name="TextBox 5"/>
          <p:cNvSpPr txBox="1"/>
          <p:nvPr/>
        </p:nvSpPr>
        <p:spPr>
          <a:xfrm>
            <a:off x="928662" y="2928934"/>
            <a:ext cx="6338595" cy="369332"/>
          </a:xfrm>
          <a:prstGeom prst="rect">
            <a:avLst/>
          </a:prstGeom>
          <a:noFill/>
        </p:spPr>
        <p:txBody>
          <a:bodyPr wrap="none" rtlCol="0">
            <a:spAutoFit/>
          </a:bodyPr>
          <a:lstStyle/>
          <a:p>
            <a:r>
              <a:rPr lang="ru-RU" dirty="0" smtClean="0">
                <a:latin typeface="Arial Narrow" pitchFamily="34" charset="0"/>
              </a:rPr>
              <a:t>Г.Хмелёва, </a:t>
            </a:r>
            <a:r>
              <a:rPr lang="ru-RU" dirty="0" err="1" smtClean="0">
                <a:latin typeface="Arial Narrow" pitchFamily="34" charset="0"/>
              </a:rPr>
              <a:t>Кэрол</a:t>
            </a:r>
            <a:r>
              <a:rPr lang="ru-RU" dirty="0" smtClean="0">
                <a:latin typeface="Arial Narrow" pitchFamily="34" charset="0"/>
              </a:rPr>
              <a:t> </a:t>
            </a:r>
            <a:r>
              <a:rPr lang="ru-RU" dirty="0" err="1" smtClean="0">
                <a:latin typeface="Arial Narrow" pitchFamily="34" charset="0"/>
              </a:rPr>
              <a:t>Р.Нобл</a:t>
            </a:r>
            <a:r>
              <a:rPr lang="ru-RU" dirty="0" smtClean="0">
                <a:latin typeface="Arial Narrow" pitchFamily="34" charset="0"/>
              </a:rPr>
              <a:t> «Вяжем шали»- изд. группа «</a:t>
            </a:r>
            <a:r>
              <a:rPr lang="ru-RU" dirty="0" err="1" smtClean="0">
                <a:latin typeface="Arial Narrow" pitchFamily="34" charset="0"/>
              </a:rPr>
              <a:t>Контэнт</a:t>
            </a:r>
            <a:r>
              <a:rPr lang="ru-RU" dirty="0" smtClean="0">
                <a:latin typeface="Arial Narrow" pitchFamily="34" charset="0"/>
              </a:rPr>
              <a:t>»2006г</a:t>
            </a:r>
            <a:endParaRPr lang="ru-RU" dirty="0">
              <a:latin typeface="Arial Narrow"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2214546" y="928670"/>
            <a:ext cx="5143536"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В этот вьюжный неласковый вечер,</a:t>
            </a:r>
            <a:endParaRPr kumimoji="0" lang="ru-RU" sz="1600" b="1" i="0" u="none" strike="noStrike" cap="none" normalizeH="0" baseline="0" dirty="0" smtClean="0">
              <a:ln>
                <a:noFill/>
              </a:ln>
              <a:solidFill>
                <a:schemeClr val="tx1"/>
              </a:solidFill>
              <a:effectLst/>
              <a:latin typeface="Bookman Old Style"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Когда снежная мгла вдоль дорог,</a:t>
            </a:r>
            <a:endParaRPr kumimoji="0" lang="ru-RU" sz="1600" b="1" i="0" u="none" strike="noStrike" cap="none" normalizeH="0" baseline="0" dirty="0" smtClean="0">
              <a:ln>
                <a:noFill/>
              </a:ln>
              <a:solidFill>
                <a:schemeClr val="tx1"/>
              </a:solidFill>
              <a:effectLst/>
              <a:latin typeface="Bookman Old Style"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Ты накинь, дорогая, на плечи</a:t>
            </a:r>
            <a:endParaRPr kumimoji="0" lang="ru-RU" sz="1600" b="1" i="0" u="none" strike="noStrike" cap="none" normalizeH="0" baseline="0" dirty="0" smtClean="0">
              <a:ln>
                <a:noFill/>
              </a:ln>
              <a:solidFill>
                <a:schemeClr val="tx1"/>
              </a:solidFill>
              <a:effectLst/>
              <a:latin typeface="Bookman Old Style"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Оренбургский пуховый платок!</a:t>
            </a:r>
            <a:endParaRPr kumimoji="0" lang="ru-RU" sz="1600" b="1" i="0" u="none" strike="noStrike" cap="none" normalizeH="0" baseline="0" dirty="0" smtClean="0">
              <a:ln>
                <a:noFill/>
              </a:ln>
              <a:solidFill>
                <a:schemeClr val="tx1"/>
              </a:solidFill>
              <a:effectLst/>
              <a:latin typeface="Bookman Old Style" pitchFamily="18" charset="0"/>
            </a:endParaRPr>
          </a:p>
        </p:txBody>
      </p:sp>
      <p:sp>
        <p:nvSpPr>
          <p:cNvPr id="5" name="TextBox 4"/>
          <p:cNvSpPr txBox="1"/>
          <p:nvPr/>
        </p:nvSpPr>
        <p:spPr>
          <a:xfrm>
            <a:off x="1000100" y="2071678"/>
            <a:ext cx="7143800" cy="2308324"/>
          </a:xfrm>
          <a:prstGeom prst="rect">
            <a:avLst/>
          </a:prstGeom>
          <a:noFill/>
        </p:spPr>
        <p:txBody>
          <a:bodyPr wrap="square" rtlCol="0">
            <a:spAutoFit/>
          </a:bodyPr>
          <a:lstStyle/>
          <a:p>
            <a:r>
              <a:rPr lang="ru-RU" u="sng" dirty="0" smtClean="0">
                <a:latin typeface="Arial Narrow" pitchFamily="34" charset="0"/>
                <a:hlinkClick r:id="rId2" tooltip="Оренбург"/>
              </a:rPr>
              <a:t>Оренбургский</a:t>
            </a:r>
            <a:r>
              <a:rPr lang="ru-RU" dirty="0" smtClean="0">
                <a:latin typeface="Arial Narrow" pitchFamily="34" charset="0"/>
              </a:rPr>
              <a:t> пуховый платок, наряду с тульским </a:t>
            </a:r>
            <a:r>
              <a:rPr lang="ru-RU" u="sng" dirty="0" smtClean="0">
                <a:latin typeface="Arial Narrow" pitchFamily="34" charset="0"/>
                <a:hlinkClick r:id="rId3" tooltip="Самовар"/>
              </a:rPr>
              <a:t>самоваром</a:t>
            </a:r>
            <a:r>
              <a:rPr lang="ru-RU" dirty="0" smtClean="0">
                <a:latin typeface="Arial Narrow" pitchFamily="34" charset="0"/>
              </a:rPr>
              <a:t>, </a:t>
            </a:r>
            <a:r>
              <a:rPr lang="ru-RU" u="sng" dirty="0" smtClean="0">
                <a:latin typeface="Arial Narrow" pitchFamily="34" charset="0"/>
                <a:hlinkClick r:id="rId4" tooltip="Матрёшка"/>
              </a:rPr>
              <a:t>матрешкой</a:t>
            </a:r>
            <a:r>
              <a:rPr lang="ru-RU" dirty="0" smtClean="0">
                <a:latin typeface="Arial Narrow" pitchFamily="34" charset="0"/>
              </a:rPr>
              <a:t>, </a:t>
            </a:r>
            <a:r>
              <a:rPr lang="ru-RU" u="sng" dirty="0" smtClean="0">
                <a:latin typeface="Arial Narrow" pitchFamily="34" charset="0"/>
                <a:hlinkClick r:id="rId5" tooltip="Хохломская роспись"/>
              </a:rPr>
              <a:t>хохломской росписью</a:t>
            </a:r>
            <a:r>
              <a:rPr lang="ru-RU" dirty="0" smtClean="0">
                <a:latin typeface="Arial Narrow" pitchFamily="34" charset="0"/>
              </a:rPr>
              <a:t>, </a:t>
            </a:r>
            <a:r>
              <a:rPr lang="ru-RU" u="sng" dirty="0" smtClean="0">
                <a:latin typeface="Arial Narrow" pitchFamily="34" charset="0"/>
                <a:hlinkClick r:id="rId6" tooltip="Гжель"/>
              </a:rPr>
              <a:t>гжелью</a:t>
            </a:r>
            <a:r>
              <a:rPr lang="ru-RU" dirty="0" smtClean="0">
                <a:latin typeface="Arial Narrow" pitchFamily="34" charset="0"/>
              </a:rPr>
              <a:t>, </a:t>
            </a:r>
            <a:r>
              <a:rPr lang="ru-RU" u="sng" dirty="0" smtClean="0">
                <a:latin typeface="Arial Narrow" pitchFamily="34" charset="0"/>
                <a:hlinkClick r:id="rId7" tooltip="Палехская миниатюра"/>
              </a:rPr>
              <a:t>палехом</a:t>
            </a:r>
            <a:r>
              <a:rPr lang="ru-RU" dirty="0" smtClean="0">
                <a:latin typeface="Arial Narrow" pitchFamily="34" charset="0"/>
              </a:rPr>
              <a:t>, </a:t>
            </a:r>
            <a:r>
              <a:rPr lang="ru-RU" u="sng" dirty="0" smtClean="0">
                <a:latin typeface="Arial Narrow" pitchFamily="34" charset="0"/>
                <a:hlinkClick r:id="rId8" tooltip="Вологодские кружева"/>
              </a:rPr>
              <a:t>вологодскими кружевами</a:t>
            </a:r>
            <a:r>
              <a:rPr lang="ru-RU" dirty="0" smtClean="0">
                <a:latin typeface="Arial Narrow" pitchFamily="34" charset="0"/>
              </a:rPr>
              <a:t>, </a:t>
            </a:r>
            <a:r>
              <a:rPr lang="ru-RU" u="sng" dirty="0" smtClean="0">
                <a:latin typeface="Arial Narrow" pitchFamily="34" charset="0"/>
                <a:hlinkClick r:id="rId9" tooltip="Дымковская игрушка"/>
              </a:rPr>
              <a:t>дымковской игрушкой</a:t>
            </a:r>
            <a:r>
              <a:rPr lang="ru-RU" dirty="0" smtClean="0">
                <a:latin typeface="Arial Narrow" pitchFamily="34" charset="0"/>
              </a:rPr>
              <a:t>, </a:t>
            </a:r>
            <a:r>
              <a:rPr lang="ru-RU" u="sng" dirty="0" smtClean="0">
                <a:latin typeface="Arial Narrow" pitchFamily="34" charset="0"/>
                <a:hlinkClick r:id="rId10" tooltip="Ростовская финифть"/>
              </a:rPr>
              <a:t>ростовской финифтью</a:t>
            </a:r>
            <a:r>
              <a:rPr lang="ru-RU" dirty="0" smtClean="0">
                <a:latin typeface="Arial Narrow" pitchFamily="34" charset="0"/>
              </a:rPr>
              <a:t>, уральским </a:t>
            </a:r>
            <a:r>
              <a:rPr lang="ru-RU" u="sng" dirty="0" smtClean="0">
                <a:latin typeface="Arial Narrow" pitchFamily="34" charset="0"/>
                <a:hlinkClick r:id="rId11" tooltip="Малахит"/>
              </a:rPr>
              <a:t>малахитом</a:t>
            </a:r>
            <a:r>
              <a:rPr lang="ru-RU" dirty="0" smtClean="0">
                <a:latin typeface="Arial Narrow" pitchFamily="34" charset="0"/>
              </a:rPr>
              <a:t> — один из символов России.</a:t>
            </a:r>
          </a:p>
          <a:p>
            <a:r>
              <a:rPr lang="ru-RU" dirty="0" smtClean="0">
                <a:latin typeface="Arial Narrow" pitchFamily="34" charset="0"/>
              </a:rPr>
              <a:t>Пуховязальный промысел зародился в Оренбургском крае примерно 250 лет назад, ещё в XVIII веке. По другим данным, вязание пуховых шалей из козьего пуха коренным населением этих мест уже было до образования Оренбургской </a:t>
            </a:r>
            <a:r>
              <a:rPr lang="ru-RU" dirty="0" err="1" smtClean="0">
                <a:latin typeface="Arial Narrow" pitchFamily="34" charset="0"/>
              </a:rPr>
              <a:t>губерни</a:t>
            </a:r>
            <a:endParaRPr lang="ru-RU" dirty="0">
              <a:latin typeface="Arial Narrow" pitchFamily="34" charset="0"/>
            </a:endParaRPr>
          </a:p>
        </p:txBody>
      </p:sp>
      <p:pic>
        <p:nvPicPr>
          <p:cNvPr id="7171" name="Picture 3" descr="C:\Documents and Settings\1\Рабочий стол\през к курсам\п4.jpeg"/>
          <p:cNvPicPr>
            <a:picLocks noChangeAspect="1" noChangeArrowheads="1"/>
          </p:cNvPicPr>
          <p:nvPr/>
        </p:nvPicPr>
        <p:blipFill>
          <a:blip r:embed="rId12"/>
          <a:srcRect/>
          <a:stretch>
            <a:fillRect/>
          </a:stretch>
        </p:blipFill>
        <p:spPr bwMode="auto">
          <a:xfrm>
            <a:off x="3214678" y="4161229"/>
            <a:ext cx="2428892" cy="182167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728" y="1785926"/>
            <a:ext cx="7000924" cy="4801314"/>
          </a:xfrm>
          <a:prstGeom prst="rect">
            <a:avLst/>
          </a:prstGeom>
          <a:noFill/>
        </p:spPr>
        <p:txBody>
          <a:bodyPr wrap="square" rtlCol="0">
            <a:spAutoFit/>
          </a:bodyPr>
          <a:lstStyle/>
          <a:p>
            <a:pPr algn="ctr"/>
            <a:endParaRPr lang="ru-RU" sz="2400" b="1" dirty="0" smtClean="0">
              <a:latin typeface="Arial Narrow" pitchFamily="34" charset="0"/>
            </a:endParaRPr>
          </a:p>
          <a:p>
            <a:pPr algn="ctr"/>
            <a:r>
              <a:rPr lang="ru-RU" sz="2400" b="1" dirty="0" smtClean="0">
                <a:latin typeface="Arial Narrow" pitchFamily="34" charset="0"/>
              </a:rPr>
              <a:t>                              Миф об оренбургском платке.</a:t>
            </a:r>
          </a:p>
          <a:p>
            <a:pPr algn="ctr"/>
            <a:endParaRPr lang="ru-RU" sz="2400" b="1" dirty="0" smtClean="0">
              <a:latin typeface="Arial Narrow" pitchFamily="34" charset="0"/>
            </a:endParaRPr>
          </a:p>
          <a:p>
            <a:r>
              <a:rPr lang="ru-RU" dirty="0" smtClean="0">
                <a:latin typeface="Arial Narrow" pitchFamily="34" charset="0"/>
              </a:rPr>
              <a:t>Оренбургские пуховые платки всегда носили только женщины. По одному из преданий первые прибывшие на Урал русские переселенцы были удивлены легкой одежде </a:t>
            </a:r>
            <a:r>
              <a:rPr lang="ru-RU" dirty="0" err="1" smtClean="0">
                <a:latin typeface="Arial Narrow" pitchFamily="34" charset="0"/>
              </a:rPr>
              <a:t>калмыкских</a:t>
            </a:r>
            <a:r>
              <a:rPr lang="ru-RU" dirty="0" smtClean="0">
                <a:latin typeface="Arial Narrow" pitchFamily="34" charset="0"/>
              </a:rPr>
              <a:t> и казахских джигитов, скачущих по бескрайним степям бывшей </a:t>
            </a:r>
            <a:r>
              <a:rPr lang="ru-RU" dirty="0" err="1" smtClean="0">
                <a:latin typeface="Arial Narrow" pitchFamily="34" charset="0"/>
              </a:rPr>
              <a:t>Киргиз-Кайсацкой</a:t>
            </a:r>
            <a:r>
              <a:rPr lang="ru-RU" dirty="0" smtClean="0">
                <a:latin typeface="Arial Narrow" pitchFamily="34" charset="0"/>
              </a:rPr>
              <a:t> Орды. Секрет противостояния лютым морозам оказался необычен: в качестве подкладки под свои легкие одежды они использовали платки, связанные из козьего пуха.</a:t>
            </a:r>
            <a:br>
              <a:rPr lang="ru-RU" dirty="0" smtClean="0">
                <a:latin typeface="Arial Narrow" pitchFamily="34" charset="0"/>
              </a:rPr>
            </a:br>
            <a:r>
              <a:rPr lang="ru-RU" dirty="0" smtClean="0">
                <a:latin typeface="Arial Narrow" pitchFamily="34" charset="0"/>
              </a:rPr>
              <a:t>Так что, вполне возможно, что первыми, кто надел оренбургский платок, были мужчины… Однако платки в то время были “глухой вязки” без узоров. Женская эра оренбургского пухового платка началась с того времени, когда за дело взялись русские казачки и восхитительные узоры стали неизменным атрибутом оренбургского пухового платка.</a:t>
            </a:r>
            <a:endParaRPr lang="ru-RU" b="1" dirty="0" smtClean="0">
              <a:latin typeface="Arial Narrow" pitchFamily="34" charset="0"/>
            </a:endParaRPr>
          </a:p>
          <a:p>
            <a:r>
              <a:rPr lang="ru-RU" dirty="0" smtClean="0">
                <a:latin typeface="Arial Narrow" pitchFamily="34" charset="0"/>
              </a:rPr>
              <a:t> </a:t>
            </a:r>
          </a:p>
          <a:p>
            <a:pPr algn="ctr"/>
            <a:endParaRPr lang="ru-RU" dirty="0"/>
          </a:p>
        </p:txBody>
      </p:sp>
      <p:pic>
        <p:nvPicPr>
          <p:cNvPr id="3" name="Рисунок 2" descr="Оренбургский пуховый платок"/>
          <p:cNvPicPr/>
          <p:nvPr/>
        </p:nvPicPr>
        <p:blipFill>
          <a:blip r:embed="rId2"/>
          <a:srcRect/>
          <a:stretch>
            <a:fillRect/>
          </a:stretch>
        </p:blipFill>
        <p:spPr bwMode="auto">
          <a:xfrm>
            <a:off x="1643042" y="928670"/>
            <a:ext cx="1431925" cy="1949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71802" y="1428736"/>
            <a:ext cx="5072099" cy="1200329"/>
          </a:xfrm>
          <a:prstGeom prst="rect">
            <a:avLst/>
          </a:prstGeom>
          <a:noFill/>
        </p:spPr>
        <p:txBody>
          <a:bodyPr wrap="square" rtlCol="0">
            <a:spAutoFit/>
          </a:bodyPr>
          <a:lstStyle/>
          <a:p>
            <a:r>
              <a:rPr lang="ru-RU" dirty="0" smtClean="0">
                <a:latin typeface="Arial Narrow" pitchFamily="34" charset="0"/>
              </a:rPr>
              <a:t>Качество платка зависит прежде всего от качества пуха. Самым лучшим считается пух оренбургских коз. Два самых распространенных цвета шерсти этих коз- белый и серый.</a:t>
            </a:r>
            <a:endParaRPr lang="ru-RU" dirty="0">
              <a:latin typeface="Arial Narrow" pitchFamily="34" charset="0"/>
            </a:endParaRPr>
          </a:p>
        </p:txBody>
      </p:sp>
      <p:pic>
        <p:nvPicPr>
          <p:cNvPr id="1026" name="Picture 2" descr="C:\Documents and Settings\1\Рабочий стол\през к курсам\козы.jpeg"/>
          <p:cNvPicPr>
            <a:picLocks noChangeAspect="1" noChangeArrowheads="1"/>
          </p:cNvPicPr>
          <p:nvPr/>
        </p:nvPicPr>
        <p:blipFill>
          <a:blip r:embed="rId2"/>
          <a:srcRect/>
          <a:stretch>
            <a:fillRect/>
          </a:stretch>
        </p:blipFill>
        <p:spPr bwMode="auto">
          <a:xfrm>
            <a:off x="1357290" y="1000108"/>
            <a:ext cx="1571636" cy="2032288"/>
          </a:xfrm>
          <a:prstGeom prst="rect">
            <a:avLst/>
          </a:prstGeom>
          <a:noFill/>
        </p:spPr>
      </p:pic>
      <p:pic>
        <p:nvPicPr>
          <p:cNvPr id="1027" name="Picture 3" descr="C:\Documents and Settings\1\Рабочий стол\през к курсам\веретено.jpeg"/>
          <p:cNvPicPr>
            <a:picLocks noChangeAspect="1" noChangeArrowheads="1"/>
          </p:cNvPicPr>
          <p:nvPr/>
        </p:nvPicPr>
        <p:blipFill>
          <a:blip r:embed="rId3"/>
          <a:srcRect/>
          <a:stretch>
            <a:fillRect/>
          </a:stretch>
        </p:blipFill>
        <p:spPr bwMode="auto">
          <a:xfrm>
            <a:off x="6143636" y="4286256"/>
            <a:ext cx="2125995" cy="1714512"/>
          </a:xfrm>
          <a:prstGeom prst="rect">
            <a:avLst/>
          </a:prstGeom>
          <a:noFill/>
        </p:spPr>
      </p:pic>
      <p:pic>
        <p:nvPicPr>
          <p:cNvPr id="1029" name="Picture 5" descr="C:\Documents and Settings\1\Рабочий стол\през к курсам\прялка.jpeg"/>
          <p:cNvPicPr>
            <a:picLocks noChangeAspect="1" noChangeArrowheads="1"/>
          </p:cNvPicPr>
          <p:nvPr/>
        </p:nvPicPr>
        <p:blipFill>
          <a:blip r:embed="rId4"/>
          <a:srcRect/>
          <a:stretch>
            <a:fillRect/>
          </a:stretch>
        </p:blipFill>
        <p:spPr bwMode="auto">
          <a:xfrm>
            <a:off x="1285852" y="3357562"/>
            <a:ext cx="1595442" cy="2393163"/>
          </a:xfrm>
          <a:prstGeom prst="rect">
            <a:avLst/>
          </a:prstGeom>
          <a:noFill/>
        </p:spPr>
      </p:pic>
      <p:sp>
        <p:nvSpPr>
          <p:cNvPr id="1031" name="Rectangle 7"/>
          <p:cNvSpPr>
            <a:spLocks noChangeArrowheads="1"/>
          </p:cNvSpPr>
          <p:nvPr/>
        </p:nvSpPr>
        <p:spPr bwMode="auto">
          <a:xfrm>
            <a:off x="2928926" y="2786058"/>
            <a:ext cx="3357586"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При обработке пуха, начиная с очистки его от грязи и кончая сматыванием ниток в клубки, употребляют, во-первых, особого устройства гребень, затем обычную прялку, или так называемый «чигирь» — особого устройства прялку, заимствованную </a:t>
            </a:r>
            <a:r>
              <a:rPr kumimoji="0" lang="ru-RU"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оренбуржцами</a:t>
            </a:r>
            <a:r>
              <a:rPr kumimoji="0" lang="ru-RU"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у </a:t>
            </a:r>
            <a:r>
              <a:rPr kumimoji="0" lang="ru-RU"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пензенцев</a:t>
            </a:r>
            <a:r>
              <a:rPr kumimoji="0" lang="ru-RU"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или вместо него — веретено и, наконец, моталку. </a:t>
            </a:r>
            <a:endParaRPr kumimoji="0" lang="ru-RU" b="0" i="0" u="none" strike="noStrike" cap="none" normalizeH="0" baseline="0" dirty="0" smtClean="0">
              <a:ln>
                <a:noFill/>
              </a:ln>
              <a:solidFill>
                <a:schemeClr val="tx1"/>
              </a:solidFill>
              <a:effectLst/>
              <a:latin typeface="Arial Narrow" pitchFamily="34" charset="0"/>
            </a:endParaRPr>
          </a:p>
        </p:txBody>
      </p:sp>
      <p:pic>
        <p:nvPicPr>
          <p:cNvPr id="1032" name="Picture 8" descr="C:\Documents and Settings\1\Рабочий стол\през к курсам\за вяз платка.jpeg"/>
          <p:cNvPicPr>
            <a:picLocks noChangeAspect="1" noChangeArrowheads="1"/>
          </p:cNvPicPr>
          <p:nvPr/>
        </p:nvPicPr>
        <p:blipFill>
          <a:blip r:embed="rId5"/>
          <a:srcRect/>
          <a:stretch>
            <a:fillRect/>
          </a:stretch>
        </p:blipFill>
        <p:spPr bwMode="auto">
          <a:xfrm>
            <a:off x="6215074" y="2500306"/>
            <a:ext cx="2011682" cy="171450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571603" y="2071683"/>
          <a:ext cx="6000793" cy="3860256"/>
        </p:xfrm>
        <a:graphic>
          <a:graphicData uri="http://schemas.openxmlformats.org/drawingml/2006/table">
            <a:tbl>
              <a:tblPr/>
              <a:tblGrid>
                <a:gridCol w="2907361"/>
                <a:gridCol w="1349016"/>
                <a:gridCol w="1744416"/>
              </a:tblGrid>
              <a:tr h="331212">
                <a:tc>
                  <a:txBody>
                    <a:bodyPr/>
                    <a:lstStyle/>
                    <a:p>
                      <a:pPr algn="ctr">
                        <a:lnSpc>
                          <a:spcPct val="115000"/>
                        </a:lnSpc>
                        <a:spcAft>
                          <a:spcPts val="1000"/>
                        </a:spcAft>
                      </a:pPr>
                      <a:r>
                        <a:rPr lang="ru-RU" sz="1200" b="1" kern="1200" dirty="0" smtClean="0">
                          <a:solidFill>
                            <a:schemeClr val="tx1"/>
                          </a:solidFill>
                          <a:latin typeface="+mn-lt"/>
                          <a:ea typeface="+mn-ea"/>
                          <a:cs typeface="+mn-cs"/>
                        </a:rPr>
                        <a:t>Виды работы</a:t>
                      </a:r>
                      <a:endParaRPr lang="ru-RU" sz="1200" dirty="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b="1" kern="1200" dirty="0" smtClean="0">
                          <a:solidFill>
                            <a:schemeClr val="tx1"/>
                          </a:solidFill>
                          <a:latin typeface="Arial Narrow" pitchFamily="34" charset="0"/>
                          <a:ea typeface="+mn-ea"/>
                          <a:cs typeface="+mn-cs"/>
                        </a:rPr>
                        <a:t>Теплый   платок на 400–500 петель </a:t>
                      </a:r>
                      <a:endParaRPr lang="ru-RU" sz="1200" dirty="0">
                        <a:latin typeface="Arial Narrow" pitchFamily="34" charset="0"/>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b="1" kern="1200" dirty="0" smtClean="0">
                          <a:solidFill>
                            <a:schemeClr val="tx1"/>
                          </a:solidFill>
                          <a:latin typeface="Arial Narrow" pitchFamily="34" charset="0"/>
                          <a:ea typeface="+mn-ea"/>
                          <a:cs typeface="+mn-cs"/>
                        </a:rPr>
                        <a:t>Ажурный художественный платок 100–180 граммов </a:t>
                      </a:r>
                      <a:endParaRPr lang="ru-RU" sz="1200" dirty="0">
                        <a:latin typeface="Arial Narrow" pitchFamily="34" charset="0"/>
                        <a:ea typeface="Times New Roman"/>
                        <a:cs typeface="Times New Roman"/>
                      </a:endParaRPr>
                    </a:p>
                  </a:txBody>
                  <a:tcPr marL="9525" marR="9525" marT="9525" marB="9525" anchor="ctr">
                    <a:lnL>
                      <a:noFill/>
                    </a:lnL>
                    <a:lnR>
                      <a:noFill/>
                    </a:lnR>
                    <a:lnT>
                      <a:noFill/>
                    </a:lnT>
                    <a:lnB>
                      <a:noFill/>
                    </a:lnB>
                  </a:tcPr>
                </a:tc>
              </a:tr>
              <a:tr h="331212">
                <a:tc>
                  <a:txBody>
                    <a:bodyPr/>
                    <a:lstStyle/>
                    <a:p>
                      <a:pPr>
                        <a:lnSpc>
                          <a:spcPct val="115000"/>
                        </a:lnSpc>
                        <a:spcAft>
                          <a:spcPts val="1000"/>
                        </a:spcAft>
                      </a:pPr>
                      <a:r>
                        <a:rPr lang="ru-RU" sz="1200" dirty="0">
                          <a:latin typeface="Times New Roman"/>
                          <a:ea typeface="Times New Roman"/>
                          <a:cs typeface="Times New Roman"/>
                        </a:rPr>
                        <a:t>Отборка пуха от волоса </a:t>
                      </a:r>
                      <a:endParaRPr lang="ru-RU" sz="1100" dirty="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dirty="0">
                          <a:latin typeface="Times New Roman"/>
                          <a:ea typeface="Times New Roman"/>
                          <a:cs typeface="Times New Roman"/>
                        </a:rPr>
                        <a:t>36 час. </a:t>
                      </a:r>
                      <a:endParaRPr lang="ru-RU" sz="1100" dirty="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dirty="0">
                          <a:latin typeface="Times New Roman"/>
                          <a:ea typeface="Times New Roman"/>
                          <a:cs typeface="Times New Roman"/>
                        </a:rPr>
                        <a:t>8 час. </a:t>
                      </a:r>
                      <a:endParaRPr lang="ru-RU" sz="1100" dirty="0">
                        <a:latin typeface="Calibri"/>
                        <a:ea typeface="Times New Roman"/>
                        <a:cs typeface="Times New Roman"/>
                      </a:endParaRPr>
                    </a:p>
                  </a:txBody>
                  <a:tcPr marL="9525" marR="9525" marT="9525" marB="9525" anchor="ctr">
                    <a:lnL>
                      <a:noFill/>
                    </a:lnL>
                    <a:lnR>
                      <a:noFill/>
                    </a:lnR>
                    <a:lnT>
                      <a:noFill/>
                    </a:lnT>
                    <a:lnB>
                      <a:noFill/>
                    </a:lnB>
                  </a:tcPr>
                </a:tc>
              </a:tr>
              <a:tr h="331212">
                <a:tc>
                  <a:txBody>
                    <a:bodyPr/>
                    <a:lstStyle/>
                    <a:p>
                      <a:pPr>
                        <a:lnSpc>
                          <a:spcPct val="115000"/>
                        </a:lnSpc>
                        <a:spcAft>
                          <a:spcPts val="1000"/>
                        </a:spcAft>
                      </a:pPr>
                      <a:r>
                        <a:rPr lang="ru-RU" sz="1200">
                          <a:latin typeface="Times New Roman"/>
                          <a:ea typeface="Times New Roman"/>
                          <a:cs typeface="Times New Roman"/>
                        </a:rPr>
                        <a:t>Первый прочес на гребнях </a:t>
                      </a:r>
                      <a:endParaRPr lang="ru-RU" sz="110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a:latin typeface="Times New Roman"/>
                          <a:ea typeface="Times New Roman"/>
                          <a:cs typeface="Times New Roman"/>
                        </a:rPr>
                        <a:t>24 час. </a:t>
                      </a:r>
                      <a:endParaRPr lang="ru-RU" sz="110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a:latin typeface="Times New Roman"/>
                          <a:ea typeface="Times New Roman"/>
                          <a:cs typeface="Times New Roman"/>
                        </a:rPr>
                        <a:t>8 час. </a:t>
                      </a:r>
                      <a:endParaRPr lang="ru-RU" sz="1100">
                        <a:latin typeface="Calibri"/>
                        <a:ea typeface="Times New Roman"/>
                        <a:cs typeface="Times New Roman"/>
                      </a:endParaRPr>
                    </a:p>
                  </a:txBody>
                  <a:tcPr marL="9525" marR="9525" marT="9525" marB="9525" anchor="ctr">
                    <a:lnL>
                      <a:noFill/>
                    </a:lnL>
                    <a:lnR>
                      <a:noFill/>
                    </a:lnR>
                    <a:lnT>
                      <a:noFill/>
                    </a:lnT>
                    <a:lnB>
                      <a:noFill/>
                    </a:lnB>
                  </a:tcPr>
                </a:tc>
              </a:tr>
              <a:tr h="331212">
                <a:tc>
                  <a:txBody>
                    <a:bodyPr/>
                    <a:lstStyle/>
                    <a:p>
                      <a:pPr>
                        <a:lnSpc>
                          <a:spcPct val="115000"/>
                        </a:lnSpc>
                        <a:spcAft>
                          <a:spcPts val="1000"/>
                        </a:spcAft>
                      </a:pPr>
                      <a:r>
                        <a:rPr lang="ru-RU" sz="1200">
                          <a:latin typeface="Times New Roman"/>
                          <a:ea typeface="Times New Roman"/>
                          <a:cs typeface="Times New Roman"/>
                        </a:rPr>
                        <a:t>Второй        «       «        «            </a:t>
                      </a:r>
                      <a:endParaRPr lang="ru-RU" sz="110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a:latin typeface="Times New Roman"/>
                          <a:ea typeface="Times New Roman"/>
                          <a:cs typeface="Times New Roman"/>
                        </a:rPr>
                        <a:t>12 час. </a:t>
                      </a:r>
                      <a:endParaRPr lang="ru-RU" sz="110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a:latin typeface="Times New Roman"/>
                          <a:ea typeface="Times New Roman"/>
                          <a:cs typeface="Times New Roman"/>
                        </a:rPr>
                        <a:t>5 час. </a:t>
                      </a:r>
                      <a:endParaRPr lang="ru-RU" sz="1100">
                        <a:latin typeface="Calibri"/>
                        <a:ea typeface="Times New Roman"/>
                        <a:cs typeface="Times New Roman"/>
                      </a:endParaRPr>
                    </a:p>
                  </a:txBody>
                  <a:tcPr marL="9525" marR="9525" marT="9525" marB="9525" anchor="ctr">
                    <a:lnL>
                      <a:noFill/>
                    </a:lnL>
                    <a:lnR>
                      <a:noFill/>
                    </a:lnR>
                    <a:lnT>
                      <a:noFill/>
                    </a:lnT>
                    <a:lnB>
                      <a:noFill/>
                    </a:lnB>
                  </a:tcPr>
                </a:tc>
              </a:tr>
              <a:tr h="331212">
                <a:tc>
                  <a:txBody>
                    <a:bodyPr/>
                    <a:lstStyle/>
                    <a:p>
                      <a:pPr>
                        <a:lnSpc>
                          <a:spcPct val="115000"/>
                        </a:lnSpc>
                        <a:spcAft>
                          <a:spcPts val="1000"/>
                        </a:spcAft>
                      </a:pPr>
                      <a:r>
                        <a:rPr lang="ru-RU" sz="1200">
                          <a:latin typeface="Times New Roman"/>
                          <a:ea typeface="Times New Roman"/>
                          <a:cs typeface="Times New Roman"/>
                        </a:rPr>
                        <a:t>Третий        «       «         «            </a:t>
                      </a:r>
                      <a:endParaRPr lang="ru-RU" sz="110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a:latin typeface="Times New Roman"/>
                          <a:ea typeface="Times New Roman"/>
                          <a:cs typeface="Times New Roman"/>
                        </a:rPr>
                        <a:t>нет </a:t>
                      </a:r>
                      <a:endParaRPr lang="ru-RU" sz="110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a:latin typeface="Times New Roman"/>
                          <a:ea typeface="Times New Roman"/>
                          <a:cs typeface="Times New Roman"/>
                        </a:rPr>
                        <a:t>3 час. </a:t>
                      </a:r>
                      <a:endParaRPr lang="ru-RU" sz="1100">
                        <a:latin typeface="Calibri"/>
                        <a:ea typeface="Times New Roman"/>
                        <a:cs typeface="Times New Roman"/>
                      </a:endParaRPr>
                    </a:p>
                  </a:txBody>
                  <a:tcPr marL="9525" marR="9525" marT="9525" marB="9525" anchor="ctr">
                    <a:lnL>
                      <a:noFill/>
                    </a:lnL>
                    <a:lnR>
                      <a:noFill/>
                    </a:lnR>
                    <a:lnT>
                      <a:noFill/>
                    </a:lnT>
                    <a:lnB>
                      <a:noFill/>
                    </a:lnB>
                  </a:tcPr>
                </a:tc>
              </a:tr>
              <a:tr h="331212">
                <a:tc>
                  <a:txBody>
                    <a:bodyPr/>
                    <a:lstStyle/>
                    <a:p>
                      <a:pPr>
                        <a:lnSpc>
                          <a:spcPct val="115000"/>
                        </a:lnSpc>
                        <a:spcAft>
                          <a:spcPts val="1000"/>
                        </a:spcAft>
                      </a:pPr>
                      <a:r>
                        <a:rPr lang="ru-RU" sz="1200" dirty="0">
                          <a:latin typeface="Times New Roman"/>
                          <a:ea typeface="Times New Roman"/>
                          <a:cs typeface="Times New Roman"/>
                        </a:rPr>
                        <a:t>Прядение веретенами </a:t>
                      </a:r>
                      <a:endParaRPr lang="ru-RU" sz="1100" dirty="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dirty="0">
                          <a:latin typeface="Times New Roman"/>
                          <a:ea typeface="Times New Roman"/>
                          <a:cs typeface="Times New Roman"/>
                        </a:rPr>
                        <a:t>24 час. </a:t>
                      </a:r>
                      <a:endParaRPr lang="ru-RU" sz="1100" dirty="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dirty="0">
                          <a:latin typeface="Times New Roman"/>
                          <a:ea typeface="Times New Roman"/>
                          <a:cs typeface="Times New Roman"/>
                        </a:rPr>
                        <a:t>18 час. </a:t>
                      </a:r>
                      <a:endParaRPr lang="ru-RU" sz="1100" dirty="0">
                        <a:latin typeface="Calibri"/>
                        <a:ea typeface="Times New Roman"/>
                        <a:cs typeface="Times New Roman"/>
                      </a:endParaRPr>
                    </a:p>
                  </a:txBody>
                  <a:tcPr marL="9525" marR="9525" marT="9525" marB="9525" anchor="ctr">
                    <a:lnL>
                      <a:noFill/>
                    </a:lnL>
                    <a:lnR>
                      <a:noFill/>
                    </a:lnR>
                    <a:lnT>
                      <a:noFill/>
                    </a:lnT>
                    <a:lnB>
                      <a:noFill/>
                    </a:lnB>
                  </a:tcPr>
                </a:tc>
              </a:tr>
              <a:tr h="331212">
                <a:tc>
                  <a:txBody>
                    <a:bodyPr/>
                    <a:lstStyle/>
                    <a:p>
                      <a:pPr>
                        <a:lnSpc>
                          <a:spcPct val="115000"/>
                        </a:lnSpc>
                        <a:spcAft>
                          <a:spcPts val="1000"/>
                        </a:spcAft>
                      </a:pPr>
                      <a:r>
                        <a:rPr lang="ru-RU" sz="1200" dirty="0">
                          <a:latin typeface="Times New Roman"/>
                          <a:ea typeface="Times New Roman"/>
                          <a:cs typeface="Times New Roman"/>
                        </a:rPr>
                        <a:t>Отращивание с хлопчатобумажной пряжей на веретенах и </a:t>
                      </a:r>
                      <a:r>
                        <a:rPr lang="ru-RU" sz="1200" dirty="0" err="1">
                          <a:latin typeface="Times New Roman"/>
                          <a:ea typeface="Times New Roman"/>
                          <a:cs typeface="Times New Roman"/>
                        </a:rPr>
                        <a:t>воровах</a:t>
                      </a:r>
                      <a:r>
                        <a:rPr lang="ru-RU" sz="1200" dirty="0">
                          <a:latin typeface="Times New Roman"/>
                          <a:ea typeface="Times New Roman"/>
                          <a:cs typeface="Times New Roman"/>
                        </a:rPr>
                        <a:t> </a:t>
                      </a:r>
                      <a:endParaRPr lang="ru-RU" sz="1100" dirty="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dirty="0">
                          <a:latin typeface="Times New Roman"/>
                          <a:ea typeface="Times New Roman"/>
                          <a:cs typeface="Times New Roman"/>
                        </a:rPr>
                        <a:t>14 час.</a:t>
                      </a:r>
                      <a:endParaRPr lang="ru-RU" sz="1100" dirty="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dirty="0">
                          <a:latin typeface="Times New Roman"/>
                          <a:ea typeface="Times New Roman"/>
                          <a:cs typeface="Times New Roman"/>
                        </a:rPr>
                        <a:t>10 час. </a:t>
                      </a:r>
                      <a:endParaRPr lang="ru-RU" sz="1100" dirty="0">
                        <a:latin typeface="Calibri"/>
                        <a:ea typeface="Times New Roman"/>
                        <a:cs typeface="Times New Roman"/>
                      </a:endParaRPr>
                    </a:p>
                  </a:txBody>
                  <a:tcPr marL="9525" marR="9525" marT="9525" marB="9525" anchor="ctr">
                    <a:lnL>
                      <a:noFill/>
                    </a:lnL>
                    <a:lnR>
                      <a:noFill/>
                    </a:lnR>
                    <a:lnT>
                      <a:noFill/>
                    </a:lnT>
                    <a:lnB>
                      <a:noFill/>
                    </a:lnB>
                  </a:tcPr>
                </a:tc>
              </a:tr>
              <a:tr h="331212">
                <a:tc>
                  <a:txBody>
                    <a:bodyPr/>
                    <a:lstStyle/>
                    <a:p>
                      <a:pPr>
                        <a:lnSpc>
                          <a:spcPct val="115000"/>
                        </a:lnSpc>
                        <a:spcAft>
                          <a:spcPts val="1000"/>
                        </a:spcAft>
                      </a:pPr>
                      <a:r>
                        <a:rPr lang="ru-RU" sz="1200">
                          <a:latin typeface="Times New Roman"/>
                          <a:ea typeface="Times New Roman"/>
                          <a:cs typeface="Times New Roman"/>
                        </a:rPr>
                        <a:t>Кручение на веретенах </a:t>
                      </a:r>
                      <a:endParaRPr lang="ru-RU" sz="110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a:latin typeface="Times New Roman"/>
                          <a:ea typeface="Times New Roman"/>
                          <a:cs typeface="Times New Roman"/>
                        </a:rPr>
                        <a:t>10 час.</a:t>
                      </a:r>
                      <a:endParaRPr lang="ru-RU" sz="110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a:latin typeface="Times New Roman"/>
                          <a:ea typeface="Times New Roman"/>
                          <a:cs typeface="Times New Roman"/>
                        </a:rPr>
                        <a:t>8 час. </a:t>
                      </a:r>
                      <a:endParaRPr lang="ru-RU" sz="1100">
                        <a:latin typeface="Calibri"/>
                        <a:ea typeface="Times New Roman"/>
                        <a:cs typeface="Times New Roman"/>
                      </a:endParaRPr>
                    </a:p>
                  </a:txBody>
                  <a:tcPr marL="9525" marR="9525" marT="9525" marB="9525" anchor="ctr">
                    <a:lnL>
                      <a:noFill/>
                    </a:lnL>
                    <a:lnR>
                      <a:noFill/>
                    </a:lnR>
                    <a:lnT>
                      <a:noFill/>
                    </a:lnT>
                    <a:lnB>
                      <a:noFill/>
                    </a:lnB>
                  </a:tcPr>
                </a:tc>
              </a:tr>
              <a:tr h="331212">
                <a:tc>
                  <a:txBody>
                    <a:bodyPr/>
                    <a:lstStyle/>
                    <a:p>
                      <a:pPr>
                        <a:lnSpc>
                          <a:spcPct val="115000"/>
                        </a:lnSpc>
                        <a:spcAft>
                          <a:spcPts val="1000"/>
                        </a:spcAft>
                      </a:pPr>
                      <a:r>
                        <a:rPr lang="ru-RU" sz="1200">
                          <a:latin typeface="Times New Roman"/>
                          <a:ea typeface="Times New Roman"/>
                          <a:cs typeface="Times New Roman"/>
                        </a:rPr>
                        <a:t>Мотка </a:t>
                      </a:r>
                      <a:endParaRPr lang="ru-RU" sz="110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a:latin typeface="Times New Roman"/>
                          <a:ea typeface="Times New Roman"/>
                          <a:cs typeface="Times New Roman"/>
                        </a:rPr>
                        <a:t>6 час. </a:t>
                      </a:r>
                      <a:endParaRPr lang="ru-RU" sz="110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a:latin typeface="Times New Roman"/>
                          <a:ea typeface="Times New Roman"/>
                          <a:cs typeface="Times New Roman"/>
                        </a:rPr>
                        <a:t>6 час. </a:t>
                      </a:r>
                      <a:endParaRPr lang="ru-RU" sz="1100">
                        <a:latin typeface="Calibri"/>
                        <a:ea typeface="Times New Roman"/>
                        <a:cs typeface="Times New Roman"/>
                      </a:endParaRPr>
                    </a:p>
                  </a:txBody>
                  <a:tcPr marL="9525" marR="9525" marT="9525" marB="9525" anchor="ctr">
                    <a:lnL>
                      <a:noFill/>
                    </a:lnL>
                    <a:lnR>
                      <a:noFill/>
                    </a:lnR>
                    <a:lnT>
                      <a:noFill/>
                    </a:lnT>
                    <a:lnB>
                      <a:noFill/>
                    </a:lnB>
                  </a:tcPr>
                </a:tc>
              </a:tr>
              <a:tr h="331212">
                <a:tc>
                  <a:txBody>
                    <a:bodyPr/>
                    <a:lstStyle/>
                    <a:p>
                      <a:pPr>
                        <a:lnSpc>
                          <a:spcPct val="115000"/>
                        </a:lnSpc>
                        <a:spcAft>
                          <a:spcPts val="1000"/>
                        </a:spcAft>
                      </a:pPr>
                      <a:r>
                        <a:rPr lang="ru-RU" sz="1200">
                          <a:latin typeface="Times New Roman"/>
                          <a:ea typeface="Times New Roman"/>
                          <a:cs typeface="Times New Roman"/>
                        </a:rPr>
                        <a:t>Вязка платка спицами </a:t>
                      </a:r>
                      <a:endParaRPr lang="ru-RU" sz="110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a:latin typeface="Times New Roman"/>
                          <a:ea typeface="Times New Roman"/>
                          <a:cs typeface="Times New Roman"/>
                        </a:rPr>
                        <a:t>128 час.</a:t>
                      </a:r>
                      <a:endParaRPr lang="ru-RU" sz="110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a:latin typeface="Times New Roman"/>
                          <a:ea typeface="Times New Roman"/>
                          <a:cs typeface="Times New Roman"/>
                        </a:rPr>
                        <a:t>126 час. </a:t>
                      </a:r>
                      <a:endParaRPr lang="ru-RU" sz="1100">
                        <a:latin typeface="Calibri"/>
                        <a:ea typeface="Times New Roman"/>
                        <a:cs typeface="Times New Roman"/>
                      </a:endParaRPr>
                    </a:p>
                  </a:txBody>
                  <a:tcPr marL="9525" marR="9525" marT="9525" marB="9525" anchor="ctr">
                    <a:lnL>
                      <a:noFill/>
                    </a:lnL>
                    <a:lnR>
                      <a:noFill/>
                    </a:lnR>
                    <a:lnT>
                      <a:noFill/>
                    </a:lnT>
                    <a:lnB>
                      <a:noFill/>
                    </a:lnB>
                  </a:tcPr>
                </a:tc>
              </a:tr>
              <a:tr h="331212">
                <a:tc>
                  <a:txBody>
                    <a:bodyPr/>
                    <a:lstStyle/>
                    <a:p>
                      <a:pPr>
                        <a:lnSpc>
                          <a:spcPct val="115000"/>
                        </a:lnSpc>
                        <a:spcAft>
                          <a:spcPts val="1000"/>
                        </a:spcAft>
                      </a:pPr>
                      <a:r>
                        <a:rPr lang="ru-RU" sz="1200" dirty="0">
                          <a:latin typeface="Times New Roman"/>
                          <a:ea typeface="Times New Roman"/>
                          <a:cs typeface="Times New Roman"/>
                        </a:rPr>
                        <a:t>Отделка платка </a:t>
                      </a:r>
                      <a:endParaRPr lang="ru-RU" sz="1100" dirty="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dirty="0">
                          <a:latin typeface="Times New Roman"/>
                          <a:ea typeface="Times New Roman"/>
                          <a:cs typeface="Times New Roman"/>
                        </a:rPr>
                        <a:t>3 час. </a:t>
                      </a:r>
                      <a:endParaRPr lang="ru-RU" sz="1100" dirty="0">
                        <a:latin typeface="Calibri"/>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1000"/>
                        </a:spcAft>
                      </a:pPr>
                      <a:r>
                        <a:rPr lang="ru-RU" sz="1200" dirty="0">
                          <a:latin typeface="Times New Roman"/>
                          <a:ea typeface="Times New Roman"/>
                          <a:cs typeface="Times New Roman"/>
                        </a:rPr>
                        <a:t>3 час. </a:t>
                      </a:r>
                      <a:endParaRPr lang="ru-RU" sz="1100" dirty="0">
                        <a:latin typeface="Calibri"/>
                        <a:ea typeface="Times New Roman"/>
                        <a:cs typeface="Times New Roman"/>
                      </a:endParaRPr>
                    </a:p>
                  </a:txBody>
                  <a:tcPr marL="9525" marR="9525" marT="9525" marB="9525" anchor="ctr">
                    <a:lnL>
                      <a:noFill/>
                    </a:lnL>
                    <a:lnR>
                      <a:noFill/>
                    </a:lnR>
                    <a:lnT>
                      <a:noFill/>
                    </a:lnT>
                    <a:lnB>
                      <a:noFill/>
                    </a:lnB>
                  </a:tcPr>
                </a:tc>
              </a:tr>
            </a:tbl>
          </a:graphicData>
        </a:graphic>
      </p:graphicFrame>
      <p:sp>
        <p:nvSpPr>
          <p:cNvPr id="4097" name="Rectangle 1"/>
          <p:cNvSpPr>
            <a:spLocks noChangeArrowheads="1"/>
          </p:cNvSpPr>
          <p:nvPr/>
        </p:nvSpPr>
        <p:spPr bwMode="auto">
          <a:xfrm>
            <a:off x="1643042" y="857232"/>
            <a:ext cx="6215106" cy="24929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Работа </a:t>
            </a:r>
            <a:r>
              <a:rPr kumimoji="0" lang="ru-RU" sz="1400"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пуховязальщиц</a:t>
            </a:r>
            <a:r>
              <a:rPr kumimoji="0" lang="ru-RU" sz="14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очень трудоемка и кропотлива. Чтобы изготовить платок ручным способом, необходимо проделать ряд последовательных операций: очистить пух от волос, три раза прочесать его на гребнях, выпрясть на веретене нитку, стростить пуховую нитку с ниткой натурального шелка для ажурного платка, смотать в клубки, связать и, наконец, очистить готовый платок.</a:t>
            </a:r>
          </a:p>
          <a:p>
            <a:pPr marL="0" marR="0" lvl="0" indent="0" algn="l" defTabSz="914400" rtl="0" eaLnBrk="1" fontAlgn="base" latinLnBrk="0" hangingPunct="1">
              <a:lnSpc>
                <a:spcPct val="100000"/>
              </a:lnSpc>
              <a:spcBef>
                <a:spcPct val="0"/>
              </a:spcBef>
              <a:spcAft>
                <a:spcPct val="0"/>
              </a:spcAft>
              <a:buClrTx/>
              <a:buSzTx/>
              <a:buFontTx/>
              <a:buNone/>
              <a:tabLst/>
            </a:pPr>
            <a:endParaRPr lang="ru-RU" sz="1400" dirty="0" smtClean="0">
              <a:latin typeface="Arial Narrow"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ru-RU"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ru-RU"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57356" y="785794"/>
            <a:ext cx="5500726" cy="461665"/>
          </a:xfrm>
          <a:prstGeom prst="rect">
            <a:avLst/>
          </a:prstGeom>
          <a:noFill/>
        </p:spPr>
        <p:txBody>
          <a:bodyPr wrap="square" rtlCol="0">
            <a:spAutoFit/>
          </a:bodyPr>
          <a:lstStyle/>
          <a:p>
            <a:pPr algn="ctr"/>
            <a:r>
              <a:rPr lang="ru-RU" sz="2400" b="1" dirty="0" smtClean="0">
                <a:latin typeface="Arial Narrow" pitchFamily="34" charset="0"/>
              </a:rPr>
              <a:t>Приёмы изготовления шали-паутинки</a:t>
            </a:r>
            <a:endParaRPr lang="ru-RU" sz="2400" b="1" dirty="0">
              <a:latin typeface="Arial Narrow" pitchFamily="34" charset="0"/>
            </a:endParaRPr>
          </a:p>
        </p:txBody>
      </p:sp>
      <p:pic>
        <p:nvPicPr>
          <p:cNvPr id="1026" name="Picture 2"/>
          <p:cNvPicPr>
            <a:picLocks noChangeAspect="1" noChangeArrowheads="1"/>
          </p:cNvPicPr>
          <p:nvPr/>
        </p:nvPicPr>
        <p:blipFill>
          <a:blip r:embed="rId2"/>
          <a:srcRect/>
          <a:stretch>
            <a:fillRect/>
          </a:stretch>
        </p:blipFill>
        <p:spPr bwMode="auto">
          <a:xfrm>
            <a:off x="1428728" y="1285860"/>
            <a:ext cx="2428892" cy="1946195"/>
          </a:xfrm>
          <a:prstGeom prst="rect">
            <a:avLst/>
          </a:prstGeom>
          <a:noFill/>
          <a:ln w="9525">
            <a:noFill/>
            <a:miter lim="800000"/>
            <a:headEnd/>
            <a:tailEnd/>
          </a:ln>
          <a:effectLst/>
        </p:spPr>
      </p:pic>
      <p:sp>
        <p:nvSpPr>
          <p:cNvPr id="4" name="TextBox 3"/>
          <p:cNvSpPr txBox="1"/>
          <p:nvPr/>
        </p:nvSpPr>
        <p:spPr>
          <a:xfrm>
            <a:off x="1071538" y="3357562"/>
            <a:ext cx="2786082" cy="307777"/>
          </a:xfrm>
          <a:prstGeom prst="rect">
            <a:avLst/>
          </a:prstGeom>
          <a:noFill/>
        </p:spPr>
        <p:txBody>
          <a:bodyPr wrap="square" rtlCol="0">
            <a:spAutoFit/>
          </a:bodyPr>
          <a:lstStyle/>
          <a:p>
            <a:r>
              <a:rPr lang="ru-RU" sz="1400" b="1" dirty="0" smtClean="0">
                <a:latin typeface="Arial Narrow" pitchFamily="34" charset="0"/>
              </a:rPr>
              <a:t>1 Выдёргивание остевых волосков</a:t>
            </a:r>
            <a:endParaRPr lang="ru-RU" sz="1400" b="1" dirty="0">
              <a:latin typeface="Arial Narrow" pitchFamily="34" charset="0"/>
            </a:endParaRPr>
          </a:p>
        </p:txBody>
      </p:sp>
      <p:pic>
        <p:nvPicPr>
          <p:cNvPr id="1027" name="Picture 3"/>
          <p:cNvPicPr>
            <a:picLocks noChangeAspect="1" noChangeArrowheads="1"/>
          </p:cNvPicPr>
          <p:nvPr/>
        </p:nvPicPr>
        <p:blipFill>
          <a:blip r:embed="rId3"/>
          <a:srcRect/>
          <a:stretch>
            <a:fillRect/>
          </a:stretch>
        </p:blipFill>
        <p:spPr bwMode="auto">
          <a:xfrm>
            <a:off x="4786314" y="1214422"/>
            <a:ext cx="2741616" cy="1990194"/>
          </a:xfrm>
          <a:prstGeom prst="rect">
            <a:avLst/>
          </a:prstGeom>
          <a:noFill/>
          <a:ln w="9525">
            <a:noFill/>
            <a:miter lim="800000"/>
            <a:headEnd/>
            <a:tailEnd/>
          </a:ln>
          <a:effectLst/>
        </p:spPr>
      </p:pic>
      <p:sp>
        <p:nvSpPr>
          <p:cNvPr id="6" name="TextBox 5"/>
          <p:cNvSpPr txBox="1"/>
          <p:nvPr/>
        </p:nvSpPr>
        <p:spPr>
          <a:xfrm flipH="1">
            <a:off x="5429256" y="3286124"/>
            <a:ext cx="1714512" cy="307777"/>
          </a:xfrm>
          <a:prstGeom prst="rect">
            <a:avLst/>
          </a:prstGeom>
          <a:noFill/>
        </p:spPr>
        <p:txBody>
          <a:bodyPr wrap="square" rtlCol="0">
            <a:spAutoFit/>
          </a:bodyPr>
          <a:lstStyle/>
          <a:p>
            <a:r>
              <a:rPr lang="ru-RU" sz="1400" b="1" dirty="0" smtClean="0">
                <a:latin typeface="Arial Narrow" pitchFamily="34" charset="0"/>
              </a:rPr>
              <a:t>2 Чесание пуха</a:t>
            </a:r>
            <a:endParaRPr lang="ru-RU" sz="1400" b="1" dirty="0">
              <a:latin typeface="Arial Narrow" pitchFamily="34" charset="0"/>
            </a:endParaRPr>
          </a:p>
        </p:txBody>
      </p:sp>
      <p:pic>
        <p:nvPicPr>
          <p:cNvPr id="1028" name="Picture 4"/>
          <p:cNvPicPr>
            <a:picLocks noChangeAspect="1" noChangeArrowheads="1"/>
          </p:cNvPicPr>
          <p:nvPr/>
        </p:nvPicPr>
        <p:blipFill>
          <a:blip r:embed="rId4"/>
          <a:srcRect/>
          <a:stretch>
            <a:fillRect/>
          </a:stretch>
        </p:blipFill>
        <p:spPr bwMode="auto">
          <a:xfrm>
            <a:off x="3286116" y="3643314"/>
            <a:ext cx="2214578" cy="1931232"/>
          </a:xfrm>
          <a:prstGeom prst="rect">
            <a:avLst/>
          </a:prstGeom>
          <a:noFill/>
          <a:ln w="9525">
            <a:noFill/>
            <a:miter lim="800000"/>
            <a:headEnd/>
            <a:tailEnd/>
          </a:ln>
          <a:effectLst/>
        </p:spPr>
      </p:pic>
      <p:sp>
        <p:nvSpPr>
          <p:cNvPr id="8" name="TextBox 7"/>
          <p:cNvSpPr txBox="1"/>
          <p:nvPr/>
        </p:nvSpPr>
        <p:spPr>
          <a:xfrm>
            <a:off x="4000496" y="5643578"/>
            <a:ext cx="1024639" cy="307777"/>
          </a:xfrm>
          <a:prstGeom prst="rect">
            <a:avLst/>
          </a:prstGeom>
          <a:noFill/>
        </p:spPr>
        <p:txBody>
          <a:bodyPr wrap="none" rtlCol="0">
            <a:spAutoFit/>
          </a:bodyPr>
          <a:lstStyle/>
          <a:p>
            <a:r>
              <a:rPr lang="ru-RU" sz="1400" b="1" dirty="0" smtClean="0">
                <a:latin typeface="Arial Narrow" pitchFamily="34" charset="0"/>
              </a:rPr>
              <a:t>3 Прядение</a:t>
            </a:r>
            <a:endParaRPr lang="ru-RU" sz="1400" b="1" dirty="0">
              <a:latin typeface="Arial Narrow"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71604" y="857232"/>
            <a:ext cx="6214534" cy="461665"/>
          </a:xfrm>
          <a:prstGeom prst="rect">
            <a:avLst/>
          </a:prstGeom>
        </p:spPr>
        <p:txBody>
          <a:bodyPr wrap="square">
            <a:spAutoFit/>
          </a:bodyPr>
          <a:lstStyle/>
          <a:p>
            <a:pPr algn="ctr"/>
            <a:r>
              <a:rPr lang="ru-RU" sz="2400" b="1" dirty="0" smtClean="0">
                <a:latin typeface="Arial Narrow" pitchFamily="34" charset="0"/>
              </a:rPr>
              <a:t>Приёмы изготовления шали-паутинки</a:t>
            </a:r>
            <a:endParaRPr lang="ru-RU" sz="2400" b="1" dirty="0">
              <a:latin typeface="Arial Narrow" pitchFamily="34" charset="0"/>
            </a:endParaRPr>
          </a:p>
        </p:txBody>
      </p:sp>
      <p:pic>
        <p:nvPicPr>
          <p:cNvPr id="2050" name="Picture 2"/>
          <p:cNvPicPr>
            <a:picLocks noChangeAspect="1" noChangeArrowheads="1"/>
          </p:cNvPicPr>
          <p:nvPr/>
        </p:nvPicPr>
        <p:blipFill>
          <a:blip r:embed="rId2"/>
          <a:srcRect/>
          <a:stretch>
            <a:fillRect/>
          </a:stretch>
        </p:blipFill>
        <p:spPr bwMode="auto">
          <a:xfrm>
            <a:off x="1285852" y="1285860"/>
            <a:ext cx="2357454" cy="1933879"/>
          </a:xfrm>
          <a:prstGeom prst="rect">
            <a:avLst/>
          </a:prstGeom>
          <a:noFill/>
          <a:ln w="9525">
            <a:noFill/>
            <a:miter lim="800000"/>
            <a:headEnd/>
            <a:tailEnd/>
          </a:ln>
          <a:effectLst/>
        </p:spPr>
      </p:pic>
      <p:sp>
        <p:nvSpPr>
          <p:cNvPr id="4" name="TextBox 3"/>
          <p:cNvSpPr txBox="1"/>
          <p:nvPr/>
        </p:nvSpPr>
        <p:spPr>
          <a:xfrm>
            <a:off x="928662" y="3214686"/>
            <a:ext cx="4071966" cy="307777"/>
          </a:xfrm>
          <a:prstGeom prst="rect">
            <a:avLst/>
          </a:prstGeom>
          <a:noFill/>
        </p:spPr>
        <p:txBody>
          <a:bodyPr wrap="square" rtlCol="0">
            <a:spAutoFit/>
          </a:bodyPr>
          <a:lstStyle/>
          <a:p>
            <a:r>
              <a:rPr lang="ru-RU" sz="1400" b="1" dirty="0" smtClean="0">
                <a:latin typeface="Arial Narrow" pitchFamily="34" charset="0"/>
              </a:rPr>
              <a:t>4 Скручивание пуховой пряжи и шёлка</a:t>
            </a:r>
            <a:endParaRPr lang="ru-RU" sz="1400" b="1" dirty="0">
              <a:latin typeface="Arial Narrow" pitchFamily="34" charset="0"/>
            </a:endParaRPr>
          </a:p>
        </p:txBody>
      </p:sp>
      <p:pic>
        <p:nvPicPr>
          <p:cNvPr id="2051" name="Picture 3"/>
          <p:cNvPicPr>
            <a:picLocks noChangeAspect="1" noChangeArrowheads="1"/>
          </p:cNvPicPr>
          <p:nvPr/>
        </p:nvPicPr>
        <p:blipFill>
          <a:blip r:embed="rId3"/>
          <a:srcRect/>
          <a:stretch>
            <a:fillRect/>
          </a:stretch>
        </p:blipFill>
        <p:spPr bwMode="auto">
          <a:xfrm>
            <a:off x="4929190" y="1285860"/>
            <a:ext cx="2705900" cy="1928826"/>
          </a:xfrm>
          <a:prstGeom prst="rect">
            <a:avLst/>
          </a:prstGeom>
          <a:noFill/>
          <a:ln w="9525">
            <a:noFill/>
            <a:miter lim="800000"/>
            <a:headEnd/>
            <a:tailEnd/>
          </a:ln>
          <a:effectLst/>
        </p:spPr>
      </p:pic>
      <p:sp>
        <p:nvSpPr>
          <p:cNvPr id="6" name="TextBox 5"/>
          <p:cNvSpPr txBox="1"/>
          <p:nvPr/>
        </p:nvSpPr>
        <p:spPr>
          <a:xfrm>
            <a:off x="5286380" y="3286124"/>
            <a:ext cx="1694695" cy="307777"/>
          </a:xfrm>
          <a:prstGeom prst="rect">
            <a:avLst/>
          </a:prstGeom>
          <a:noFill/>
        </p:spPr>
        <p:txBody>
          <a:bodyPr wrap="none" rtlCol="0">
            <a:spAutoFit/>
          </a:bodyPr>
          <a:lstStyle/>
          <a:p>
            <a:r>
              <a:rPr lang="ru-RU" sz="1400" b="1" dirty="0" smtClean="0">
                <a:latin typeface="Arial Narrow" pitchFamily="34" charset="0"/>
              </a:rPr>
              <a:t>5 Сматывание нитки</a:t>
            </a:r>
            <a:endParaRPr lang="ru-RU" sz="1400" b="1" dirty="0">
              <a:latin typeface="Arial Narrow" pitchFamily="34" charset="0"/>
            </a:endParaRPr>
          </a:p>
        </p:txBody>
      </p:sp>
      <p:pic>
        <p:nvPicPr>
          <p:cNvPr id="2052" name="Picture 4"/>
          <p:cNvPicPr>
            <a:picLocks noChangeAspect="1" noChangeArrowheads="1"/>
          </p:cNvPicPr>
          <p:nvPr/>
        </p:nvPicPr>
        <p:blipFill>
          <a:blip r:embed="rId4"/>
          <a:srcRect/>
          <a:stretch>
            <a:fillRect/>
          </a:stretch>
        </p:blipFill>
        <p:spPr bwMode="auto">
          <a:xfrm>
            <a:off x="3071802" y="3500438"/>
            <a:ext cx="2538904" cy="2110146"/>
          </a:xfrm>
          <a:prstGeom prst="rect">
            <a:avLst/>
          </a:prstGeom>
          <a:noFill/>
          <a:ln w="9525">
            <a:noFill/>
            <a:miter lim="800000"/>
            <a:headEnd/>
            <a:tailEnd/>
          </a:ln>
          <a:effectLst/>
        </p:spPr>
      </p:pic>
      <p:sp>
        <p:nvSpPr>
          <p:cNvPr id="8" name="TextBox 7"/>
          <p:cNvSpPr txBox="1"/>
          <p:nvPr/>
        </p:nvSpPr>
        <p:spPr>
          <a:xfrm>
            <a:off x="3857620" y="5643578"/>
            <a:ext cx="1143008" cy="307777"/>
          </a:xfrm>
          <a:prstGeom prst="rect">
            <a:avLst/>
          </a:prstGeom>
          <a:noFill/>
        </p:spPr>
        <p:txBody>
          <a:bodyPr wrap="square" rtlCol="0">
            <a:spAutoFit/>
          </a:bodyPr>
          <a:lstStyle/>
          <a:p>
            <a:r>
              <a:rPr lang="ru-RU" sz="1400" b="1" dirty="0" smtClean="0">
                <a:latin typeface="Arial Narrow" pitchFamily="34" charset="0"/>
              </a:rPr>
              <a:t>6 Вязание</a:t>
            </a:r>
            <a:endParaRPr lang="ru-RU" sz="1400" b="1" dirty="0">
              <a:latin typeface="Arial Narrow"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86314" y="928670"/>
            <a:ext cx="3000396" cy="1754326"/>
          </a:xfrm>
          <a:prstGeom prst="rect">
            <a:avLst/>
          </a:prstGeom>
          <a:noFill/>
        </p:spPr>
        <p:txBody>
          <a:bodyPr wrap="square" rtlCol="0">
            <a:spAutoFit/>
          </a:bodyPr>
          <a:lstStyle/>
          <a:p>
            <a:pPr algn="ctr"/>
            <a:r>
              <a:rPr lang="ru-RU" b="1" dirty="0" smtClean="0">
                <a:latin typeface="Arial Narrow" pitchFamily="34" charset="0"/>
              </a:rPr>
              <a:t>Последний этап изготовления платка - его стирают и растягивают на специальных деревянных рамах</a:t>
            </a:r>
            <a:r>
              <a:rPr lang="ru-RU" b="1" dirty="0" smtClean="0">
                <a:latin typeface="Arial Narrow" pitchFamily="34" charset="0"/>
              </a:rPr>
              <a:t>.</a:t>
            </a:r>
          </a:p>
          <a:p>
            <a:pPr algn="ctr"/>
            <a:endParaRPr lang="ru-RU" b="1" dirty="0">
              <a:latin typeface="Arial Narrow" pitchFamily="34" charset="0"/>
            </a:endParaRPr>
          </a:p>
        </p:txBody>
      </p:sp>
      <p:pic>
        <p:nvPicPr>
          <p:cNvPr id="1026" name="Picture 2" descr="C:\Documents and Settings\1\Рабочий стол\плат.jpg"/>
          <p:cNvPicPr>
            <a:picLocks noChangeAspect="1" noChangeArrowheads="1"/>
          </p:cNvPicPr>
          <p:nvPr/>
        </p:nvPicPr>
        <p:blipFill>
          <a:blip r:embed="rId2"/>
          <a:srcRect/>
          <a:stretch>
            <a:fillRect/>
          </a:stretch>
        </p:blipFill>
        <p:spPr bwMode="auto">
          <a:xfrm>
            <a:off x="1000100" y="917460"/>
            <a:ext cx="3571900" cy="4947081"/>
          </a:xfrm>
          <a:prstGeom prst="rect">
            <a:avLst/>
          </a:prstGeom>
          <a:noFill/>
        </p:spPr>
      </p:pic>
      <p:sp>
        <p:nvSpPr>
          <p:cNvPr id="1027" name="Rectangle 3"/>
          <p:cNvSpPr>
            <a:spLocks noChangeArrowheads="1"/>
          </p:cNvSpPr>
          <p:nvPr/>
        </p:nvSpPr>
        <p:spPr bwMode="auto">
          <a:xfrm>
            <a:off x="4714876" y="2357430"/>
            <a:ext cx="3500462"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Талантливые оренбургские вязальщицы, как правило, сами были авторами рисунков, которыми украшается платок. Иногда они копировали для этой цели морозные узоры окон. Эта оригинальность рисунка составляет отличительную черту самобытности оренбургского пуховязального мастерства. Узоры весьма разнообразны и, как правило, носят народные названия: «кошачьи лапки», «паутинка», «елочка», «шашечки», «цепочки», «тройная ягодка», «круглая малинка», «пшенка», «змейка», «</a:t>
            </a:r>
            <a:r>
              <a:rPr kumimoji="0" lang="ru-RU" sz="1600"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змейка</a:t>
            </a:r>
            <a:r>
              <a:rPr kumimoji="0" lang="ru-RU"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с отростками» и другие. </a:t>
            </a:r>
            <a:endParaRPr kumimoji="0" lang="ru-RU" sz="1600" b="0" i="0" u="none" strike="noStrike" cap="none" normalizeH="0" baseline="0" dirty="0" smtClean="0">
              <a:ln>
                <a:noFill/>
              </a:ln>
              <a:solidFill>
                <a:schemeClr val="tx1"/>
              </a:solidFill>
              <a:effectLst/>
              <a:latin typeface="Arial Narrow"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8662" y="928670"/>
            <a:ext cx="7286676" cy="646331"/>
          </a:xfrm>
          <a:prstGeom prst="rect">
            <a:avLst/>
          </a:prstGeom>
          <a:noFill/>
        </p:spPr>
        <p:txBody>
          <a:bodyPr wrap="square" rtlCol="0">
            <a:spAutoFit/>
          </a:bodyPr>
          <a:lstStyle/>
          <a:p>
            <a:pPr algn="ctr"/>
            <a:r>
              <a:rPr lang="ru-RU" dirty="0" smtClean="0">
                <a:latin typeface="Arial Narrow" pitchFamily="34" charset="0"/>
              </a:rPr>
              <a:t>Мастерица за вычёсыванием пуха с помощью гребня, прядением пуховой нити с помощью веретена и чашечки для веретена </a:t>
            </a:r>
            <a:endParaRPr lang="ru-RU" dirty="0">
              <a:latin typeface="Arial Narrow" pitchFamily="34" charset="0"/>
            </a:endParaRPr>
          </a:p>
        </p:txBody>
      </p:sp>
      <p:pic>
        <p:nvPicPr>
          <p:cNvPr id="3" name="Рисунок 2" descr="Рукодельница за работой вычесывание козьего пуха"/>
          <p:cNvPicPr/>
          <p:nvPr/>
        </p:nvPicPr>
        <p:blipFill>
          <a:blip r:embed="rId2" cstate="print"/>
          <a:srcRect/>
          <a:stretch>
            <a:fillRect/>
          </a:stretch>
        </p:blipFill>
        <p:spPr bwMode="auto">
          <a:xfrm>
            <a:off x="1428728" y="1714488"/>
            <a:ext cx="2643206" cy="4071966"/>
          </a:xfrm>
          <a:prstGeom prst="rect">
            <a:avLst/>
          </a:prstGeom>
          <a:noFill/>
          <a:ln w="9525">
            <a:noFill/>
            <a:miter lim="800000"/>
            <a:headEnd/>
            <a:tailEnd/>
          </a:ln>
        </p:spPr>
      </p:pic>
      <p:pic>
        <p:nvPicPr>
          <p:cNvPr id="4" name="Рисунок 3" descr="Рукодельница за прядением пуховой нити с помощью веретена и чашечки"/>
          <p:cNvPicPr/>
          <p:nvPr/>
        </p:nvPicPr>
        <p:blipFill>
          <a:blip r:embed="rId3" cstate="print"/>
          <a:srcRect/>
          <a:stretch>
            <a:fillRect/>
          </a:stretch>
        </p:blipFill>
        <p:spPr bwMode="auto">
          <a:xfrm>
            <a:off x="4929190" y="1714488"/>
            <a:ext cx="2571768" cy="40005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3873736</TotalTime>
  <Words>675</Words>
  <Application>Microsoft Office PowerPoint</Application>
  <PresentationFormat>Экран (4:3)</PresentationFormat>
  <Paragraphs>83</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Компас</dc:creator>
  <cp:lastModifiedBy>1</cp:lastModifiedBy>
  <cp:revision>27</cp:revision>
  <dcterms:created xsi:type="dcterms:W3CDTF">2014-02-28T15:41:43Z</dcterms:created>
  <dcterms:modified xsi:type="dcterms:W3CDTF">2014-05-13T21:06:28Z</dcterms:modified>
</cp:coreProperties>
</file>