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9CBC587-D520-43A9-A3F9-A6E45685D980}" type="datetimeFigureOut">
              <a:rPr lang="ru-RU" smtClean="0"/>
              <a:pPr/>
              <a:t>01.09.2011</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9B6E7FC-6E7F-4E8E-8077-16988C0B711A}" type="slidenum">
              <a:rPr lang="ru-RU" smtClean="0"/>
              <a:pPr/>
              <a:t>‹#›</a:t>
            </a:fld>
            <a:endParaRPr lang="ru-RU"/>
          </a:p>
        </p:txBody>
      </p:sp>
    </p:spTree>
  </p:cSld>
  <p:clrMapOvr>
    <a:masterClrMapping/>
  </p:clrMapOvr>
  <p:transition spd="slow">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9CBC587-D520-43A9-A3F9-A6E45685D980}" type="datetimeFigureOut">
              <a:rPr lang="ru-RU" smtClean="0"/>
              <a:pPr/>
              <a:t>01.09.2011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9B6E7FC-6E7F-4E8E-8077-16988C0B711A}" type="slidenum">
              <a:rPr lang="ru-RU" smtClean="0"/>
              <a:pPr/>
              <a:t>‹#›</a:t>
            </a:fld>
            <a:endParaRPr lang="ru-RU"/>
          </a:p>
        </p:txBody>
      </p:sp>
    </p:spTree>
  </p:cSld>
  <p:clrMapOvr>
    <a:masterClrMapping/>
  </p:clrMapOvr>
  <p:transition spd="slow">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9CBC587-D520-43A9-A3F9-A6E45685D980}" type="datetimeFigureOut">
              <a:rPr lang="ru-RU" smtClean="0"/>
              <a:pPr/>
              <a:t>01.09.2011</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9B6E7FC-6E7F-4E8E-8077-16988C0B711A}" type="slidenum">
              <a:rPr lang="ru-RU" smtClean="0"/>
              <a:pPr/>
              <a:t>‹#›</a:t>
            </a:fld>
            <a:endParaRPr lang="ru-RU"/>
          </a:p>
        </p:txBody>
      </p:sp>
    </p:spTree>
  </p:cSld>
  <p:clrMapOvr>
    <a:masterClrMapping/>
  </p:clrMapOvr>
  <p:transition spd="slow">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9CBC587-D520-43A9-A3F9-A6E45685D980}" type="datetimeFigureOut">
              <a:rPr lang="ru-RU" smtClean="0"/>
              <a:pPr/>
              <a:t>01.09.2011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9B6E7FC-6E7F-4E8E-8077-16988C0B711A}" type="slidenum">
              <a:rPr lang="ru-RU" smtClean="0"/>
              <a:pPr/>
              <a:t>‹#›</a:t>
            </a:fld>
            <a:endParaRPr lang="ru-RU"/>
          </a:p>
        </p:txBody>
      </p:sp>
    </p:spTree>
  </p:cSld>
  <p:clrMapOvr>
    <a:masterClrMapping/>
  </p:clrMapOvr>
  <p:transition spd="slow">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9CBC587-D520-43A9-A3F9-A6E45685D980}" type="datetimeFigureOut">
              <a:rPr lang="ru-RU" smtClean="0"/>
              <a:pPr/>
              <a:t>01.09.2011</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E9B6E7FC-6E7F-4E8E-8077-16988C0B711A}" type="slidenum">
              <a:rPr lang="ru-RU" smtClean="0"/>
              <a:pPr/>
              <a:t>‹#›</a:t>
            </a:fld>
            <a:endParaRPr lang="ru-RU"/>
          </a:p>
        </p:txBody>
      </p:sp>
    </p:spTree>
  </p:cSld>
  <p:clrMapOvr>
    <a:masterClrMapping/>
  </p:clrMapOvr>
  <p:transition spd="slow">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9CBC587-D520-43A9-A3F9-A6E45685D980}" type="datetimeFigureOut">
              <a:rPr lang="ru-RU" smtClean="0"/>
              <a:pPr/>
              <a:t>01.09.2011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9B6E7FC-6E7F-4E8E-8077-16988C0B711A}" type="slidenum">
              <a:rPr lang="ru-RU" smtClean="0"/>
              <a:pPr/>
              <a:t>‹#›</a:t>
            </a:fld>
            <a:endParaRPr lang="ru-RU"/>
          </a:p>
        </p:txBody>
      </p:sp>
    </p:spTree>
  </p:cSld>
  <p:clrMapOvr>
    <a:masterClrMapping/>
  </p:clrMapOvr>
  <p:transition spd="slow">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9CBC587-D520-43A9-A3F9-A6E45685D980}" type="datetimeFigureOut">
              <a:rPr lang="ru-RU" smtClean="0"/>
              <a:pPr/>
              <a:t>01.09.2011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9B6E7FC-6E7F-4E8E-8077-16988C0B711A}" type="slidenum">
              <a:rPr lang="ru-RU" smtClean="0"/>
              <a:pPr/>
              <a:t>‹#›</a:t>
            </a:fld>
            <a:endParaRPr lang="ru-RU"/>
          </a:p>
        </p:txBody>
      </p:sp>
    </p:spTree>
  </p:cSld>
  <p:clrMapOvr>
    <a:masterClrMapping/>
  </p:clrMapOvr>
  <p:transition spd="slow">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9CBC587-D520-43A9-A3F9-A6E45685D980}" type="datetimeFigureOut">
              <a:rPr lang="ru-RU" smtClean="0"/>
              <a:pPr/>
              <a:t>01.09.2011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9B6E7FC-6E7F-4E8E-8077-16988C0B711A}" type="slidenum">
              <a:rPr lang="ru-RU" smtClean="0"/>
              <a:pPr/>
              <a:t>‹#›</a:t>
            </a:fld>
            <a:endParaRPr lang="ru-RU"/>
          </a:p>
        </p:txBody>
      </p:sp>
    </p:spTree>
  </p:cSld>
  <p:clrMapOvr>
    <a:masterClrMapping/>
  </p:clrMapOvr>
  <p:transition spd="slow">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9CBC587-D520-43A9-A3F9-A6E45685D980}" type="datetimeFigureOut">
              <a:rPr lang="ru-RU" smtClean="0"/>
              <a:pPr/>
              <a:t>01.09.2011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E9B6E7FC-6E7F-4E8E-8077-16988C0B711A}" type="slidenum">
              <a:rPr lang="ru-RU" smtClean="0"/>
              <a:pPr/>
              <a:t>‹#›</a:t>
            </a:fld>
            <a:endParaRPr lang="ru-RU"/>
          </a:p>
        </p:txBody>
      </p:sp>
    </p:spTree>
  </p:cSld>
  <p:clrMapOvr>
    <a:masterClrMapping/>
  </p:clrMapOvr>
  <p:transition spd="slow">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9CBC587-D520-43A9-A3F9-A6E45685D980}" type="datetimeFigureOut">
              <a:rPr lang="ru-RU" smtClean="0"/>
              <a:pPr/>
              <a:t>01.09.2011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9B6E7FC-6E7F-4E8E-8077-16988C0B711A}" type="slidenum">
              <a:rPr lang="ru-RU" smtClean="0"/>
              <a:pPr/>
              <a:t>‹#›</a:t>
            </a:fld>
            <a:endParaRPr lang="ru-RU"/>
          </a:p>
        </p:txBody>
      </p:sp>
    </p:spTree>
  </p:cSld>
  <p:clrMapOvr>
    <a:masterClrMapping/>
  </p:clrMapOvr>
  <p:transition spd="slow">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9CBC587-D520-43A9-A3F9-A6E45685D980}" type="datetimeFigureOut">
              <a:rPr lang="ru-RU" smtClean="0"/>
              <a:pPr/>
              <a:t>01.09.2011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9B6E7FC-6E7F-4E8E-8077-16988C0B711A}"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transition spd="slow">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13500000" scaled="1"/>
          <a:tileRect/>
        </a:grad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9CBC587-D520-43A9-A3F9-A6E45685D980}" type="datetimeFigureOut">
              <a:rPr lang="ru-RU" smtClean="0"/>
              <a:pPr/>
              <a:t>01.09.2011</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9B6E7FC-6E7F-4E8E-8077-16988C0B711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ru"/>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babushkinysovety.ru/20vyaz_kr.html"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4.bp.blogspot.com/_JiSDy-sBUsQ/Ru01agJ-ulI/AAAAAAAAEfU/EmrZ5UJqRgs/s1600-h/IMG_90921.jpg"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ru.wikipedia.org/wiki/%D0%A8%D0%B0%D1%80%D1%84" TargetMode="External"/><Relationship Id="rId13" Type="http://schemas.openxmlformats.org/officeDocument/2006/relationships/hyperlink" Target="http://ru.wikipedia.org/wiki/%D0%A1%D0%B0%D0%BB%D1%84%D0%B5%D1%82%D0%BA%D0%B0" TargetMode="External"/><Relationship Id="rId3" Type="http://schemas.openxmlformats.org/officeDocument/2006/relationships/hyperlink" Target="http://ru.wikipedia.org/wiki/XIX_%D0%B2%D0%B5%D0%BA" TargetMode="External"/><Relationship Id="rId7" Type="http://schemas.openxmlformats.org/officeDocument/2006/relationships/hyperlink" Target="http://ru.wikipedia.org/wiki/%D0%A1%D0%B2%D0%B8%D1%82%D0%B5%D1%80" TargetMode="External"/><Relationship Id="rId12" Type="http://schemas.openxmlformats.org/officeDocument/2006/relationships/hyperlink" Target="http://ru.wikipedia.org/w/index.php?title=%D0%9C%D0%B0%D0%BD%D0%B6%D0%B5%D1%82%D1%8B&amp;action=edit&amp;redlink=1" TargetMode="External"/><Relationship Id="rId17" Type="http://schemas.openxmlformats.org/officeDocument/2006/relationships/image" Target="../media/image4.jpeg"/><Relationship Id="rId2" Type="http://schemas.openxmlformats.org/officeDocument/2006/relationships/hyperlink" Target="http://ru.wikipedia.org/wiki/%D0%A0%D0%BE%D1%81%D1%81%D0%B8%D1%8F" TargetMode="External"/><Relationship Id="rId16" Type="http://schemas.openxmlformats.org/officeDocument/2006/relationships/hyperlink" Target="http://ru.wikipedia.org/wiki/%D0%A4%D0%B0%D0%B9%D0%BB:DSC07712.JPG" TargetMode="External"/><Relationship Id="rId1" Type="http://schemas.openxmlformats.org/officeDocument/2006/relationships/slideLayout" Target="../slideLayouts/slideLayout6.xml"/><Relationship Id="rId6" Type="http://schemas.openxmlformats.org/officeDocument/2006/relationships/hyperlink" Target="http://ru.wikipedia.org/w/index.php?title=%D0%92%D1%8F%D0%B7%D0%B0%D0%BD%D0%B8%D0%B5_%D1%81%D0%BF%D0%B8%D1%86%D0%B0%D0%BC%D0%B8&amp;action=edit&amp;redlink=1" TargetMode="External"/><Relationship Id="rId11" Type="http://schemas.openxmlformats.org/officeDocument/2006/relationships/hyperlink" Target="http://ru.wikipedia.org/wiki/%D0%9F%D1%83%D0%B3%D0%BE%D0%B2%D0%B8%D1%86%D0%B0" TargetMode="External"/><Relationship Id="rId5" Type="http://schemas.openxmlformats.org/officeDocument/2006/relationships/hyperlink" Target="http://ru.wikipedia.org/wiki/%D0%A2%D0%BA%D0%B0%D1%87%D0%B5%D1%81%D1%82%D0%B2%D0%BE" TargetMode="External"/><Relationship Id="rId15" Type="http://schemas.openxmlformats.org/officeDocument/2006/relationships/hyperlink" Target="http://ru.wikipedia.org/wiki/%D0%90%D0%BC%D0%B8%D0%B3%D1%83%D1%80%D1%83%D0%BC%D0%B8" TargetMode="External"/><Relationship Id="rId10" Type="http://schemas.openxmlformats.org/officeDocument/2006/relationships/hyperlink" Target="http://ru.wikipedia.org/w/index.php?title=%D0%A0%D1%83%D0%BA%D0%B0%D0%B2_(%D0%BE%D0%B4%D0%B5%D0%B6%D0%B4%D1%8B)&amp;action=edit&amp;redlink=1" TargetMode="External"/><Relationship Id="rId4" Type="http://schemas.openxmlformats.org/officeDocument/2006/relationships/hyperlink" Target="http://ru.wikipedia.org/wiki/%D0%92%D1%8B%D1%88%D0%B8%D0%B2%D0%BA%D0%B0_%D0%BA%D1%80%D0%B5%D1%81%D1%82%D0%BE%D0%BC" TargetMode="External"/><Relationship Id="rId9" Type="http://schemas.openxmlformats.org/officeDocument/2006/relationships/hyperlink" Target="http://ru.wikipedia.org/wiki/%D0%9F%D0%BB%D0%B0%D1%82%D1%8C%D0%B5" TargetMode="External"/><Relationship Id="rId14" Type="http://schemas.openxmlformats.org/officeDocument/2006/relationships/hyperlink" Target="http://ru.wikipedia.org/wiki/%D0%97%D0%B0%D0%BD%D0%B0%D0%B2%D0%B5%D1%81%D0%BA%D0%B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ru.wikipedia.org/w/index.php?title=%D0%98%D1%80%D0%B8%D1%81_(%D0%BD%D0%B8%D1%82%D0%BA%D0%B8)&amp;action=edit&amp;redlink=1" TargetMode="External"/><Relationship Id="rId7" Type="http://schemas.openxmlformats.org/officeDocument/2006/relationships/image" Target="../media/image5.jpeg"/><Relationship Id="rId2" Type="http://schemas.openxmlformats.org/officeDocument/2006/relationships/hyperlink" Target="http://ru.wikipedia.org/wiki/%D0%9A%D1%80%D1%83%D0%B6%D0%B5%D0%B2%D0%BE" TargetMode="External"/><Relationship Id="rId1" Type="http://schemas.openxmlformats.org/officeDocument/2006/relationships/slideLayout" Target="../slideLayouts/slideLayout4.xml"/><Relationship Id="rId6" Type="http://schemas.openxmlformats.org/officeDocument/2006/relationships/hyperlink" Target="http://ru.wikipedia.org/wiki/%D0%A4%D0%B0%D0%B9%D0%BB:Crohook.jpg" TargetMode="External"/><Relationship Id="rId5" Type="http://schemas.openxmlformats.org/officeDocument/2006/relationships/hyperlink" Target="http://ru.wikipedia.org/wiki/%D0%93%D0%B0%D1%80%D1%83%D1%81" TargetMode="External"/><Relationship Id="rId4" Type="http://schemas.openxmlformats.org/officeDocument/2006/relationships/hyperlink" Target="http://ru.wikipedia.org/wiki/%D0%9C%D1%83%D0%BB%D0%B8%D0%BD%D0%B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00562" y="533400"/>
            <a:ext cx="3971706" cy="1966906"/>
          </a:xfrm>
        </p:spPr>
        <p:txBody>
          <a:bodyPr/>
          <a:lstStyle/>
          <a:p>
            <a:r>
              <a:rPr lang="ru-RU" sz="5400" i="1" dirty="0" smtClean="0">
                <a:latin typeface="Times New Roman" pitchFamily="18" charset="0"/>
                <a:cs typeface="Times New Roman" pitchFamily="18" charset="0"/>
              </a:rPr>
              <a:t>Вязание крючком </a:t>
            </a:r>
            <a:endParaRPr lang="ru-RU" sz="5400"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715008" y="4929198"/>
            <a:ext cx="2754212" cy="1428760"/>
          </a:xfrm>
        </p:spPr>
        <p:txBody>
          <a:bodyPr>
            <a:normAutofit/>
          </a:bodyPr>
          <a:lstStyle/>
          <a:p>
            <a:pPr algn="ctr"/>
            <a:r>
              <a:rPr lang="ru-RU" sz="1400" b="1" i="1" dirty="0" smtClean="0">
                <a:solidFill>
                  <a:schemeClr val="tx1"/>
                </a:solidFill>
                <a:latin typeface="Times New Roman" pitchFamily="18" charset="0"/>
                <a:cs typeface="Times New Roman" pitchFamily="18" charset="0"/>
              </a:rPr>
              <a:t>Выполнила учитель технологии</a:t>
            </a:r>
          </a:p>
          <a:p>
            <a:pPr algn="ctr"/>
            <a:r>
              <a:rPr lang="ru-RU" sz="1400" b="1" i="1" dirty="0" smtClean="0">
                <a:solidFill>
                  <a:schemeClr val="tx1"/>
                </a:solidFill>
                <a:latin typeface="Times New Roman" pitchFamily="18" charset="0"/>
                <a:cs typeface="Times New Roman" pitchFamily="18" charset="0"/>
              </a:rPr>
              <a:t>МОУ-СОШ </a:t>
            </a:r>
            <a:r>
              <a:rPr lang="ru-RU" sz="1400" b="1" i="1" dirty="0" smtClean="0">
                <a:solidFill>
                  <a:schemeClr val="tx1"/>
                </a:solidFill>
                <a:latin typeface="Times New Roman" pitchFamily="18" charset="0"/>
                <a:cs typeface="Times New Roman" pitchFamily="18" charset="0"/>
              </a:rPr>
              <a:t>с.Озёрное </a:t>
            </a:r>
            <a:r>
              <a:rPr lang="ru-RU" sz="1400" b="1" i="1" dirty="0" err="1" smtClean="0">
                <a:solidFill>
                  <a:schemeClr val="tx1"/>
                </a:solidFill>
                <a:latin typeface="Times New Roman" pitchFamily="18" charset="0"/>
                <a:cs typeface="Times New Roman" pitchFamily="18" charset="0"/>
              </a:rPr>
              <a:t>Аткарского</a:t>
            </a:r>
            <a:r>
              <a:rPr lang="ru-RU" sz="1400" b="1" i="1" dirty="0" smtClean="0">
                <a:solidFill>
                  <a:schemeClr val="tx1"/>
                </a:solidFill>
                <a:latin typeface="Times New Roman" pitchFamily="18" charset="0"/>
                <a:cs typeface="Times New Roman" pitchFamily="18" charset="0"/>
              </a:rPr>
              <a:t> района </a:t>
            </a:r>
            <a:r>
              <a:rPr lang="ru-RU" sz="1400" b="1" i="1" smtClean="0">
                <a:solidFill>
                  <a:schemeClr val="tx1"/>
                </a:solidFill>
                <a:latin typeface="Times New Roman" pitchFamily="18" charset="0"/>
                <a:cs typeface="Times New Roman" pitchFamily="18" charset="0"/>
              </a:rPr>
              <a:t>саратовской области</a:t>
            </a:r>
            <a:endParaRPr lang="ru-RU" sz="1400" b="1" i="1" dirty="0" smtClean="0">
              <a:solidFill>
                <a:schemeClr val="tx1"/>
              </a:solidFill>
              <a:latin typeface="Times New Roman" pitchFamily="18" charset="0"/>
              <a:cs typeface="Times New Roman" pitchFamily="18" charset="0"/>
            </a:endParaRPr>
          </a:p>
          <a:p>
            <a:pPr algn="ctr"/>
            <a:r>
              <a:rPr lang="ru-RU" sz="1400" b="1" i="1" dirty="0" err="1" smtClean="0">
                <a:solidFill>
                  <a:schemeClr val="tx1"/>
                </a:solidFill>
                <a:latin typeface="Times New Roman" pitchFamily="18" charset="0"/>
                <a:cs typeface="Times New Roman" pitchFamily="18" charset="0"/>
              </a:rPr>
              <a:t>Стихина</a:t>
            </a:r>
            <a:r>
              <a:rPr lang="ru-RU" sz="1400" b="1" i="1" dirty="0" smtClean="0">
                <a:solidFill>
                  <a:schemeClr val="tx1"/>
                </a:solidFill>
                <a:latin typeface="Times New Roman" pitchFamily="18" charset="0"/>
                <a:cs typeface="Times New Roman" pitchFamily="18" charset="0"/>
              </a:rPr>
              <a:t> Елена Ивановна</a:t>
            </a:r>
            <a:endParaRPr lang="ru-RU" sz="1400" b="1" i="1" dirty="0">
              <a:solidFill>
                <a:schemeClr val="tx1"/>
              </a:solidFill>
              <a:latin typeface="Times New Roman" pitchFamily="18" charset="0"/>
              <a:cs typeface="Times New Roman" pitchFamily="18" charset="0"/>
            </a:endParaRPr>
          </a:p>
        </p:txBody>
      </p:sp>
      <p:pic>
        <p:nvPicPr>
          <p:cNvPr id="4" name="Рисунок 3" descr="история вязания крючком"/>
          <p:cNvPicPr/>
          <p:nvPr/>
        </p:nvPicPr>
        <p:blipFill>
          <a:blip r:embed="rId2"/>
          <a:srcRect/>
          <a:stretch>
            <a:fillRect/>
          </a:stretch>
        </p:blipFill>
        <p:spPr bwMode="auto">
          <a:xfrm>
            <a:off x="571472" y="2285992"/>
            <a:ext cx="4000527" cy="2643206"/>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08564"/>
          </a:xfrm>
        </p:spPr>
        <p:txBody>
          <a:bodyPr>
            <a:normAutofit fontScale="90000"/>
          </a:bodyPr>
          <a:lstStyle/>
          <a:p>
            <a:endParaRPr lang="ru-RU" dirty="0"/>
          </a:p>
        </p:txBody>
      </p:sp>
      <p:sp>
        <p:nvSpPr>
          <p:cNvPr id="3" name="Содержимое 2"/>
          <p:cNvSpPr>
            <a:spLocks noGrp="1"/>
          </p:cNvSpPr>
          <p:nvPr>
            <p:ph sz="half" idx="1"/>
          </p:nvPr>
        </p:nvSpPr>
        <p:spPr>
          <a:xfrm>
            <a:off x="457200" y="571480"/>
            <a:ext cx="4043362" cy="5554683"/>
          </a:xfrm>
        </p:spPr>
        <p:txBody>
          <a:bodyPr>
            <a:normAutofit/>
          </a:bodyPr>
          <a:lstStyle/>
          <a:p>
            <a:pPr algn="ctr"/>
            <a:r>
              <a:rPr lang="ru-RU" sz="1900" b="1" i="1" dirty="0" smtClean="0">
                <a:latin typeface="Times New Roman" pitchFamily="18" charset="0"/>
                <a:cs typeface="Times New Roman" pitchFamily="18" charset="0"/>
              </a:rPr>
              <a:t>Столбик без </a:t>
            </a:r>
            <a:r>
              <a:rPr lang="ru-RU" sz="1900" b="1" i="1" dirty="0" err="1" smtClean="0">
                <a:latin typeface="Times New Roman" pitchFamily="18" charset="0"/>
                <a:cs typeface="Times New Roman" pitchFamily="18" charset="0"/>
              </a:rPr>
              <a:t>накида</a:t>
            </a:r>
            <a:endParaRPr lang="ru-RU" sz="1900" i="1" dirty="0" smtClean="0">
              <a:latin typeface="Times New Roman" pitchFamily="18" charset="0"/>
              <a:cs typeface="Times New Roman" pitchFamily="18" charset="0"/>
            </a:endParaRPr>
          </a:p>
          <a:p>
            <a:r>
              <a:rPr lang="ru-RU" sz="1500" dirty="0" smtClean="0">
                <a:latin typeface="Times New Roman" pitchFamily="18" charset="0"/>
                <a:cs typeface="Times New Roman" pitchFamily="18" charset="0"/>
              </a:rPr>
              <a:t>Крючок вводят в 3-ю петлю цепочки, накидывают на него рабочую нитку и протаскивают ее через петлю цепочки. Снова накидывают рабочую нитку на крючок и протаскивают ее через обе петли, находящиеся на крючке. Второй столбик выполняют на следующей петле цепочки. </a:t>
            </a:r>
            <a:r>
              <a:rPr lang="ru-RU" b="1" dirty="0" smtClean="0"/>
              <a:t/>
            </a:r>
            <a:br>
              <a:rPr lang="ru-RU" b="1" dirty="0" smtClean="0"/>
            </a:br>
            <a:endParaRPr lang="ru-RU" dirty="0"/>
          </a:p>
        </p:txBody>
      </p:sp>
      <p:sp>
        <p:nvSpPr>
          <p:cNvPr id="4" name="Содержимое 3"/>
          <p:cNvSpPr>
            <a:spLocks noGrp="1"/>
          </p:cNvSpPr>
          <p:nvPr>
            <p:ph sz="half" idx="2"/>
          </p:nvPr>
        </p:nvSpPr>
        <p:spPr>
          <a:xfrm>
            <a:off x="4786314" y="571480"/>
            <a:ext cx="3857652" cy="5554683"/>
          </a:xfrm>
        </p:spPr>
        <p:txBody>
          <a:bodyPr>
            <a:normAutofit/>
          </a:bodyPr>
          <a:lstStyle/>
          <a:p>
            <a:pPr algn="ctr"/>
            <a:r>
              <a:rPr lang="ru-RU" sz="1800" b="1" i="1" dirty="0" smtClean="0">
                <a:latin typeface="Times New Roman" pitchFamily="18" charset="0"/>
                <a:cs typeface="Times New Roman" pitchFamily="18" charset="0"/>
              </a:rPr>
              <a:t>Соединительная петля или </a:t>
            </a:r>
            <a:r>
              <a:rPr lang="ru-RU" sz="1800" b="1" i="1" dirty="0" err="1" smtClean="0">
                <a:latin typeface="Times New Roman" pitchFamily="18" charset="0"/>
                <a:cs typeface="Times New Roman" pitchFamily="18" charset="0"/>
              </a:rPr>
              <a:t>полустолбик</a:t>
            </a:r>
            <a:endParaRPr lang="ru-RU" sz="1800" i="1"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Связав цепочку, крючок вводят в 3-ю петлю цепочки, считая от петли, нахо­дящейся на крючке, и, поддев рабочую нитку (сделав </a:t>
            </a:r>
            <a:r>
              <a:rPr lang="ru-RU" sz="1400" dirty="0" err="1" smtClean="0">
                <a:latin typeface="Times New Roman" pitchFamily="18" charset="0"/>
                <a:cs typeface="Times New Roman" pitchFamily="18" charset="0"/>
              </a:rPr>
              <a:t>накид</a:t>
            </a:r>
            <a:r>
              <a:rPr lang="ru-RU" sz="1400" dirty="0" smtClean="0">
                <a:latin typeface="Times New Roman" pitchFamily="18" charset="0"/>
                <a:cs typeface="Times New Roman" pitchFamily="18" charset="0"/>
              </a:rPr>
              <a:t> на крючок), протаскивают ее через петлю цепочки и петлю, которая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находится на крючке. Получают </a:t>
            </a:r>
            <a:r>
              <a:rPr lang="ru-RU" sz="1400" dirty="0" err="1" smtClean="0">
                <a:latin typeface="Times New Roman" pitchFamily="18" charset="0"/>
                <a:cs typeface="Times New Roman" pitchFamily="18" charset="0"/>
              </a:rPr>
              <a:t>полустолбик</a:t>
            </a:r>
            <a:r>
              <a:rPr lang="ru-RU" sz="1400" dirty="0" smtClean="0">
                <a:latin typeface="Times New Roman" pitchFamily="18" charset="0"/>
                <a:cs typeface="Times New Roman" pitchFamily="18" charset="0"/>
              </a:rPr>
              <a:t>. Далее крючок последова­тельно вводят в каждую следующую петлю цепочки и прота­скивают рабочую нитку через петлю цепочки и петлю, находя­щуюся на крючке. </a:t>
            </a:r>
            <a:endParaRPr lang="ru-RU" sz="1400" dirty="0">
              <a:latin typeface="Times New Roman" pitchFamily="18" charset="0"/>
              <a:cs typeface="Times New Roman" pitchFamily="18" charset="0"/>
            </a:endParaRPr>
          </a:p>
        </p:txBody>
      </p:sp>
      <p:pic>
        <p:nvPicPr>
          <p:cNvPr id="6" name="Рисунок 5" descr="http://textileart.ru/images/hook19.jpg"/>
          <p:cNvPicPr/>
          <p:nvPr/>
        </p:nvPicPr>
        <p:blipFill>
          <a:blip r:embed="rId2"/>
          <a:srcRect/>
          <a:stretch>
            <a:fillRect/>
          </a:stretch>
        </p:blipFill>
        <p:spPr bwMode="auto">
          <a:xfrm>
            <a:off x="5286380" y="4071942"/>
            <a:ext cx="3071834" cy="2286016"/>
          </a:xfrm>
          <a:prstGeom prst="rect">
            <a:avLst/>
          </a:prstGeom>
          <a:noFill/>
          <a:ln w="9525">
            <a:noFill/>
            <a:miter lim="800000"/>
            <a:headEnd/>
            <a:tailEnd/>
          </a:ln>
        </p:spPr>
      </p:pic>
      <p:pic>
        <p:nvPicPr>
          <p:cNvPr id="7" name="Рисунок 6" descr="http://www.uzelok.in/images/0010.jpg"/>
          <p:cNvPicPr/>
          <p:nvPr/>
        </p:nvPicPr>
        <p:blipFill>
          <a:blip r:embed="rId3"/>
          <a:srcRect/>
          <a:stretch>
            <a:fillRect/>
          </a:stretch>
        </p:blipFill>
        <p:spPr bwMode="auto">
          <a:xfrm>
            <a:off x="785786" y="3000372"/>
            <a:ext cx="3429024" cy="2428892"/>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08564"/>
          </a:xfrm>
        </p:spPr>
        <p:txBody>
          <a:bodyPr>
            <a:normAutofit fontScale="90000"/>
          </a:bodyPr>
          <a:lstStyle/>
          <a:p>
            <a:endParaRPr lang="ru-RU" dirty="0"/>
          </a:p>
        </p:txBody>
      </p:sp>
      <p:sp>
        <p:nvSpPr>
          <p:cNvPr id="3" name="Содержимое 2"/>
          <p:cNvSpPr>
            <a:spLocks noGrp="1"/>
          </p:cNvSpPr>
          <p:nvPr>
            <p:ph sz="half" idx="1"/>
          </p:nvPr>
        </p:nvSpPr>
        <p:spPr>
          <a:xfrm>
            <a:off x="457200" y="571480"/>
            <a:ext cx="3900486" cy="5554683"/>
          </a:xfrm>
        </p:spPr>
        <p:txBody>
          <a:bodyPr>
            <a:normAutofit/>
          </a:bodyPr>
          <a:lstStyle/>
          <a:p>
            <a:pPr algn="ctr"/>
            <a:r>
              <a:rPr lang="ru-RU" sz="1600" b="1" i="1" dirty="0" err="1" smtClean="0">
                <a:latin typeface="Times New Roman" pitchFamily="18" charset="0"/>
                <a:cs typeface="Times New Roman" pitchFamily="18" charset="0"/>
              </a:rPr>
              <a:t>Полустолбик</a:t>
            </a:r>
            <a:r>
              <a:rPr lang="ru-RU" sz="1600" b="1" i="1" dirty="0" smtClean="0">
                <a:latin typeface="Times New Roman" pitchFamily="18" charset="0"/>
                <a:cs typeface="Times New Roman" pitchFamily="18" charset="0"/>
              </a:rPr>
              <a:t> с </a:t>
            </a:r>
            <a:r>
              <a:rPr lang="ru-RU" sz="1600" b="1" i="1" dirty="0" err="1" smtClean="0">
                <a:latin typeface="Times New Roman" pitchFamily="18" charset="0"/>
                <a:cs typeface="Times New Roman" pitchFamily="18" charset="0"/>
              </a:rPr>
              <a:t>накидом</a:t>
            </a:r>
            <a:r>
              <a:rPr lang="ru-RU" sz="1600" b="1" i="1" dirty="0" smtClean="0">
                <a:latin typeface="Times New Roman" pitchFamily="18" charset="0"/>
                <a:cs typeface="Times New Roman" pitchFamily="18" charset="0"/>
              </a:rPr>
              <a:t> или прочный столбик</a:t>
            </a:r>
            <a:endParaRPr lang="ru-RU" sz="1600" i="1"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Вывязав последнюю петлю цепочки, накидывают рабочую нитку и оставляют ее на крючке (</a:t>
            </a:r>
            <a:r>
              <a:rPr lang="ru-RU" sz="1400" dirty="0" err="1" smtClean="0">
                <a:latin typeface="Times New Roman" pitchFamily="18" charset="0"/>
                <a:cs typeface="Times New Roman" pitchFamily="18" charset="0"/>
              </a:rPr>
              <a:t>накид</a:t>
            </a:r>
            <a:r>
              <a:rPr lang="ru-RU" sz="1400" dirty="0" smtClean="0">
                <a:latin typeface="Times New Roman" pitchFamily="18" charset="0"/>
                <a:cs typeface="Times New Roman" pitchFamily="18" charset="0"/>
              </a:rPr>
              <a:t>). Затем вводят крючок в </a:t>
            </a:r>
            <a:r>
              <a:rPr lang="ru-RU" sz="1400" dirty="0" err="1" smtClean="0">
                <a:latin typeface="Times New Roman" pitchFamily="18" charset="0"/>
                <a:cs typeface="Times New Roman" pitchFamily="18" charset="0"/>
              </a:rPr>
              <a:t>З-ю</a:t>
            </a:r>
            <a:r>
              <a:rPr lang="ru-RU" sz="1400" dirty="0" smtClean="0">
                <a:latin typeface="Times New Roman" pitchFamily="18" charset="0"/>
                <a:cs typeface="Times New Roman" pitchFamily="18" charset="0"/>
              </a:rPr>
              <a:t> петлю цепочки, накидывают нитку и протаскивают ее через петлю цепочки. Снова накидывают рабочую нитку и протаскивают ее через 2 петли и </a:t>
            </a:r>
            <a:r>
              <a:rPr lang="ru-RU" sz="1400" dirty="0" err="1" smtClean="0">
                <a:latin typeface="Times New Roman" pitchFamily="18" charset="0"/>
                <a:cs typeface="Times New Roman" pitchFamily="18" charset="0"/>
              </a:rPr>
              <a:t>накид</a:t>
            </a:r>
            <a:r>
              <a:rPr lang="ru-RU" sz="1400" dirty="0" smtClean="0">
                <a:latin typeface="Times New Roman" pitchFamily="18" charset="0"/>
                <a:cs typeface="Times New Roman" pitchFamily="18" charset="0"/>
              </a:rPr>
              <a:t>, находящиеся на крючке.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Для получения 2-го столбика снова делают </a:t>
            </a:r>
            <a:r>
              <a:rPr lang="ru-RU" sz="1400" dirty="0" err="1" smtClean="0">
                <a:latin typeface="Times New Roman" pitchFamily="18" charset="0"/>
                <a:cs typeface="Times New Roman" pitchFamily="18" charset="0"/>
              </a:rPr>
              <a:t>накид</a:t>
            </a:r>
            <a:r>
              <a:rPr lang="ru-RU" sz="1400" dirty="0" smtClean="0">
                <a:latin typeface="Times New Roman" pitchFamily="18" charset="0"/>
                <a:cs typeface="Times New Roman" pitchFamily="18" charset="0"/>
              </a:rPr>
              <a:t> на крючок, вводят его в</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следую­щую петлю цепочки, протаскивают через нее петлю из рабочей</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нитки и провязывают петли и </a:t>
            </a:r>
            <a:r>
              <a:rPr lang="ru-RU" sz="1400" dirty="0" err="1" smtClean="0">
                <a:latin typeface="Times New Roman" pitchFamily="18" charset="0"/>
                <a:cs typeface="Times New Roman" pitchFamily="18" charset="0"/>
              </a:rPr>
              <a:t>накид</a:t>
            </a:r>
            <a:r>
              <a:rPr lang="ru-RU" sz="1400" dirty="0" smtClean="0">
                <a:latin typeface="Times New Roman" pitchFamily="18" charset="0"/>
                <a:cs typeface="Times New Roman" pitchFamily="18" charset="0"/>
              </a:rPr>
              <a:t> так же, как при вывязывании 1-го</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столбика. </a:t>
            </a:r>
            <a:r>
              <a:rPr lang="ru-RU" dirty="0" smtClean="0"/>
              <a:t/>
            </a:r>
            <a:br>
              <a:rPr lang="ru-RU" dirty="0" smtClean="0"/>
            </a:br>
            <a:endParaRPr lang="ru-RU" dirty="0"/>
          </a:p>
        </p:txBody>
      </p:sp>
      <p:sp>
        <p:nvSpPr>
          <p:cNvPr id="4" name="Содержимое 3"/>
          <p:cNvSpPr>
            <a:spLocks noGrp="1"/>
          </p:cNvSpPr>
          <p:nvPr>
            <p:ph sz="half" idx="2"/>
          </p:nvPr>
        </p:nvSpPr>
        <p:spPr>
          <a:xfrm>
            <a:off x="4786314" y="571480"/>
            <a:ext cx="3857652" cy="5554683"/>
          </a:xfrm>
        </p:spPr>
        <p:txBody>
          <a:bodyPr>
            <a:normAutofit/>
          </a:bodyPr>
          <a:lstStyle/>
          <a:p>
            <a:pPr algn="ctr"/>
            <a:r>
              <a:rPr lang="ru-RU" sz="1600" b="1" i="1" dirty="0" smtClean="0">
                <a:latin typeface="Times New Roman" pitchFamily="18" charset="0"/>
                <a:cs typeface="Times New Roman" pitchFamily="18" charset="0"/>
              </a:rPr>
              <a:t>Столбик с </a:t>
            </a:r>
            <a:r>
              <a:rPr lang="ru-RU" sz="1600" b="1" i="1" dirty="0" err="1" smtClean="0">
                <a:latin typeface="Times New Roman" pitchFamily="18" charset="0"/>
                <a:cs typeface="Times New Roman" pitchFamily="18" charset="0"/>
              </a:rPr>
              <a:t>накидом</a:t>
            </a:r>
            <a:endParaRPr lang="ru-RU" sz="1600" i="1"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Крючок с последней петлей цепочки и </a:t>
            </a:r>
            <a:r>
              <a:rPr lang="ru-RU" sz="1400" dirty="0" err="1" smtClean="0">
                <a:latin typeface="Times New Roman" pitchFamily="18" charset="0"/>
                <a:cs typeface="Times New Roman" pitchFamily="18" charset="0"/>
              </a:rPr>
              <a:t>накидом</a:t>
            </a:r>
            <a:r>
              <a:rPr lang="ru-RU" sz="1400" dirty="0" smtClean="0">
                <a:latin typeface="Times New Roman" pitchFamily="18" charset="0"/>
                <a:cs typeface="Times New Roman" pitchFamily="18" charset="0"/>
              </a:rPr>
              <a:t> вводят в 4-ю петлю</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це­почки, считая от крючка, и про­таскивают через неё петлю из рабочей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нитки. Петли и </a:t>
            </a:r>
            <a:r>
              <a:rPr lang="ru-RU" sz="1400" dirty="0" err="1" smtClean="0">
                <a:latin typeface="Times New Roman" pitchFamily="18" charset="0"/>
                <a:cs typeface="Times New Roman" pitchFamily="18" charset="0"/>
              </a:rPr>
              <a:t>накид</a:t>
            </a:r>
            <a:r>
              <a:rPr lang="ru-RU" sz="1400" dirty="0" smtClean="0">
                <a:latin typeface="Times New Roman" pitchFamily="18" charset="0"/>
                <a:cs typeface="Times New Roman" pitchFamily="18" charset="0"/>
              </a:rPr>
              <a:t>, находящиеся на крючке, провя­зывают так: накинув</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рабочую нитку на крючок, протаскивают ее через петлю и </a:t>
            </a:r>
            <a:r>
              <a:rPr lang="ru-RU" sz="1400" dirty="0" err="1" smtClean="0">
                <a:latin typeface="Times New Roman" pitchFamily="18" charset="0"/>
                <a:cs typeface="Times New Roman" pitchFamily="18" charset="0"/>
              </a:rPr>
              <a:t>накид</a:t>
            </a:r>
            <a:r>
              <a:rPr lang="ru-RU" sz="1400" dirty="0" smtClean="0">
                <a:latin typeface="Times New Roman" pitchFamily="18" charset="0"/>
                <a:cs typeface="Times New Roman" pitchFamily="18" charset="0"/>
              </a:rPr>
              <a:t>. Затем,</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поддев рабочую нитку, протаскивают ее через 2 петли на крючке. Второй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столбик вяжут на следующей петле цепочки.</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pic>
        <p:nvPicPr>
          <p:cNvPr id="5" name="Рисунок 4" descr="http://www.burdafashion.com/images/repos/1/000/001/653/000001653001"/>
          <p:cNvPicPr/>
          <p:nvPr/>
        </p:nvPicPr>
        <p:blipFill>
          <a:blip r:embed="rId2"/>
          <a:srcRect/>
          <a:stretch>
            <a:fillRect/>
          </a:stretch>
        </p:blipFill>
        <p:spPr bwMode="auto">
          <a:xfrm>
            <a:off x="500034" y="4429132"/>
            <a:ext cx="3810000" cy="1476375"/>
          </a:xfrm>
          <a:prstGeom prst="rect">
            <a:avLst/>
          </a:prstGeom>
          <a:noFill/>
          <a:ln w="9525">
            <a:noFill/>
            <a:miter lim="800000"/>
            <a:headEnd/>
            <a:tailEnd/>
          </a:ln>
        </p:spPr>
      </p:pic>
      <p:pic>
        <p:nvPicPr>
          <p:cNvPr id="6" name="Рисунок 5" descr="http://www.uzelok.in/images/0013.jpg"/>
          <p:cNvPicPr/>
          <p:nvPr/>
        </p:nvPicPr>
        <p:blipFill>
          <a:blip r:embed="rId3"/>
          <a:srcRect/>
          <a:stretch>
            <a:fillRect/>
          </a:stretch>
        </p:blipFill>
        <p:spPr bwMode="auto">
          <a:xfrm>
            <a:off x="5357818" y="3643314"/>
            <a:ext cx="2857520" cy="2357454"/>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80002"/>
          </a:xfrm>
        </p:spPr>
        <p:txBody>
          <a:bodyPr>
            <a:normAutofit fontScale="90000"/>
          </a:bodyPr>
          <a:lstStyle/>
          <a:p>
            <a:endParaRPr lang="ru-RU" dirty="0"/>
          </a:p>
        </p:txBody>
      </p:sp>
      <p:sp>
        <p:nvSpPr>
          <p:cNvPr id="3" name="Содержимое 2"/>
          <p:cNvSpPr>
            <a:spLocks noGrp="1"/>
          </p:cNvSpPr>
          <p:nvPr>
            <p:ph sz="half" idx="1"/>
          </p:nvPr>
        </p:nvSpPr>
        <p:spPr>
          <a:xfrm>
            <a:off x="457200" y="785794"/>
            <a:ext cx="3757610" cy="5340369"/>
          </a:xfrm>
        </p:spPr>
        <p:txBody>
          <a:bodyPr>
            <a:normAutofit/>
          </a:bodyPr>
          <a:lstStyle/>
          <a:p>
            <a:pPr algn="ctr"/>
            <a:r>
              <a:rPr lang="ru-RU" sz="1600" b="1" i="1" dirty="0" smtClean="0">
                <a:latin typeface="Times New Roman" pitchFamily="18" charset="0"/>
                <a:cs typeface="Times New Roman" pitchFamily="18" charset="0"/>
              </a:rPr>
              <a:t>Столбик с двумя </a:t>
            </a:r>
            <a:r>
              <a:rPr lang="ru-RU" sz="1600" b="1" i="1" dirty="0" err="1" smtClean="0">
                <a:latin typeface="Times New Roman" pitchFamily="18" charset="0"/>
                <a:cs typeface="Times New Roman" pitchFamily="18" charset="0"/>
              </a:rPr>
              <a:t>накидами</a:t>
            </a:r>
            <a:endParaRPr lang="ru-RU" sz="1600" i="1"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Связав цепочку, делают один за другим два </a:t>
            </a:r>
            <a:r>
              <a:rPr lang="ru-RU" sz="1400" dirty="0" err="1" smtClean="0">
                <a:latin typeface="Times New Roman" pitchFamily="18" charset="0"/>
                <a:cs typeface="Times New Roman" pitchFamily="18" charset="0"/>
              </a:rPr>
              <a:t>накида</a:t>
            </a:r>
            <a:r>
              <a:rPr lang="ru-RU" sz="1400" dirty="0" smtClean="0">
                <a:latin typeface="Times New Roman" pitchFamily="18" charset="0"/>
                <a:cs typeface="Times New Roman" pitchFamily="18" charset="0"/>
              </a:rPr>
              <a:t> на крючок, вводят его</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 5-ю петлю цепочки и, накинув на него рабочую нитку, протаскивают ее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через петлю цепочки. Две петли и два </a:t>
            </a:r>
            <a:r>
              <a:rPr lang="ru-RU" sz="1400" dirty="0" err="1" smtClean="0">
                <a:latin typeface="Times New Roman" pitchFamily="18" charset="0"/>
                <a:cs typeface="Times New Roman" pitchFamily="18" charset="0"/>
              </a:rPr>
              <a:t>накида</a:t>
            </a:r>
            <a:r>
              <a:rPr lang="ru-RU" sz="1400" dirty="0" smtClean="0">
                <a:latin typeface="Times New Roman" pitchFamily="18" charset="0"/>
                <a:cs typeface="Times New Roman" pitchFamily="18" charset="0"/>
              </a:rPr>
              <a:t>, находящиеся на крючке,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провязывают так. Сначала, накинув рабочую нитку на крючок, протаскивают ее через петлю и первый </a:t>
            </a:r>
            <a:r>
              <a:rPr lang="ru-RU" sz="1400" dirty="0" err="1" smtClean="0">
                <a:latin typeface="Times New Roman" pitchFamily="18" charset="0"/>
                <a:cs typeface="Times New Roman" pitchFamily="18" charset="0"/>
              </a:rPr>
              <a:t>накид</a:t>
            </a:r>
            <a:r>
              <a:rPr lang="ru-RU" sz="1400" dirty="0" smtClean="0">
                <a:latin typeface="Times New Roman" pitchFamily="18" charset="0"/>
                <a:cs typeface="Times New Roman" pitchFamily="18" charset="0"/>
              </a:rPr>
              <a:t>, находящиеся на крючке. Затем накидывают рабочую нитку и протаскивают ее через петлю и второй </a:t>
            </a:r>
            <a:r>
              <a:rPr lang="ru-RU" sz="1400" dirty="0" err="1" smtClean="0">
                <a:latin typeface="Times New Roman" pitchFamily="18" charset="0"/>
                <a:cs typeface="Times New Roman" pitchFamily="18" charset="0"/>
              </a:rPr>
              <a:t>накид</a:t>
            </a:r>
            <a:r>
              <a:rPr lang="ru-RU" sz="1400" dirty="0" smtClean="0">
                <a:latin typeface="Times New Roman" pitchFamily="18" charset="0"/>
                <a:cs typeface="Times New Roman" pitchFamily="18" charset="0"/>
              </a:rPr>
              <a:t>. Снова накинув нитку, протаскивают ее через две петли, оставшиеся на крючке</a:t>
            </a:r>
            <a:r>
              <a:rPr lang="ru-RU" sz="1400" dirty="0" smtClean="0"/>
              <a:t>.</a:t>
            </a:r>
            <a:endParaRPr lang="ru-RU" sz="1400" dirty="0"/>
          </a:p>
        </p:txBody>
      </p:sp>
      <p:sp>
        <p:nvSpPr>
          <p:cNvPr id="4" name="Содержимое 3"/>
          <p:cNvSpPr>
            <a:spLocks noGrp="1"/>
          </p:cNvSpPr>
          <p:nvPr>
            <p:ph sz="half" idx="2"/>
          </p:nvPr>
        </p:nvSpPr>
        <p:spPr>
          <a:xfrm>
            <a:off x="4643438" y="785794"/>
            <a:ext cx="3857652" cy="5340369"/>
          </a:xfrm>
        </p:spPr>
        <p:txBody>
          <a:bodyPr>
            <a:normAutofit/>
          </a:bodyPr>
          <a:lstStyle/>
          <a:p>
            <a:pPr algn="ctr"/>
            <a:r>
              <a:rPr lang="ru-RU" sz="1700" b="1" i="1" dirty="0" smtClean="0">
                <a:latin typeface="Times New Roman" pitchFamily="18" charset="0"/>
                <a:cs typeface="Times New Roman" pitchFamily="18" charset="0"/>
              </a:rPr>
              <a:t>Филейное вязание</a:t>
            </a:r>
            <a:endParaRPr lang="ru-RU" sz="1700" i="1"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На основе столбиков и воздушных петель можно выполнить так называемую “филейную сетку”, обозначаемую в раппорте ФС. В</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отличие от “французской” она имеет четкую геометрическую структуру и более широкое применение.</a:t>
            </a:r>
            <a:br>
              <a:rPr lang="ru-RU" sz="1400" dirty="0" smtClean="0">
                <a:latin typeface="Times New Roman" pitchFamily="18" charset="0"/>
                <a:cs typeface="Times New Roman" pitchFamily="18" charset="0"/>
              </a:rPr>
            </a:br>
            <a:r>
              <a:rPr lang="ru-RU" sz="1400" dirty="0" smtClean="0"/>
              <a:t> </a:t>
            </a:r>
            <a:r>
              <a:rPr lang="ru-RU" sz="1400" dirty="0" smtClean="0">
                <a:latin typeface="Times New Roman" pitchFamily="18" charset="0"/>
                <a:cs typeface="Times New Roman" pitchFamily="18" charset="0"/>
              </a:rPr>
              <a:t>Рисунок филейной сетки представляет собой прямоугольные ячейки, образованные чередованием столбиков и воздушных петель. Ячейки могут быть крупнее или мельче в зависимости от толщины рабочей нити, высоты столбика, образующего ряд, и количества воздушных промежуточных петель.</a:t>
            </a:r>
            <a:endParaRPr lang="ru-RU" sz="1400" dirty="0">
              <a:latin typeface="Times New Roman" pitchFamily="18" charset="0"/>
              <a:cs typeface="Times New Roman" pitchFamily="18" charset="0"/>
            </a:endParaRPr>
          </a:p>
        </p:txBody>
      </p:sp>
      <p:pic>
        <p:nvPicPr>
          <p:cNvPr id="5" name="Рисунок 4" descr="http://www.uzelok.in/images/0015.jpg"/>
          <p:cNvPicPr/>
          <p:nvPr/>
        </p:nvPicPr>
        <p:blipFill>
          <a:blip r:embed="rId2"/>
          <a:srcRect/>
          <a:stretch>
            <a:fillRect/>
          </a:stretch>
        </p:blipFill>
        <p:spPr bwMode="auto">
          <a:xfrm>
            <a:off x="785786" y="4357694"/>
            <a:ext cx="3286148" cy="1857388"/>
          </a:xfrm>
          <a:prstGeom prst="rect">
            <a:avLst/>
          </a:prstGeom>
          <a:noFill/>
          <a:ln w="9525">
            <a:noFill/>
            <a:miter lim="800000"/>
            <a:headEnd/>
            <a:tailEnd/>
          </a:ln>
        </p:spPr>
      </p:pic>
      <p:pic>
        <p:nvPicPr>
          <p:cNvPr id="6" name="Рисунок 5" descr="http://vse-sama.ru/images/stories/fil_vyazan/1.jpg"/>
          <p:cNvPicPr/>
          <p:nvPr/>
        </p:nvPicPr>
        <p:blipFill>
          <a:blip r:embed="rId3"/>
          <a:srcRect/>
          <a:stretch>
            <a:fillRect/>
          </a:stretch>
        </p:blipFill>
        <p:spPr bwMode="auto">
          <a:xfrm>
            <a:off x="5143504" y="4429132"/>
            <a:ext cx="2928958" cy="2214578"/>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8043890" cy="465754"/>
          </a:xfrm>
        </p:spPr>
        <p:txBody>
          <a:bodyPr>
            <a:normAutofit/>
          </a:bodyPr>
          <a:lstStyle/>
          <a:p>
            <a:pPr algn="ctr"/>
            <a:r>
              <a:rPr lang="ru-RU" sz="2800" i="1" dirty="0" smtClean="0">
                <a:latin typeface="Times New Roman" pitchFamily="18" charset="0"/>
                <a:cs typeface="Times New Roman" pitchFamily="18" charset="0"/>
              </a:rPr>
              <a:t>Рельефные столбики с </a:t>
            </a:r>
            <a:r>
              <a:rPr lang="ru-RU" sz="2800" i="1" dirty="0" err="1" smtClean="0">
                <a:latin typeface="Times New Roman" pitchFamily="18" charset="0"/>
                <a:cs typeface="Times New Roman" pitchFamily="18" charset="0"/>
              </a:rPr>
              <a:t>накидом</a:t>
            </a:r>
            <a:endParaRPr lang="ru-RU" sz="2800" i="1" dirty="0">
              <a:latin typeface="Times New Roman" pitchFamily="18" charset="0"/>
              <a:cs typeface="Times New Roman" pitchFamily="18" charset="0"/>
            </a:endParaRPr>
          </a:p>
        </p:txBody>
      </p:sp>
      <p:sp>
        <p:nvSpPr>
          <p:cNvPr id="3" name="Содержимое 2"/>
          <p:cNvSpPr>
            <a:spLocks noGrp="1"/>
          </p:cNvSpPr>
          <p:nvPr>
            <p:ph sz="half" idx="1"/>
          </p:nvPr>
        </p:nvSpPr>
        <p:spPr>
          <a:xfrm>
            <a:off x="457200" y="928670"/>
            <a:ext cx="3900486" cy="5197493"/>
          </a:xfrm>
        </p:spPr>
        <p:txBody>
          <a:bodyPr>
            <a:normAutofit/>
          </a:bodyPr>
          <a:lstStyle/>
          <a:p>
            <a:pPr algn="ctr"/>
            <a:r>
              <a:rPr lang="ru-RU" sz="1600" b="1" i="1" u="sng" dirty="0" smtClean="0">
                <a:latin typeface="Times New Roman" pitchFamily="18" charset="0"/>
                <a:cs typeface="Times New Roman" pitchFamily="18" charset="0"/>
              </a:rPr>
              <a:t>Рельефный лицевой столбик с </a:t>
            </a:r>
            <a:r>
              <a:rPr lang="ru-RU" sz="1600" b="1" i="1" u="sng" dirty="0" err="1" smtClean="0">
                <a:latin typeface="Times New Roman" pitchFamily="18" charset="0"/>
                <a:cs typeface="Times New Roman" pitchFamily="18" charset="0"/>
              </a:rPr>
              <a:t>накидом</a:t>
            </a:r>
            <a:r>
              <a:rPr lang="ru-RU" sz="1600" i="1" dirty="0" smtClean="0">
                <a:latin typeface="Times New Roman" pitchFamily="18" charset="0"/>
                <a:cs typeface="Times New Roman" pitchFamily="18" charset="0"/>
              </a:rPr>
              <a:t> </a:t>
            </a:r>
            <a:r>
              <a:rPr lang="ru-RU" dirty="0" smtClean="0"/>
              <a:t/>
            </a:r>
            <a:br>
              <a:rPr lang="ru-RU" dirty="0" smtClean="0"/>
            </a:br>
            <a:r>
              <a:rPr lang="ru-RU" sz="1400" i="1" dirty="0" smtClean="0">
                <a:latin typeface="Times New Roman" pitchFamily="18" charset="0"/>
                <a:cs typeface="Times New Roman" pitchFamily="18" charset="0"/>
              </a:rPr>
              <a:t>(другое название - выпуклый столбик с </a:t>
            </a:r>
            <a:r>
              <a:rPr lang="ru-RU" sz="1400" i="1" dirty="0" err="1" smtClean="0">
                <a:latin typeface="Times New Roman" pitchFamily="18" charset="0"/>
                <a:cs typeface="Times New Roman" pitchFamily="18" charset="0"/>
              </a:rPr>
              <a:t>накидом</a:t>
            </a:r>
            <a:r>
              <a:rPr lang="ru-RU" sz="1400" i="1" dirty="0" smtClean="0">
                <a:latin typeface="Times New Roman" pitchFamily="18" charset="0"/>
                <a:cs typeface="Times New Roman" pitchFamily="18" charset="0"/>
              </a:rPr>
              <a:t> - рельефный столбик перед работой)</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На стержень крючка накинуть нитку, ввести крючок под «туловище» столбики предыдущего ряда справа налево с лицевой стороны работы и вытянуть петлю</a:t>
            </a:r>
            <a:r>
              <a:rPr lang="ru-RU" sz="22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Затем снова накинуть нитку и протянуть её через петлю и </a:t>
            </a:r>
            <a:r>
              <a:rPr lang="ru-RU" sz="1400" dirty="0" err="1" smtClean="0">
                <a:latin typeface="Times New Roman" pitchFamily="18" charset="0"/>
                <a:cs typeface="Times New Roman" pitchFamily="18" charset="0"/>
              </a:rPr>
              <a:t>накид</a:t>
            </a:r>
            <a:r>
              <a:rPr lang="ru-RU" sz="1400" dirty="0" smtClean="0">
                <a:latin typeface="Times New Roman" pitchFamily="18" charset="0"/>
                <a:cs typeface="Times New Roman" pitchFamily="18" charset="0"/>
              </a:rPr>
              <a:t> (2 петли), находящиеся на крючке; ещё раз накинуть нитку и протянуть её через 2 последние петли, висящие на крючке.</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786314" y="928670"/>
            <a:ext cx="3929090" cy="5197493"/>
          </a:xfrm>
        </p:spPr>
        <p:txBody>
          <a:bodyPr>
            <a:normAutofit/>
          </a:bodyPr>
          <a:lstStyle/>
          <a:p>
            <a:r>
              <a:rPr lang="ru-RU" sz="1600" b="1" i="1" u="sng" dirty="0" smtClean="0">
                <a:latin typeface="Times New Roman" pitchFamily="18" charset="0"/>
                <a:cs typeface="Times New Roman" pitchFamily="18" charset="0"/>
              </a:rPr>
              <a:t>Рельефный изнаночный столбик с </a:t>
            </a:r>
            <a:r>
              <a:rPr lang="ru-RU" sz="1600" b="1" i="1" u="sng" dirty="0" err="1" smtClean="0">
                <a:latin typeface="Times New Roman" pitchFamily="18" charset="0"/>
                <a:cs typeface="Times New Roman" pitchFamily="18" charset="0"/>
              </a:rPr>
              <a:t>накидом</a:t>
            </a:r>
            <a:r>
              <a:rPr lang="ru-RU" b="1" u="sng" dirty="0" smtClean="0"/>
              <a:t/>
            </a:r>
            <a:br>
              <a:rPr lang="ru-RU" b="1" u="sng" dirty="0" smtClean="0"/>
            </a:br>
            <a:r>
              <a:rPr lang="ru-RU" sz="1400" i="1" dirty="0" smtClean="0">
                <a:latin typeface="Times New Roman" pitchFamily="18" charset="0"/>
                <a:cs typeface="Times New Roman" pitchFamily="18" charset="0"/>
              </a:rPr>
              <a:t>(другое название - вогнутый столбик с </a:t>
            </a:r>
            <a:r>
              <a:rPr lang="ru-RU" sz="1400" i="1" dirty="0" err="1" smtClean="0">
                <a:latin typeface="Times New Roman" pitchFamily="18" charset="0"/>
                <a:cs typeface="Times New Roman" pitchFamily="18" charset="0"/>
              </a:rPr>
              <a:t>накидом</a:t>
            </a:r>
            <a:r>
              <a:rPr lang="ru-RU" sz="1400" i="1" dirty="0" smtClean="0">
                <a:latin typeface="Times New Roman" pitchFamily="18" charset="0"/>
                <a:cs typeface="Times New Roman" pitchFamily="18" charset="0"/>
              </a:rPr>
              <a:t>, рельефный столбик за работой)</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На стержень накинуть нитку, ввести крючок под «туловище» столбика предыдущего ряда справа налево с изнаночной стороны работы и вытянуть 1 петлю на изнаночную сторону; вновь накинуть нитку и протянуть её через петлю и </a:t>
            </a:r>
            <a:r>
              <a:rPr lang="ru-RU" sz="1400" dirty="0" err="1" smtClean="0">
                <a:latin typeface="Times New Roman" pitchFamily="18" charset="0"/>
                <a:cs typeface="Times New Roman" pitchFamily="18" charset="0"/>
              </a:rPr>
              <a:t>накид</a:t>
            </a:r>
            <a:r>
              <a:rPr lang="ru-RU" sz="1400" dirty="0" smtClean="0">
                <a:latin typeface="Times New Roman" pitchFamily="18" charset="0"/>
                <a:cs typeface="Times New Roman" pitchFamily="18" charset="0"/>
              </a:rPr>
              <a:t>, находящиеся на крючке; ещё раз накинуть нитку и протянуть её через 2 последние петли, висящие на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крючке.</a:t>
            </a:r>
          </a:p>
          <a:p>
            <a:endParaRPr lang="ru-RU" dirty="0"/>
          </a:p>
        </p:txBody>
      </p:sp>
      <p:pic>
        <p:nvPicPr>
          <p:cNvPr id="5" name="Рисунок 4" descr="http://www.avemeri.by.ru/viazanie/izobr/k6.jpg"/>
          <p:cNvPicPr/>
          <p:nvPr/>
        </p:nvPicPr>
        <p:blipFill>
          <a:blip r:embed="rId2"/>
          <a:srcRect/>
          <a:stretch>
            <a:fillRect/>
          </a:stretch>
        </p:blipFill>
        <p:spPr bwMode="auto">
          <a:xfrm>
            <a:off x="928662" y="4214818"/>
            <a:ext cx="3143272" cy="2143140"/>
          </a:xfrm>
          <a:prstGeom prst="rect">
            <a:avLst/>
          </a:prstGeom>
          <a:noFill/>
          <a:ln w="9525">
            <a:noFill/>
            <a:miter lim="800000"/>
            <a:headEnd/>
            <a:tailEnd/>
          </a:ln>
        </p:spPr>
      </p:pic>
      <p:pic>
        <p:nvPicPr>
          <p:cNvPr id="6" name="Рисунок 5" descr="http://www.avemeri.by.ru/viazanie/izobr/k8.jpg"/>
          <p:cNvPicPr/>
          <p:nvPr/>
        </p:nvPicPr>
        <p:blipFill>
          <a:blip r:embed="rId3"/>
          <a:srcRect/>
          <a:stretch>
            <a:fillRect/>
          </a:stretch>
        </p:blipFill>
        <p:spPr bwMode="auto">
          <a:xfrm>
            <a:off x="5357818" y="4143380"/>
            <a:ext cx="3214710" cy="2143140"/>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8115328" cy="680068"/>
          </a:xfrm>
        </p:spPr>
        <p:txBody>
          <a:bodyPr>
            <a:normAutofit/>
          </a:bodyPr>
          <a:lstStyle/>
          <a:p>
            <a:pPr algn="ctr"/>
            <a:r>
              <a:rPr lang="ru-RU" sz="3600" i="1" dirty="0" smtClean="0">
                <a:latin typeface="Times New Roman" pitchFamily="18" charset="0"/>
                <a:cs typeface="Times New Roman" pitchFamily="18" charset="0"/>
              </a:rPr>
              <a:t>Пышный	 столбик</a:t>
            </a:r>
            <a:endParaRPr lang="ru-RU" sz="3600" i="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71546"/>
            <a:ext cx="8186766" cy="5384190"/>
          </a:xfrm>
        </p:spPr>
        <p:txBody>
          <a:bodyPr/>
          <a:lstStyle/>
          <a:p>
            <a:r>
              <a:rPr lang="ru-RU" sz="1800" b="1" i="1" u="sng" dirty="0" smtClean="0">
                <a:latin typeface="Times New Roman" pitchFamily="18" charset="0"/>
                <a:cs typeface="Times New Roman" pitchFamily="18" charset="0"/>
              </a:rPr>
              <a:t>Пышный столбик с вытянутыми петлями</a:t>
            </a:r>
            <a:r>
              <a:rPr lang="ru-RU" dirty="0" smtClean="0"/>
              <a:t/>
            </a:r>
            <a:br>
              <a:rPr lang="ru-RU" dirty="0" smtClean="0"/>
            </a:br>
            <a:r>
              <a:rPr lang="ru-RU" sz="1400" dirty="0" smtClean="0">
                <a:latin typeface="Times New Roman" pitchFamily="18" charset="0"/>
                <a:cs typeface="Times New Roman" pitchFamily="18" charset="0"/>
              </a:rPr>
              <a:t>Делается </a:t>
            </a:r>
            <a:r>
              <a:rPr lang="ru-RU" sz="1400" dirty="0" err="1" smtClean="0">
                <a:latin typeface="Times New Roman" pitchFamily="18" charset="0"/>
                <a:cs typeface="Times New Roman" pitchFamily="18" charset="0"/>
              </a:rPr>
              <a:t>накид</a:t>
            </a:r>
            <a:r>
              <a:rPr lang="ru-RU" sz="1400" dirty="0" smtClean="0">
                <a:latin typeface="Times New Roman" pitchFamily="18" charset="0"/>
                <a:cs typeface="Times New Roman" pitchFamily="18" charset="0"/>
              </a:rPr>
              <a:t>, крючок вводится в петлю и вытягивается новая петля длиной 1-2 см. Опять делается </a:t>
            </a:r>
            <a:r>
              <a:rPr lang="ru-RU" sz="1400" dirty="0" err="1" smtClean="0">
                <a:latin typeface="Times New Roman" pitchFamily="18" charset="0"/>
                <a:cs typeface="Times New Roman" pitchFamily="18" charset="0"/>
              </a:rPr>
              <a:t>накид</a:t>
            </a:r>
            <a:r>
              <a:rPr lang="ru-RU" sz="1400" dirty="0" smtClean="0">
                <a:latin typeface="Times New Roman" pitchFamily="18" charset="0"/>
                <a:cs typeface="Times New Roman" pitchFamily="18" charset="0"/>
              </a:rPr>
              <a:t> и вытягивается ещё одна петля на том же месте. Это операция повторяется несколько </a:t>
            </a:r>
            <a:r>
              <a:rPr lang="ru-RU" sz="1400" dirty="0" err="1" smtClean="0">
                <a:latin typeface="Times New Roman" pitchFamily="18" charset="0"/>
                <a:cs typeface="Times New Roman" pitchFamily="18" charset="0"/>
              </a:rPr>
              <a:t>раз.После</a:t>
            </a:r>
            <a:r>
              <a:rPr lang="ru-RU" sz="1400" dirty="0" smtClean="0">
                <a:latin typeface="Times New Roman" pitchFamily="18" charset="0"/>
                <a:cs typeface="Times New Roman" pitchFamily="18" charset="0"/>
              </a:rPr>
              <a:t> этого все петли провязываются вместе захваченной нитью и закрепляются воздушной петлёй </a:t>
            </a:r>
            <a:r>
              <a:rPr lang="ru-RU" dirty="0" smtClean="0">
                <a:hlinkClick r:id="rId2"/>
              </a:rPr>
              <a:t/>
            </a:r>
            <a:br>
              <a:rPr lang="ru-RU" dirty="0" smtClean="0">
                <a:hlinkClick r:id="rId2"/>
              </a:rPr>
            </a:br>
            <a:endParaRPr lang="ru-RU" dirty="0"/>
          </a:p>
        </p:txBody>
      </p:sp>
      <p:pic>
        <p:nvPicPr>
          <p:cNvPr id="4" name="Рисунок 3" descr="http://www.babushkinysovety.ru/pictures/croch_8.jpg"/>
          <p:cNvPicPr/>
          <p:nvPr/>
        </p:nvPicPr>
        <p:blipFill>
          <a:blip r:embed="rId3"/>
          <a:srcRect/>
          <a:stretch>
            <a:fillRect/>
          </a:stretch>
        </p:blipFill>
        <p:spPr bwMode="auto">
          <a:xfrm>
            <a:off x="3571868" y="2357430"/>
            <a:ext cx="1928826" cy="1214446"/>
          </a:xfrm>
          <a:prstGeom prst="rect">
            <a:avLst/>
          </a:prstGeom>
          <a:noFill/>
          <a:ln w="9525">
            <a:noFill/>
            <a:miter lim="800000"/>
            <a:headEnd/>
            <a:tailEnd/>
          </a:ln>
        </p:spPr>
      </p:pic>
      <p:sp>
        <p:nvSpPr>
          <p:cNvPr id="5" name="Прямоугольник 4"/>
          <p:cNvSpPr/>
          <p:nvPr/>
        </p:nvSpPr>
        <p:spPr>
          <a:xfrm>
            <a:off x="714348" y="3857628"/>
            <a:ext cx="7858180" cy="861774"/>
          </a:xfrm>
          <a:prstGeom prst="rect">
            <a:avLst/>
          </a:prstGeom>
        </p:spPr>
        <p:txBody>
          <a:bodyPr wrap="square">
            <a:spAutoFit/>
          </a:bodyPr>
          <a:lstStyle/>
          <a:p>
            <a:r>
              <a:rPr lang="ru-RU" b="1" i="1" u="sng" dirty="0" smtClean="0">
                <a:latin typeface="Times New Roman" pitchFamily="18" charset="0"/>
                <a:cs typeface="Times New Roman" pitchFamily="18" charset="0"/>
              </a:rPr>
              <a:t>Пышный столбик из столбиков с </a:t>
            </a:r>
            <a:r>
              <a:rPr lang="ru-RU" b="1" i="1" u="sng" dirty="0" err="1" smtClean="0">
                <a:latin typeface="Times New Roman" pitchFamily="18" charset="0"/>
                <a:cs typeface="Times New Roman" pitchFamily="18" charset="0"/>
              </a:rPr>
              <a:t>накидом</a:t>
            </a:r>
            <a:r>
              <a:rPr lang="ru-RU" b="1" i="1" u="sng" dirty="0" smtClean="0">
                <a:latin typeface="Times New Roman" pitchFamily="18" charset="0"/>
                <a:cs typeface="Times New Roman" pitchFamily="18" charset="0"/>
              </a:rPr>
              <a:t> или "листик"</a:t>
            </a:r>
            <a:r>
              <a:rPr lang="ru-RU" b="1" u="sng" dirty="0" smtClean="0"/>
              <a:t/>
            </a:r>
            <a:br>
              <a:rPr lang="ru-RU" b="1" u="sng" dirty="0" smtClean="0"/>
            </a:br>
            <a:r>
              <a:rPr lang="ru-RU" sz="1400" dirty="0" smtClean="0">
                <a:latin typeface="Times New Roman" pitchFamily="18" charset="0"/>
                <a:cs typeface="Times New Roman" pitchFamily="18" charset="0"/>
              </a:rPr>
              <a:t>Провязывается пучок из нескольких столбиков с </a:t>
            </a:r>
            <a:r>
              <a:rPr lang="ru-RU" sz="1400" dirty="0" err="1" smtClean="0">
                <a:latin typeface="Times New Roman" pitchFamily="18" charset="0"/>
                <a:cs typeface="Times New Roman" pitchFamily="18" charset="0"/>
              </a:rPr>
              <a:t>накидом</a:t>
            </a:r>
            <a:r>
              <a:rPr lang="ru-RU" sz="1400" dirty="0" smtClean="0">
                <a:latin typeface="Times New Roman" pitchFamily="18" charset="0"/>
                <a:cs typeface="Times New Roman" pitchFamily="18" charset="0"/>
              </a:rPr>
              <a:t> на одну петлю.</a:t>
            </a:r>
            <a:r>
              <a:rPr lang="ru-RU" dirty="0" smtClean="0"/>
              <a:t/>
            </a:r>
            <a:br>
              <a:rPr lang="ru-RU" dirty="0" smtClean="0"/>
            </a:br>
            <a:endParaRPr lang="ru-RU" dirty="0"/>
          </a:p>
        </p:txBody>
      </p:sp>
      <p:pic>
        <p:nvPicPr>
          <p:cNvPr id="6" name="Рисунок 5" descr="http://www.babushkinysovety.ru/pictures/croch_16.jpg"/>
          <p:cNvPicPr/>
          <p:nvPr/>
        </p:nvPicPr>
        <p:blipFill>
          <a:blip r:embed="rId4"/>
          <a:srcRect/>
          <a:stretch>
            <a:fillRect/>
          </a:stretch>
        </p:blipFill>
        <p:spPr bwMode="auto">
          <a:xfrm>
            <a:off x="3500430" y="4643446"/>
            <a:ext cx="2071702" cy="1571636"/>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251440"/>
          </a:xfrm>
        </p:spPr>
        <p:txBody>
          <a:bodyPr>
            <a:normAutofit fontScale="90000"/>
          </a:bodyPr>
          <a:lstStyle/>
          <a:p>
            <a:endParaRPr lang="ru-RU" dirty="0"/>
          </a:p>
        </p:txBody>
      </p:sp>
      <p:sp>
        <p:nvSpPr>
          <p:cNvPr id="3" name="Содержимое 2"/>
          <p:cNvSpPr>
            <a:spLocks noGrp="1"/>
          </p:cNvSpPr>
          <p:nvPr>
            <p:ph sz="half" idx="1"/>
          </p:nvPr>
        </p:nvSpPr>
        <p:spPr>
          <a:xfrm>
            <a:off x="457200" y="857232"/>
            <a:ext cx="3900486" cy="5268931"/>
          </a:xfrm>
        </p:spPr>
        <p:txBody>
          <a:bodyPr>
            <a:normAutofit/>
          </a:bodyPr>
          <a:lstStyle/>
          <a:p>
            <a:r>
              <a:rPr lang="ru-RU" sz="1600" b="1" i="1" dirty="0" smtClean="0">
                <a:latin typeface="Times New Roman" pitchFamily="18" charset="0"/>
                <a:cs typeface="Times New Roman" pitchFamily="18" charset="0"/>
              </a:rPr>
              <a:t>Наборный край, выполненный крючком</a:t>
            </a:r>
            <a:endParaRPr lang="ru-RU" sz="1600" i="1"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Наборный край можно выполнять с помощью</a:t>
            </a:r>
            <a:r>
              <a:rPr lang="ru-RU" sz="1400" b="1" dirty="0" smtClean="0">
                <a:latin typeface="Times New Roman" pitchFamily="18" charset="0"/>
                <a:cs typeface="Times New Roman" pitchFamily="18" charset="0"/>
              </a:rPr>
              <a:t> вязания цепочки из воздушных петель.</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Этот способ используется чаще других. Но иногда, при вязании некоторых  рисунков, возможно стягивание наборного края. Чтобы этого не происходило можно выполнять начальную цепочку из воздушных петель крючком на размер больше того, которым вы будете вязать основное полотно. </a:t>
            </a:r>
            <a:br>
              <a:rPr lang="ru-RU" sz="1400" dirty="0" smtClean="0">
                <a:latin typeface="Times New Roman" pitchFamily="18" charset="0"/>
                <a:cs typeface="Times New Roman" pitchFamily="18" charset="0"/>
              </a:rPr>
            </a:br>
            <a:r>
              <a:rPr lang="ru-RU" sz="1400" i="1" dirty="0" smtClean="0">
                <a:latin typeface="Times New Roman" pitchFamily="18" charset="0"/>
                <a:cs typeface="Times New Roman" pitchFamily="18" charset="0"/>
              </a:rPr>
              <a:t>Или можно выполнять</a:t>
            </a:r>
            <a:r>
              <a:rPr lang="ru-RU" sz="1400" b="1" i="1"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наборный край из соединительных столбиков, столбиков без </a:t>
            </a:r>
            <a:r>
              <a:rPr lang="ru-RU" sz="1400" i="1" dirty="0" err="1" smtClean="0">
                <a:latin typeface="Times New Roman" pitchFamily="18" charset="0"/>
                <a:cs typeface="Times New Roman" pitchFamily="18" charset="0"/>
              </a:rPr>
              <a:t>накида</a:t>
            </a:r>
            <a:r>
              <a:rPr lang="ru-RU" sz="1400" i="1" dirty="0" smtClean="0">
                <a:latin typeface="Times New Roman" pitchFamily="18" charset="0"/>
                <a:cs typeface="Times New Roman" pitchFamily="18" charset="0"/>
              </a:rPr>
              <a:t>, </a:t>
            </a:r>
            <a:r>
              <a:rPr lang="ru-RU" sz="1400" i="1" dirty="0" err="1" smtClean="0">
                <a:latin typeface="Times New Roman" pitchFamily="18" charset="0"/>
                <a:cs typeface="Times New Roman" pitchFamily="18" charset="0"/>
              </a:rPr>
              <a:t>полустолбиков</a:t>
            </a:r>
            <a:r>
              <a:rPr lang="ru-RU" sz="1400" i="1" dirty="0" smtClean="0">
                <a:latin typeface="Times New Roman" pitchFamily="18" charset="0"/>
                <a:cs typeface="Times New Roman" pitchFamily="18" charset="0"/>
              </a:rPr>
              <a:t> с </a:t>
            </a:r>
            <a:r>
              <a:rPr lang="ru-RU" sz="1400" i="1" dirty="0" err="1" smtClean="0">
                <a:latin typeface="Times New Roman" pitchFamily="18" charset="0"/>
                <a:cs typeface="Times New Roman" pitchFamily="18" charset="0"/>
              </a:rPr>
              <a:t>накидом</a:t>
            </a:r>
            <a:r>
              <a:rPr lang="ru-RU" sz="1400" i="1" dirty="0" smtClean="0">
                <a:latin typeface="Times New Roman" pitchFamily="18" charset="0"/>
                <a:cs typeface="Times New Roman" pitchFamily="18" charset="0"/>
              </a:rPr>
              <a:t> и столбиков с </a:t>
            </a:r>
            <a:r>
              <a:rPr lang="ru-RU" sz="1400" i="1" dirty="0" err="1" smtClean="0">
                <a:latin typeface="Times New Roman" pitchFamily="18" charset="0"/>
                <a:cs typeface="Times New Roman" pitchFamily="18" charset="0"/>
              </a:rPr>
              <a:t>накидом</a:t>
            </a:r>
            <a:endParaRPr lang="ru-RU" sz="14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3438" y="857232"/>
            <a:ext cx="3929090" cy="5268931"/>
          </a:xfrm>
        </p:spPr>
        <p:txBody>
          <a:bodyPr>
            <a:normAutofit/>
          </a:bodyPr>
          <a:lstStyle/>
          <a:p>
            <a:r>
              <a:rPr lang="ru-RU" sz="1800" b="1" i="1" dirty="0" smtClean="0">
                <a:latin typeface="Times New Roman" pitchFamily="18" charset="0"/>
                <a:cs typeface="Times New Roman" pitchFamily="18" charset="0"/>
              </a:rPr>
              <a:t>Начало ряда, петли поворота.</a:t>
            </a:r>
          </a:p>
          <a:p>
            <a:r>
              <a:rPr lang="ru-RU" sz="1400" dirty="0" smtClean="0">
                <a:latin typeface="Times New Roman" pitchFamily="18" charset="0"/>
                <a:cs typeface="Times New Roman" pitchFamily="18" charset="0"/>
              </a:rPr>
              <a:t>Чтобы края изделия при вязании крючком получались ровными 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количество петель оставалось постоянным  используются так называемые петли поворота. В начале ряда вместо первого столбика провязывается определенное количество воздушных петель.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i="1" dirty="0" smtClean="0">
                <a:latin typeface="Times New Roman" pitchFamily="18" charset="0"/>
                <a:cs typeface="Times New Roman" pitchFamily="18" charset="0"/>
              </a:rPr>
              <a:t>Для столбика без </a:t>
            </a:r>
            <a:r>
              <a:rPr lang="ru-RU" sz="1400" i="1" dirty="0" err="1" smtClean="0">
                <a:latin typeface="Times New Roman" pitchFamily="18" charset="0"/>
                <a:cs typeface="Times New Roman" pitchFamily="18" charset="0"/>
              </a:rPr>
              <a:t>накида</a:t>
            </a:r>
            <a:r>
              <a:rPr lang="ru-RU" sz="1400" i="1" dirty="0" smtClean="0">
                <a:latin typeface="Times New Roman" pitchFamily="18" charset="0"/>
                <a:cs typeface="Times New Roman" pitchFamily="18" charset="0"/>
              </a:rPr>
              <a:t> и </a:t>
            </a:r>
            <a:r>
              <a:rPr lang="ru-RU" sz="1400" i="1" dirty="0" err="1" smtClean="0">
                <a:latin typeface="Times New Roman" pitchFamily="18" charset="0"/>
                <a:cs typeface="Times New Roman" pitchFamily="18" charset="0"/>
              </a:rPr>
              <a:t>полустолбика</a:t>
            </a:r>
            <a:r>
              <a:rPr lang="ru-RU" sz="1400" dirty="0" smtClean="0">
                <a:latin typeface="Times New Roman" pitchFamily="18" charset="0"/>
                <a:cs typeface="Times New Roman" pitchFamily="18" charset="0"/>
              </a:rPr>
              <a:t> - 2 в.п. </a:t>
            </a:r>
            <a:br>
              <a:rPr lang="ru-RU" sz="1400" dirty="0" smtClean="0">
                <a:latin typeface="Times New Roman" pitchFamily="18" charset="0"/>
                <a:cs typeface="Times New Roman" pitchFamily="18" charset="0"/>
              </a:rPr>
            </a:br>
            <a:r>
              <a:rPr lang="ru-RU" sz="1400" i="1" dirty="0" smtClean="0">
                <a:latin typeface="Times New Roman" pitchFamily="18" charset="0"/>
                <a:cs typeface="Times New Roman" pitchFamily="18" charset="0"/>
              </a:rPr>
              <a:t>Для столбика с 1 </a:t>
            </a:r>
            <a:r>
              <a:rPr lang="ru-RU" sz="1400" i="1" dirty="0" err="1" smtClean="0">
                <a:latin typeface="Times New Roman" pitchFamily="18" charset="0"/>
                <a:cs typeface="Times New Roman" pitchFamily="18" charset="0"/>
              </a:rPr>
              <a:t>накидом</a:t>
            </a:r>
            <a:r>
              <a:rPr lang="ru-RU" sz="1400" dirty="0" smtClean="0">
                <a:latin typeface="Times New Roman" pitchFamily="18" charset="0"/>
                <a:cs typeface="Times New Roman" pitchFamily="18" charset="0"/>
              </a:rPr>
              <a:t> - 3 в.п. </a:t>
            </a:r>
            <a:br>
              <a:rPr lang="ru-RU" sz="1400" dirty="0" smtClean="0">
                <a:latin typeface="Times New Roman" pitchFamily="18" charset="0"/>
                <a:cs typeface="Times New Roman" pitchFamily="18" charset="0"/>
              </a:rPr>
            </a:br>
            <a:r>
              <a:rPr lang="ru-RU" sz="1400" i="1" dirty="0" smtClean="0">
                <a:latin typeface="Times New Roman" pitchFamily="18" charset="0"/>
                <a:cs typeface="Times New Roman" pitchFamily="18" charset="0"/>
              </a:rPr>
              <a:t>Для столбика с 2 </a:t>
            </a:r>
            <a:r>
              <a:rPr lang="ru-RU" sz="1400" i="1" dirty="0" err="1" smtClean="0">
                <a:latin typeface="Times New Roman" pitchFamily="18" charset="0"/>
                <a:cs typeface="Times New Roman" pitchFamily="18" charset="0"/>
              </a:rPr>
              <a:t>накидами</a:t>
            </a:r>
            <a:r>
              <a:rPr lang="ru-RU" sz="1400" dirty="0" smtClean="0">
                <a:latin typeface="Times New Roman" pitchFamily="18" charset="0"/>
                <a:cs typeface="Times New Roman" pitchFamily="18" charset="0"/>
              </a:rPr>
              <a:t> - 4 в.п. </a:t>
            </a:r>
            <a:br>
              <a:rPr lang="ru-RU" sz="1400" dirty="0" smtClean="0">
                <a:latin typeface="Times New Roman" pitchFamily="18" charset="0"/>
                <a:cs typeface="Times New Roman" pitchFamily="18" charset="0"/>
              </a:rPr>
            </a:br>
            <a:r>
              <a:rPr lang="ru-RU" sz="1400" i="1" dirty="0" smtClean="0">
                <a:latin typeface="Times New Roman" pitchFamily="18" charset="0"/>
                <a:cs typeface="Times New Roman" pitchFamily="18" charset="0"/>
              </a:rPr>
              <a:t>Для столбиков с большим числом </a:t>
            </a:r>
            <a:r>
              <a:rPr lang="ru-RU" sz="1400" i="1" dirty="0" err="1" smtClean="0">
                <a:latin typeface="Times New Roman" pitchFamily="18" charset="0"/>
                <a:cs typeface="Times New Roman" pitchFamily="18" charset="0"/>
              </a:rPr>
              <a:t>накидов</a:t>
            </a:r>
            <a:r>
              <a:rPr lang="ru-RU" sz="1400" dirty="0" smtClean="0">
                <a:latin typeface="Times New Roman" pitchFamily="18" charset="0"/>
                <a:cs typeface="Times New Roman" pitchFamily="18" charset="0"/>
              </a:rPr>
              <a:t> - набирается количество петель равное количеству </a:t>
            </a:r>
            <a:r>
              <a:rPr lang="ru-RU" sz="1400" dirty="0" err="1" smtClean="0">
                <a:latin typeface="Times New Roman" pitchFamily="18" charset="0"/>
                <a:cs typeface="Times New Roman" pitchFamily="18" charset="0"/>
              </a:rPr>
              <a:t>накидов</a:t>
            </a:r>
            <a:r>
              <a:rPr lang="ru-RU" sz="1400" dirty="0" smtClean="0">
                <a:latin typeface="Times New Roman" pitchFamily="18" charset="0"/>
                <a:cs typeface="Times New Roman" pitchFamily="18" charset="0"/>
              </a:rPr>
              <a:t> + 2 </a:t>
            </a:r>
            <a:r>
              <a:rPr lang="ru-RU" sz="1400" dirty="0" err="1" smtClean="0">
                <a:latin typeface="Times New Roman" pitchFamily="18" charset="0"/>
                <a:cs typeface="Times New Roman" pitchFamily="18" charset="0"/>
              </a:rPr>
              <a:t>в.п</a:t>
            </a:r>
            <a:endParaRPr lang="ru-RU" sz="1400" b="1" i="1" dirty="0">
              <a:latin typeface="Times New Roman" pitchFamily="18" charset="0"/>
              <a:cs typeface="Times New Roman" pitchFamily="18" charset="0"/>
            </a:endParaRPr>
          </a:p>
        </p:txBody>
      </p:sp>
      <p:pic>
        <p:nvPicPr>
          <p:cNvPr id="9" name="img_23" descr="http://moikompas.ru/img/compas/2009-03-23/crochet/88697084.jpg"/>
          <p:cNvPicPr/>
          <p:nvPr/>
        </p:nvPicPr>
        <p:blipFill>
          <a:blip r:embed="rId2"/>
          <a:srcRect/>
          <a:stretch>
            <a:fillRect/>
          </a:stretch>
        </p:blipFill>
        <p:spPr bwMode="auto">
          <a:xfrm>
            <a:off x="642910" y="4786322"/>
            <a:ext cx="3429024" cy="1643074"/>
          </a:xfrm>
          <a:prstGeom prst="rect">
            <a:avLst/>
          </a:prstGeom>
          <a:noFill/>
          <a:ln w="9525">
            <a:noFill/>
            <a:miter lim="800000"/>
            <a:headEnd/>
            <a:tailEnd/>
          </a:ln>
        </p:spPr>
      </p:pic>
      <p:pic>
        <p:nvPicPr>
          <p:cNvPr id="12" name="img_24" descr="http://moikompas.ru/img/compas/2009-03-23/crochet/21463971.jpg"/>
          <p:cNvPicPr/>
          <p:nvPr/>
        </p:nvPicPr>
        <p:blipFill>
          <a:blip r:embed="rId3"/>
          <a:srcRect/>
          <a:stretch>
            <a:fillRect/>
          </a:stretch>
        </p:blipFill>
        <p:spPr bwMode="auto">
          <a:xfrm>
            <a:off x="5500694" y="4786321"/>
            <a:ext cx="2571768" cy="1571637"/>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80002"/>
          </a:xfrm>
        </p:spPr>
        <p:txBody>
          <a:bodyPr>
            <a:normAutofit fontScale="90000"/>
          </a:bodyPr>
          <a:lstStyle/>
          <a:p>
            <a:endParaRPr lang="ru-RU" dirty="0"/>
          </a:p>
        </p:txBody>
      </p:sp>
      <p:sp>
        <p:nvSpPr>
          <p:cNvPr id="3" name="Содержимое 2"/>
          <p:cNvSpPr>
            <a:spLocks noGrp="1"/>
          </p:cNvSpPr>
          <p:nvPr>
            <p:ph sz="half" idx="1"/>
          </p:nvPr>
        </p:nvSpPr>
        <p:spPr>
          <a:xfrm>
            <a:off x="457200" y="642918"/>
            <a:ext cx="3971924" cy="5483245"/>
          </a:xfrm>
        </p:spPr>
        <p:txBody>
          <a:bodyPr>
            <a:normAutofit/>
          </a:bodyPr>
          <a:lstStyle/>
          <a:p>
            <a:pPr algn="ctr"/>
            <a:r>
              <a:rPr lang="ru-RU" sz="1900" b="1" i="1" dirty="0" smtClean="0">
                <a:latin typeface="Times New Roman" pitchFamily="18" charset="0"/>
                <a:cs typeface="Times New Roman" pitchFamily="18" charset="0"/>
              </a:rPr>
              <a:t>Прибавление и убавление петель</a:t>
            </a:r>
            <a:endParaRPr lang="ru-RU" sz="1900" i="1"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В различных изделиях может потребоваться выполнить детали со скошенными краями, круглые или овальные. Для получения такой формы нужно будет прибавлять или убавлять петли и столбики узора</a:t>
            </a:r>
            <a:r>
              <a:rPr lang="ru-RU" dirty="0" smtClean="0"/>
              <a:t> </a:t>
            </a:r>
            <a:br>
              <a:rPr lang="ru-RU" dirty="0" smtClean="0"/>
            </a:br>
            <a:r>
              <a:rPr lang="ru-RU" dirty="0" smtClean="0"/>
              <a:t/>
            </a:r>
            <a:br>
              <a:rPr lang="ru-RU" dirty="0" smtClean="0"/>
            </a:br>
            <a:endParaRPr lang="ru-RU" dirty="0"/>
          </a:p>
        </p:txBody>
      </p:sp>
      <p:sp>
        <p:nvSpPr>
          <p:cNvPr id="4" name="Содержимое 3"/>
          <p:cNvSpPr>
            <a:spLocks noGrp="1"/>
          </p:cNvSpPr>
          <p:nvPr>
            <p:ph sz="half" idx="2"/>
          </p:nvPr>
        </p:nvSpPr>
        <p:spPr>
          <a:xfrm>
            <a:off x="4786314" y="642918"/>
            <a:ext cx="3929090" cy="5483245"/>
          </a:xfrm>
        </p:spPr>
        <p:txBody>
          <a:bodyPr>
            <a:normAutofit/>
          </a:bodyPr>
          <a:lstStyle/>
          <a:p>
            <a:r>
              <a:rPr lang="ru-RU" sz="1800" b="1" i="1" dirty="0" smtClean="0">
                <a:latin typeface="Times New Roman" pitchFamily="18" charset="0"/>
                <a:cs typeface="Times New Roman" pitchFamily="18" charset="0"/>
              </a:rPr>
              <a:t>Вязание по кругу</a:t>
            </a:r>
            <a:endParaRPr lang="ru-RU" sz="1800" i="1"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Вязание по кругу открывает совершенно новый мир возможностей - это и шапочки, береты, сумки, перчатки… </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5" name="img_25" descr="http://moikompas.ru/img/compas/2009-03-23/crochet/38013738.jpg"/>
          <p:cNvPicPr/>
          <p:nvPr/>
        </p:nvPicPr>
        <p:blipFill>
          <a:blip r:embed="rId2"/>
          <a:srcRect/>
          <a:stretch>
            <a:fillRect/>
          </a:stretch>
        </p:blipFill>
        <p:spPr bwMode="auto">
          <a:xfrm>
            <a:off x="785786" y="3000372"/>
            <a:ext cx="3429024" cy="2786082"/>
          </a:xfrm>
          <a:prstGeom prst="rect">
            <a:avLst/>
          </a:prstGeom>
          <a:noFill/>
          <a:ln w="9525">
            <a:noFill/>
            <a:miter lim="800000"/>
            <a:headEnd/>
            <a:tailEnd/>
          </a:ln>
        </p:spPr>
      </p:pic>
      <p:pic>
        <p:nvPicPr>
          <p:cNvPr id="6" name="img_26" descr="http://moikompas.ru/img/compas/2009-03-23/crochet/14161314.jpg"/>
          <p:cNvPicPr/>
          <p:nvPr/>
        </p:nvPicPr>
        <p:blipFill>
          <a:blip r:embed="rId3"/>
          <a:srcRect/>
          <a:stretch>
            <a:fillRect/>
          </a:stretch>
        </p:blipFill>
        <p:spPr bwMode="auto">
          <a:xfrm>
            <a:off x="5072066" y="3000372"/>
            <a:ext cx="3571900" cy="2786082"/>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8115328" cy="537192"/>
          </a:xfrm>
        </p:spPr>
        <p:txBody>
          <a:bodyPr>
            <a:normAutofit fontScale="90000"/>
          </a:bodyPr>
          <a:lstStyle/>
          <a:p>
            <a:pPr algn="ctr"/>
            <a:r>
              <a:rPr lang="ru-RU" i="1" dirty="0" smtClean="0">
                <a:latin typeface="Times New Roman" pitchFamily="18" charset="0"/>
                <a:cs typeface="Times New Roman" pitchFamily="18" charset="0"/>
              </a:rPr>
              <a:t>Обвязка    края</a:t>
            </a:r>
            <a:endParaRPr lang="ru-RU" i="1" dirty="0">
              <a:latin typeface="Times New Roman" pitchFamily="18" charset="0"/>
              <a:cs typeface="Times New Roman" pitchFamily="18" charset="0"/>
            </a:endParaRPr>
          </a:p>
        </p:txBody>
      </p:sp>
      <p:sp>
        <p:nvSpPr>
          <p:cNvPr id="3" name="Содержимое 2"/>
          <p:cNvSpPr>
            <a:spLocks noGrp="1"/>
          </p:cNvSpPr>
          <p:nvPr>
            <p:ph idx="1"/>
          </p:nvPr>
        </p:nvSpPr>
        <p:spPr>
          <a:xfrm>
            <a:off x="357158" y="1000108"/>
            <a:ext cx="8429684" cy="5455628"/>
          </a:xfrm>
        </p:spPr>
        <p:txBody>
          <a:bodyPr>
            <a:normAutofit/>
          </a:bodyPr>
          <a:lstStyle/>
          <a:p>
            <a:r>
              <a:rPr lang="ru-RU" sz="1400" i="1" dirty="0" smtClean="0">
                <a:latin typeface="Times New Roman" pitchFamily="18" charset="0"/>
                <a:cs typeface="Times New Roman" pitchFamily="18" charset="0"/>
              </a:rPr>
              <a:t>Для того чтобы изделие имело законченный вид и выглядело более </a:t>
            </a:r>
            <a:br>
              <a:rPr lang="ru-RU" sz="1400" i="1" dirty="0" smtClean="0">
                <a:latin typeface="Times New Roman" pitchFamily="18" charset="0"/>
                <a:cs typeface="Times New Roman" pitchFamily="18" charset="0"/>
              </a:rPr>
            </a:br>
            <a:r>
              <a:rPr lang="ru-RU" sz="1400" i="1" dirty="0" smtClean="0">
                <a:latin typeface="Times New Roman" pitchFamily="18" charset="0"/>
                <a:cs typeface="Times New Roman" pitchFamily="18" charset="0"/>
              </a:rPr>
              <a:t>привлекательным, используется обвязка крючком.</a:t>
            </a:r>
            <a:r>
              <a:rPr lang="ru-RU" sz="1400" dirty="0" smtClean="0">
                <a:latin typeface="Times New Roman" pitchFamily="18" charset="0"/>
                <a:cs typeface="Times New Roman" pitchFamily="18" charset="0"/>
              </a:rPr>
              <a:t> Обвязка крючком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применяется в разных случаях:</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1. Обвязка планок горловины, бортов жакетов, манжет, низа изделий;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2. Обвязка рюшей, басок, низа юбок, воланов, имеет не только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декоративное, но и практическое значение, так как одинарное полотно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после обвязки не закручивается.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3. Обвязка стыков полотен, используется для соединения юбки с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оборкой, кокетки с основным полотном блузона или .жакета, для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соединения двух половинок рукавов по среднему шву.</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4. Декоративная обвязка тесьмой: салфеток, скатертей, занавесок и т.д.</a:t>
            </a:r>
          </a:p>
          <a:p>
            <a:r>
              <a:rPr lang="ru-RU" sz="1400" b="1" i="1" dirty="0" smtClean="0">
                <a:latin typeface="Times New Roman" pitchFamily="18" charset="0"/>
                <a:cs typeface="Times New Roman" pitchFamily="18" charset="0"/>
              </a:rPr>
              <a:t>«Рачий шаг»                                                 «Пико»                                              Имитация меха или</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b="1" i="1" dirty="0" smtClean="0">
                <a:latin typeface="Times New Roman" pitchFamily="18" charset="0"/>
                <a:cs typeface="Times New Roman" pitchFamily="18" charset="0"/>
              </a:rPr>
              <a:t>                                                                                                                                               бахромы</a:t>
            </a:r>
            <a:br>
              <a:rPr lang="ru-RU" sz="1400" b="1" i="1" dirty="0" smtClean="0">
                <a:latin typeface="Times New Roman" pitchFamily="18" charset="0"/>
                <a:cs typeface="Times New Roman" pitchFamily="18" charset="0"/>
              </a:rPr>
            </a:br>
            <a:r>
              <a:rPr lang="ru-RU" sz="1400" b="1" i="1" dirty="0" smtClean="0">
                <a:latin typeface="Times New Roman" pitchFamily="18" charset="0"/>
                <a:cs typeface="Times New Roman" pitchFamily="18" charset="0"/>
              </a:rPr>
              <a:t/>
            </a:r>
            <a:br>
              <a:rPr lang="ru-RU" sz="1400" b="1" i="1" dirty="0" smtClean="0">
                <a:latin typeface="Times New Roman" pitchFamily="18" charset="0"/>
                <a:cs typeface="Times New Roman" pitchFamily="18" charset="0"/>
              </a:rPr>
            </a:br>
            <a:endParaRPr lang="ru-RU" sz="1400" b="1" i="1" dirty="0">
              <a:latin typeface="Times New Roman" pitchFamily="18" charset="0"/>
              <a:cs typeface="Times New Roman" pitchFamily="18" charset="0"/>
            </a:endParaRPr>
          </a:p>
        </p:txBody>
      </p:sp>
      <p:pic>
        <p:nvPicPr>
          <p:cNvPr id="4" name="img_32" descr="http://moikompas.ru/img/compas/2009-03-23/crochet/96417108.jpg"/>
          <p:cNvPicPr/>
          <p:nvPr/>
        </p:nvPicPr>
        <p:blipFill>
          <a:blip r:embed="rId2"/>
          <a:srcRect/>
          <a:stretch>
            <a:fillRect/>
          </a:stretch>
        </p:blipFill>
        <p:spPr bwMode="auto">
          <a:xfrm>
            <a:off x="6357950" y="1214422"/>
            <a:ext cx="2286016" cy="1857388"/>
          </a:xfrm>
          <a:prstGeom prst="rect">
            <a:avLst/>
          </a:prstGeom>
          <a:noFill/>
          <a:ln w="9525">
            <a:noFill/>
            <a:miter lim="800000"/>
            <a:headEnd/>
            <a:tailEnd/>
          </a:ln>
        </p:spPr>
      </p:pic>
      <p:pic>
        <p:nvPicPr>
          <p:cNvPr id="6" name="Рисунок 5" descr="http://4.bp.blogspot.com/_JiSDy-sBUsQ/Ru01agJ-ulI/AAAAAAAAEfU/EmrZ5UJqRgs/s320/IMG_90921.jpg">
            <a:hlinkClick r:id="rId3" tgtFrame="&quot;_blank&quot;"/>
          </p:cNvPr>
          <p:cNvPicPr/>
          <p:nvPr/>
        </p:nvPicPr>
        <p:blipFill>
          <a:blip r:embed="rId4"/>
          <a:srcRect/>
          <a:stretch>
            <a:fillRect/>
          </a:stretch>
        </p:blipFill>
        <p:spPr bwMode="auto">
          <a:xfrm>
            <a:off x="214282" y="4357694"/>
            <a:ext cx="2286016" cy="1371602"/>
          </a:xfrm>
          <a:prstGeom prst="rect">
            <a:avLst/>
          </a:prstGeom>
          <a:noFill/>
          <a:ln w="9525">
            <a:noFill/>
            <a:miter lim="800000"/>
            <a:headEnd/>
            <a:tailEnd/>
          </a:ln>
        </p:spPr>
      </p:pic>
      <p:pic>
        <p:nvPicPr>
          <p:cNvPr id="7" name="Рисунок 6" descr="http://www.avemeri.by.ru/viazanie/izobr/k13.jpg"/>
          <p:cNvPicPr/>
          <p:nvPr/>
        </p:nvPicPr>
        <p:blipFill>
          <a:blip r:embed="rId5"/>
          <a:srcRect/>
          <a:stretch>
            <a:fillRect/>
          </a:stretch>
        </p:blipFill>
        <p:spPr bwMode="auto">
          <a:xfrm>
            <a:off x="3500430" y="4286256"/>
            <a:ext cx="1866900" cy="1390650"/>
          </a:xfrm>
          <a:prstGeom prst="rect">
            <a:avLst/>
          </a:prstGeom>
          <a:noFill/>
          <a:ln w="9525">
            <a:noFill/>
            <a:miter lim="800000"/>
            <a:headEnd/>
            <a:tailEnd/>
          </a:ln>
        </p:spPr>
      </p:pic>
      <p:pic>
        <p:nvPicPr>
          <p:cNvPr id="8" name="Рисунок 7" descr="http://hobby.rin.ru/pict/medium/4437_6.jpg"/>
          <p:cNvPicPr/>
          <p:nvPr/>
        </p:nvPicPr>
        <p:blipFill>
          <a:blip r:embed="rId6"/>
          <a:srcRect/>
          <a:stretch>
            <a:fillRect/>
          </a:stretch>
        </p:blipFill>
        <p:spPr bwMode="auto">
          <a:xfrm>
            <a:off x="6143636" y="4286256"/>
            <a:ext cx="2643206" cy="1409701"/>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8115328" cy="751506"/>
          </a:xfrm>
        </p:spPr>
        <p:txBody>
          <a:bodyPr>
            <a:normAutofit fontScale="90000"/>
          </a:bodyPr>
          <a:lstStyle/>
          <a:p>
            <a:pPr algn="ctr"/>
            <a:r>
              <a:rPr lang="ru-RU" i="1" dirty="0" smtClean="0">
                <a:latin typeface="Times New Roman" pitchFamily="18" charset="0"/>
                <a:cs typeface="Times New Roman" pitchFamily="18" charset="0"/>
              </a:rPr>
              <a:t>Коллекция узоров и работ Из бабушкиного сундука</a:t>
            </a:r>
            <a:endParaRPr lang="ru-RU" i="1" dirty="0">
              <a:latin typeface="Times New Roman" pitchFamily="18" charset="0"/>
              <a:cs typeface="Times New Roman" pitchFamily="18" charset="0"/>
            </a:endParaRPr>
          </a:p>
        </p:txBody>
      </p:sp>
      <p:pic>
        <p:nvPicPr>
          <p:cNvPr id="4" name="Содержимое 3"/>
          <p:cNvPicPr>
            <a:picLocks noGrp="1"/>
          </p:cNvPicPr>
          <p:nvPr>
            <p:ph idx="1"/>
          </p:nvPr>
        </p:nvPicPr>
        <p:blipFill>
          <a:blip r:embed="rId2"/>
          <a:srcRect/>
          <a:stretch>
            <a:fillRect/>
          </a:stretch>
        </p:blipFill>
        <p:spPr bwMode="auto">
          <a:xfrm>
            <a:off x="2793411" y="1285875"/>
            <a:ext cx="3514316" cy="5170488"/>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357159" y="428604"/>
            <a:ext cx="8358246" cy="5857916"/>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80068"/>
          </a:xfrm>
        </p:spPr>
        <p:txBody>
          <a:bodyPr>
            <a:normAutofit fontScale="90000"/>
          </a:bodyPr>
          <a:lstStyle/>
          <a:p>
            <a:pPr algn="ctr"/>
            <a:r>
              <a:rPr lang="ru-RU" sz="3600" i="1" dirty="0" smtClean="0">
                <a:latin typeface="Times New Roman" pitchFamily="18" charset="0"/>
                <a:cs typeface="Times New Roman" pitchFamily="18" charset="0"/>
              </a:rPr>
              <a:t>История   вязания   крючком</a:t>
            </a:r>
            <a:endParaRPr lang="ru-RU" sz="3600" i="1" dirty="0">
              <a:latin typeface="Times New Roman" pitchFamily="18" charset="0"/>
              <a:cs typeface="Times New Roman" pitchFamily="18" charset="0"/>
            </a:endParaRPr>
          </a:p>
        </p:txBody>
      </p:sp>
      <p:sp>
        <p:nvSpPr>
          <p:cNvPr id="4" name="Содержимое 3"/>
          <p:cNvSpPr>
            <a:spLocks noGrp="1"/>
          </p:cNvSpPr>
          <p:nvPr>
            <p:ph sz="half" idx="2"/>
          </p:nvPr>
        </p:nvSpPr>
        <p:spPr>
          <a:xfrm>
            <a:off x="4178808" y="1600200"/>
            <a:ext cx="4465158" cy="4525963"/>
          </a:xfrm>
        </p:spPr>
        <p:txBody>
          <a:bodyPr>
            <a:normAutofit fontScale="92500" lnSpcReduction="20000"/>
          </a:bodyPr>
          <a:lstStyle/>
          <a:p>
            <a:r>
              <a:rPr lang="ru-RU" sz="1500" dirty="0" smtClean="0">
                <a:latin typeface="Times New Roman" pitchFamily="18" charset="0"/>
                <a:cs typeface="Times New Roman" pitchFamily="18" charset="0"/>
              </a:rPr>
              <a:t>Вязание является одним из самых старинных видов декоративно-прикладного искусства, он существует более трех тысяч лет. Вязаные вещи были найдены в древних захоронениях Египта, Рима, Греции. В одной из гробниц фараонов был найден детский вязаный носок. Большой палец был вывязан отдельно, так как в то время носили обувь, похожую на нашу пляжную. В V в. вязание процветает на Востоке и примерно в IX в. попадает в Европу, где до этого времени чулки шили из полотна и тонкой кожи. В Европе появляются вязаные чулки. Их носили и короли, и их свита. В Испании только в XVI в. получили признание вязаные чулки, и английский король Генрих VIII получил оттуда в качестве дорогого дара пару чулок ручной вязки. Чулки были необходимым предметом одежды, в XVII и XVIII вв. в холодное время мужчины надевали сразу 12 пар чулок. Известно, что тогда, как правило, вязанием занимались мужчины, а не женщины. Если исходить из того, что в древности каждый вид труда развивался медленно, нельзя исключить возможности, что люди научились вязать за несколько столетий до нашей эры.</a:t>
            </a:r>
            <a:br>
              <a:rPr lang="ru-RU" sz="1500" dirty="0" smtClean="0">
                <a:latin typeface="Times New Roman" pitchFamily="18" charset="0"/>
                <a:cs typeface="Times New Roman" pitchFamily="18" charset="0"/>
              </a:rPr>
            </a:br>
            <a:endParaRPr lang="ru-RU" sz="15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pic>
        <p:nvPicPr>
          <p:cNvPr id="5" name="Содержимое 4" descr="история вязания крючком"/>
          <p:cNvPicPr>
            <a:picLocks noGrp="1"/>
          </p:cNvPicPr>
          <p:nvPr>
            <p:ph sz="half" idx="1"/>
          </p:nvPr>
        </p:nvPicPr>
        <p:blipFill>
          <a:blip r:embed="rId2"/>
          <a:srcRect/>
          <a:stretch>
            <a:fillRect/>
          </a:stretch>
        </p:blipFill>
        <p:spPr bwMode="auto">
          <a:xfrm>
            <a:off x="457200" y="2014617"/>
            <a:ext cx="3521075" cy="3697129"/>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71604" y="285728"/>
            <a:ext cx="6215106" cy="6286544"/>
          </a:xfrm>
          <a:prstGeom prst="rect">
            <a:avLst/>
          </a:prstGeom>
          <a:noFill/>
          <a:ln w="9525">
            <a:noFill/>
            <a:miter lim="800000"/>
            <a:headEnd/>
            <a:tailEnd/>
          </a:ln>
          <a:effectLst/>
        </p:spPr>
      </p:pic>
    </p:spTree>
  </p:cSld>
  <p:clrMapOvr>
    <a:masterClrMapping/>
  </p:clrMapOvr>
  <p:transition spd="slow">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t>Легенда древней </a:t>
            </a:r>
            <a:r>
              <a:rPr lang="ru-RU" i="1" dirty="0" err="1" smtClean="0"/>
              <a:t>греции</a:t>
            </a:r>
            <a:endParaRPr lang="ru-RU" i="1" dirty="0"/>
          </a:p>
        </p:txBody>
      </p:sp>
      <p:sp>
        <p:nvSpPr>
          <p:cNvPr id="3" name="Содержимое 2"/>
          <p:cNvSpPr>
            <a:spLocks noGrp="1"/>
          </p:cNvSpPr>
          <p:nvPr>
            <p:ph idx="1"/>
          </p:nvPr>
        </p:nvSpPr>
        <p:spPr/>
        <p:txBody>
          <a:bodyPr>
            <a:normAutofit fontScale="70000" lnSpcReduction="20000"/>
          </a:bodyPr>
          <a:lstStyle/>
          <a:p>
            <a:r>
              <a:rPr lang="ru-RU" sz="1700" dirty="0" smtClean="0">
                <a:latin typeface="Times New Roman" pitchFamily="18" charset="0"/>
                <a:cs typeface="Times New Roman" pitchFamily="18" charset="0"/>
              </a:rPr>
              <a:t>О вязании рассказывает одна из легенд Древней Греции. </a:t>
            </a:r>
            <a:br>
              <a:rPr lang="ru-RU" sz="1700" dirty="0" smtClean="0">
                <a:latin typeface="Times New Roman" pitchFamily="18" charset="0"/>
                <a:cs typeface="Times New Roman" pitchFamily="18" charset="0"/>
              </a:rPr>
            </a:br>
            <a:r>
              <a:rPr lang="ru-RU" sz="1700" dirty="0" smtClean="0">
                <a:latin typeface="Times New Roman" pitchFamily="18" charset="0"/>
                <a:cs typeface="Times New Roman" pitchFamily="18" charset="0"/>
              </a:rPr>
              <a:t> Афина Паллада была одной из наиболее почитаемых богинь. Она давала людям мудрость и знания, учила их искусствам и ремеслам. Все девушки Древней Греции, без исключения, почитали Афину за то, что она учила их мастерству рукоделия. Среди мастериц, ткавших прозрачные как воздух ткани, славилась </a:t>
            </a:r>
            <a:r>
              <a:rPr lang="ru-RU" sz="1700" dirty="0" err="1" smtClean="0">
                <a:latin typeface="Times New Roman" pitchFamily="18" charset="0"/>
                <a:cs typeface="Times New Roman" pitchFamily="18" charset="0"/>
              </a:rPr>
              <a:t>Арахна</a:t>
            </a:r>
            <a:r>
              <a:rPr lang="ru-RU" sz="1700" dirty="0" smtClean="0">
                <a:latin typeface="Times New Roman" pitchFamily="18" charset="0"/>
                <a:cs typeface="Times New Roman" pitchFamily="18" charset="0"/>
              </a:rPr>
              <a:t>. Она гордилась своим искусством и однажды решила вызвать на состязание саму богиню Афину. Под видом седой, страшной, сгорбленной старухи предстала перед </a:t>
            </a:r>
            <a:r>
              <a:rPr lang="ru-RU" sz="1700" dirty="0" err="1" smtClean="0">
                <a:latin typeface="Times New Roman" pitchFamily="18" charset="0"/>
                <a:cs typeface="Times New Roman" pitchFamily="18" charset="0"/>
              </a:rPr>
              <a:t>Арахной</a:t>
            </a:r>
            <a:r>
              <a:rPr lang="ru-RU" sz="1700" dirty="0" smtClean="0">
                <a:latin typeface="Times New Roman" pitchFamily="18" charset="0"/>
                <a:cs typeface="Times New Roman" pitchFamily="18" charset="0"/>
              </a:rPr>
              <a:t> богиня Афина и предостерегла гордячку - нельзя быть выше богов. Но </a:t>
            </a:r>
            <a:r>
              <a:rPr lang="ru-RU" sz="1700" dirty="0" err="1" smtClean="0">
                <a:latin typeface="Times New Roman" pitchFamily="18" charset="0"/>
                <a:cs typeface="Times New Roman" pitchFamily="18" charset="0"/>
              </a:rPr>
              <a:t>Арахна</a:t>
            </a:r>
            <a:r>
              <a:rPr lang="ru-RU" sz="1700" dirty="0" smtClean="0">
                <a:latin typeface="Times New Roman" pitchFamily="18" charset="0"/>
                <a:cs typeface="Times New Roman" pitchFamily="18" charset="0"/>
              </a:rPr>
              <a:t> не послушалась старуху. Соткала она полотно, чтобы представить его на суд всех богов. Но они не признали ее победы. Несчастье </a:t>
            </a:r>
            <a:r>
              <a:rPr lang="ru-RU" sz="1700" dirty="0" err="1" smtClean="0">
                <a:latin typeface="Times New Roman" pitchFamily="18" charset="0"/>
                <a:cs typeface="Times New Roman" pitchFamily="18" charset="0"/>
              </a:rPr>
              <a:t>Арахны</a:t>
            </a:r>
            <a:r>
              <a:rPr lang="ru-RU" sz="1700" dirty="0" smtClean="0">
                <a:latin typeface="Times New Roman" pitchFamily="18" charset="0"/>
                <a:cs typeface="Times New Roman" pitchFamily="18" charset="0"/>
              </a:rPr>
              <a:t> не знало предела, и она не смогла вынести такого позора. Она покончила с собой. Афина, будучи мудрой и милосердной, спасла девушку. Но не оставила ее жить в человеческом обличии, а превратила ее в паука. И с тех пор </a:t>
            </a:r>
            <a:r>
              <a:rPr lang="ru-RU" sz="1700" dirty="0" err="1" smtClean="0">
                <a:latin typeface="Times New Roman" pitchFamily="18" charset="0"/>
                <a:cs typeface="Times New Roman" pitchFamily="18" charset="0"/>
              </a:rPr>
              <a:t>паук-Арахна</a:t>
            </a:r>
            <a:r>
              <a:rPr lang="ru-RU" sz="1700" dirty="0" smtClean="0">
                <a:latin typeface="Times New Roman" pitchFamily="18" charset="0"/>
                <a:cs typeface="Times New Roman" pitchFamily="18" charset="0"/>
              </a:rPr>
              <a:t> вечно занят паутиной. Он денно и нощно ткет свою паутину. Но не только в мифах и легендах, но и в реальной жизни люди не раз пытались использовать паутину в качестве пряжи. Так, в древнем Китае из паутинного шелка шили платья. Ткань из паутины ткали жители Парагвая. Король Франции, Людовик XIV, получил от парламента города </a:t>
            </a:r>
            <a:r>
              <a:rPr lang="ru-RU" sz="1700" dirty="0" err="1" smtClean="0">
                <a:latin typeface="Times New Roman" pitchFamily="18" charset="0"/>
                <a:cs typeface="Times New Roman" pitchFamily="18" charset="0"/>
              </a:rPr>
              <a:t>Монпелье</a:t>
            </a:r>
            <a:r>
              <a:rPr lang="ru-RU" sz="1700" dirty="0" smtClean="0">
                <a:latin typeface="Times New Roman" pitchFamily="18" charset="0"/>
                <a:cs typeface="Times New Roman" pitchFamily="18" charset="0"/>
              </a:rPr>
              <a:t> сувенир - чулки и перчатки, связанные из шелка пауков.</a:t>
            </a:r>
            <a:br>
              <a:rPr lang="ru-RU" sz="1700" dirty="0" smtClean="0">
                <a:latin typeface="Times New Roman" pitchFamily="18" charset="0"/>
                <a:cs typeface="Times New Roman" pitchFamily="18" charset="0"/>
              </a:rPr>
            </a:br>
            <a:r>
              <a:rPr lang="ru-RU" sz="1700" dirty="0" smtClean="0">
                <a:latin typeface="Times New Roman" pitchFamily="18" charset="0"/>
                <a:cs typeface="Times New Roman" pitchFamily="18" charset="0"/>
              </a:rPr>
              <a:t>В 1709 г. французский натуралист Бон де </a:t>
            </a:r>
            <a:r>
              <a:rPr lang="ru-RU" sz="1700" dirty="0" err="1" smtClean="0">
                <a:latin typeface="Times New Roman" pitchFamily="18" charset="0"/>
                <a:cs typeface="Times New Roman" pitchFamily="18" charset="0"/>
              </a:rPr>
              <a:t>Сент</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Илер</a:t>
            </a:r>
            <a:r>
              <a:rPr lang="ru-RU" sz="1700" dirty="0" smtClean="0">
                <a:latin typeface="Times New Roman" pitchFamily="18" charset="0"/>
                <a:cs typeface="Times New Roman" pitchFamily="18" charset="0"/>
              </a:rPr>
              <a:t> написал диссертацию "О пользе паучьего шелка", в которой детально описал основы прядения ткани из паутины.</a:t>
            </a:r>
            <a:br>
              <a:rPr lang="ru-RU" sz="1700" dirty="0" smtClean="0">
                <a:latin typeface="Times New Roman" pitchFamily="18" charset="0"/>
                <a:cs typeface="Times New Roman" pitchFamily="18" charset="0"/>
              </a:rPr>
            </a:br>
            <a:r>
              <a:rPr lang="ru-RU" sz="1700" dirty="0" smtClean="0">
                <a:latin typeface="Times New Roman" pitchFamily="18" charset="0"/>
                <a:cs typeface="Times New Roman" pitchFamily="18" charset="0"/>
              </a:rPr>
              <a:t>    Паутина была признана пригодным сырьем для производства шелка. Но пауки нужного вида (</a:t>
            </a:r>
            <a:r>
              <a:rPr lang="ru-RU" sz="1700" dirty="0" err="1" smtClean="0">
                <a:latin typeface="Times New Roman" pitchFamily="18" charset="0"/>
                <a:cs typeface="Times New Roman" pitchFamily="18" charset="0"/>
              </a:rPr>
              <a:t>нефиллы</a:t>
            </a:r>
            <a:r>
              <a:rPr lang="ru-RU" sz="1700" dirty="0" smtClean="0">
                <a:latin typeface="Times New Roman" pitchFamily="18" charset="0"/>
                <a:cs typeface="Times New Roman" pitchFamily="18" charset="0"/>
              </a:rPr>
              <a:t>) обитали только на острове Мадагаскар. А также в восточных областях Африки. Эти пауки, величиной с большой палец, плетут ловчие сети диаметром до 8 метров. Несмотря на свою </a:t>
            </a:r>
            <a:r>
              <a:rPr lang="ru-RU" sz="1700" dirty="0" err="1" smtClean="0">
                <a:latin typeface="Times New Roman" pitchFamily="18" charset="0"/>
                <a:cs typeface="Times New Roman" pitchFamily="18" charset="0"/>
              </a:rPr>
              <a:t>сверхтонкость</a:t>
            </a:r>
            <a:r>
              <a:rPr lang="ru-RU" sz="1700" dirty="0" smtClean="0">
                <a:latin typeface="Times New Roman" pitchFamily="18" charset="0"/>
                <a:cs typeface="Times New Roman" pitchFamily="18" charset="0"/>
              </a:rPr>
              <a:t>, нить прочна. В ней запутываются не только крупные кузнечики, но и мелкие птицы. Жители острова Новая Гвинея ловят такой паутиной рыбу в небольших прудах и тихих речных заводях. На острове Фиджи и Соломоновых островах сачками из такой паутины кроме рыб ловят насекомых, певчих птиц и даже проворных летучих мышей. В связи с этим промышленное производство ткани из паутины организовать не удалось.</a:t>
            </a:r>
            <a:br>
              <a:rPr lang="ru-RU" sz="1700" dirty="0" smtClean="0">
                <a:latin typeface="Times New Roman" pitchFamily="18" charset="0"/>
                <a:cs typeface="Times New Roman" pitchFamily="18" charset="0"/>
              </a:rPr>
            </a:br>
            <a:r>
              <a:rPr lang="ru-RU" sz="1700" dirty="0" smtClean="0">
                <a:latin typeface="Times New Roman" pitchFamily="18" charset="0"/>
                <a:cs typeface="Times New Roman" pitchFamily="18" charset="0"/>
              </a:rPr>
              <a:t/>
            </a:r>
            <a:br>
              <a:rPr lang="ru-RU" sz="1700" dirty="0" smtClean="0">
                <a:latin typeface="Times New Roman" pitchFamily="18" charset="0"/>
                <a:cs typeface="Times New Roman" pitchFamily="18" charset="0"/>
              </a:rPr>
            </a:br>
            <a:r>
              <a:rPr lang="ru-RU" sz="1700" dirty="0" smtClean="0">
                <a:latin typeface="Times New Roman" pitchFamily="18" charset="0"/>
                <a:cs typeface="Times New Roman" pitchFamily="18" charset="0"/>
              </a:rPr>
              <a:t>    Ткань из паутины поразительно легкая и воздушная. Она прочнее и эластичнее натурального и всех сортов искусственного шелка, но трудность организации ее промышленного производства привела к тому, что паутинную ткань можно увидеть только в музеях.</a:t>
            </a:r>
            <a:br>
              <a:rPr lang="ru-RU" sz="1700" dirty="0" smtClean="0">
                <a:latin typeface="Times New Roman" pitchFamily="18" charset="0"/>
                <a:cs typeface="Times New Roman" pitchFamily="18" charset="0"/>
              </a:rPr>
            </a:br>
            <a:endParaRPr lang="ru-RU" sz="1700" dirty="0" smtClean="0">
              <a:latin typeface="Times New Roman" pitchFamily="18" charset="0"/>
              <a:cs typeface="Times New Roman" pitchFamily="18" charset="0"/>
            </a:endParaRPr>
          </a:p>
          <a:p>
            <a:endParaRPr lang="ru-RU" dirty="0"/>
          </a:p>
        </p:txBody>
      </p:sp>
    </p:spTree>
  </p:cSld>
  <p:clrMapOvr>
    <a:masterClrMapping/>
  </p:clrMapOvr>
  <p:transition spd="slow">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115328" cy="4000528"/>
          </a:xfrm>
        </p:spPr>
        <p:txBody>
          <a:bodyPr>
            <a:normAutofit fontScale="90000"/>
          </a:bodyPr>
          <a:lstStyle/>
          <a:p>
            <a:pPr algn="ctr"/>
            <a:r>
              <a:rPr lang="ru-RU" sz="1600" dirty="0" smtClean="0">
                <a:solidFill>
                  <a:schemeClr val="tx1"/>
                </a:solidFill>
                <a:latin typeface="Times New Roman" pitchFamily="18" charset="0"/>
                <a:cs typeface="Times New Roman" pitchFamily="18" charset="0"/>
              </a:rPr>
              <a:t>В </a:t>
            </a:r>
            <a:r>
              <a:rPr lang="ru-RU" sz="1600" u="sng" dirty="0" smtClean="0">
                <a:solidFill>
                  <a:schemeClr val="tx1"/>
                </a:solidFill>
                <a:latin typeface="Times New Roman" pitchFamily="18" charset="0"/>
                <a:cs typeface="Times New Roman" pitchFamily="18" charset="0"/>
                <a:hlinkClick r:id="rId2" tooltip="Россия"/>
              </a:rPr>
              <a:t>России</a:t>
            </a:r>
            <a:r>
              <a:rPr lang="ru-RU" sz="1600" dirty="0" smtClean="0">
                <a:solidFill>
                  <a:schemeClr val="tx1"/>
                </a:solidFill>
                <a:latin typeface="Times New Roman" pitchFamily="18" charset="0"/>
                <a:cs typeface="Times New Roman" pitchFamily="18" charset="0"/>
              </a:rPr>
              <a:t> вязание крючком получило распространение с конца </a:t>
            </a:r>
            <a:r>
              <a:rPr lang="ru-RU" sz="1600" u="sng" dirty="0" smtClean="0">
                <a:solidFill>
                  <a:schemeClr val="tx1"/>
                </a:solidFill>
                <a:latin typeface="Times New Roman" pitchFamily="18" charset="0"/>
                <a:cs typeface="Times New Roman" pitchFamily="18" charset="0"/>
                <a:hlinkClick r:id="rId3" tooltip="XIX век"/>
              </a:rPr>
              <a:t>XIX века</a:t>
            </a:r>
            <a:r>
              <a:rPr lang="ru-RU" sz="1600" dirty="0" smtClean="0">
                <a:solidFill>
                  <a:schemeClr val="tx1"/>
                </a:solidFill>
                <a:latin typeface="Times New Roman" pitchFamily="18" charset="0"/>
                <a:cs typeface="Times New Roman" pitchFamily="18" charset="0"/>
              </a:rPr>
              <a:t> и заниматься им стали женщины, которые собирались на посиделки. Мастерицы вязали преимущественно кружева, заимствуя для них узоры из народной </a:t>
            </a:r>
            <a:r>
              <a:rPr lang="ru-RU" sz="1600" u="sng" dirty="0" smtClean="0">
                <a:solidFill>
                  <a:schemeClr val="tx1"/>
                </a:solidFill>
                <a:latin typeface="Times New Roman" pitchFamily="18" charset="0"/>
                <a:cs typeface="Times New Roman" pitchFamily="18" charset="0"/>
                <a:hlinkClick r:id="rId4" tooltip="Вышивка крестом"/>
              </a:rPr>
              <a:t>вышивки крестом</a:t>
            </a:r>
            <a:r>
              <a:rPr lang="ru-RU" sz="1600" dirty="0" smtClean="0">
                <a:solidFill>
                  <a:schemeClr val="tx1"/>
                </a:solidFill>
                <a:latin typeface="Times New Roman" pitchFamily="18" charset="0"/>
                <a:cs typeface="Times New Roman" pitchFamily="18" charset="0"/>
              </a:rPr>
              <a:t> и </a:t>
            </a:r>
            <a:r>
              <a:rPr lang="ru-RU" sz="1600" u="sng" dirty="0" smtClean="0">
                <a:solidFill>
                  <a:schemeClr val="tx1"/>
                </a:solidFill>
                <a:latin typeface="Times New Roman" pitchFamily="18" charset="0"/>
                <a:cs typeface="Times New Roman" pitchFamily="18" charset="0"/>
                <a:hlinkClick r:id="rId5" tooltip="Ткачество"/>
              </a:rPr>
              <a:t>ткачества</a:t>
            </a:r>
            <a:r>
              <a:rPr lang="ru-RU" sz="1600" dirty="0" smtClean="0">
                <a:solidFill>
                  <a:schemeClr val="tx1"/>
                </a:solidFill>
                <a:latin typeface="Times New Roman" pitchFamily="18" charset="0"/>
                <a:cs typeface="Times New Roman" pitchFamily="18" charset="0"/>
              </a:rPr>
              <a:t>.</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В наши дни вязание крючком стало очень популярным и вошло в число любимейших занятий рукодельниц, поскольку научиться вязать крючком несложно, легче чем </a:t>
            </a:r>
            <a:r>
              <a:rPr lang="ru-RU" sz="1600" u="sng" dirty="0" smtClean="0">
                <a:solidFill>
                  <a:schemeClr val="tx1"/>
                </a:solidFill>
                <a:latin typeface="Times New Roman" pitchFamily="18" charset="0"/>
                <a:cs typeface="Times New Roman" pitchFamily="18" charset="0"/>
                <a:hlinkClick r:id="rId6" tooltip="Вязание спицами (страница отсутствует)"/>
              </a:rPr>
              <a:t>спицами</a:t>
            </a:r>
            <a:r>
              <a:rPr lang="ru-RU" sz="1600" dirty="0" smtClean="0">
                <a:solidFill>
                  <a:schemeClr val="tx1"/>
                </a:solidFill>
                <a:latin typeface="Times New Roman" pitchFamily="18" charset="0"/>
                <a:cs typeface="Times New Roman" pitchFamily="18" charset="0"/>
              </a:rPr>
              <a:t>.</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Вязание крючком отличается быстротой и возможностью создавать не только плотные, рельефные узоры, но и тонкие, ажурные, напоминающие кружевное полотно. Вязание крючком применяют как для изготовления одежды целиком (например, </a:t>
            </a:r>
            <a:r>
              <a:rPr lang="ru-RU" sz="1600" u="sng" dirty="0" smtClean="0">
                <a:solidFill>
                  <a:schemeClr val="tx1"/>
                </a:solidFill>
                <a:latin typeface="Times New Roman" pitchFamily="18" charset="0"/>
                <a:cs typeface="Times New Roman" pitchFamily="18" charset="0"/>
                <a:hlinkClick r:id="rId7" tooltip="Свитер"/>
              </a:rPr>
              <a:t>свитер</a:t>
            </a:r>
            <a:r>
              <a:rPr lang="ru-RU" sz="1600" dirty="0" smtClean="0">
                <a:solidFill>
                  <a:schemeClr val="tx1"/>
                </a:solidFill>
                <a:latin typeface="Times New Roman" pitchFamily="18" charset="0"/>
                <a:cs typeface="Times New Roman" pitchFamily="18" charset="0"/>
              </a:rPr>
              <a:t>, </a:t>
            </a:r>
            <a:r>
              <a:rPr lang="ru-RU" sz="1600" u="sng" dirty="0" smtClean="0">
                <a:solidFill>
                  <a:schemeClr val="tx1"/>
                </a:solidFill>
                <a:latin typeface="Times New Roman" pitchFamily="18" charset="0"/>
                <a:cs typeface="Times New Roman" pitchFamily="18" charset="0"/>
                <a:hlinkClick r:id="rId8" tooltip="Шарф"/>
              </a:rPr>
              <a:t>шарф</a:t>
            </a:r>
            <a:r>
              <a:rPr lang="ru-RU" sz="1600" dirty="0" smtClean="0">
                <a:solidFill>
                  <a:schemeClr val="tx1"/>
                </a:solidFill>
                <a:latin typeface="Times New Roman" pitchFamily="18" charset="0"/>
                <a:cs typeface="Times New Roman" pitchFamily="18" charset="0"/>
              </a:rPr>
              <a:t>, </a:t>
            </a:r>
            <a:r>
              <a:rPr lang="ru-RU" sz="1600" u="sng" dirty="0" smtClean="0">
                <a:solidFill>
                  <a:schemeClr val="tx1"/>
                </a:solidFill>
                <a:latin typeface="Times New Roman" pitchFamily="18" charset="0"/>
                <a:cs typeface="Times New Roman" pitchFamily="18" charset="0"/>
                <a:hlinkClick r:id="rId9" tooltip="Платье"/>
              </a:rPr>
              <a:t>платье</a:t>
            </a:r>
            <a:r>
              <a:rPr lang="ru-RU" sz="1600" dirty="0" smtClean="0">
                <a:solidFill>
                  <a:schemeClr val="tx1"/>
                </a:solidFill>
                <a:latin typeface="Times New Roman" pitchFamily="18" charset="0"/>
                <a:cs typeface="Times New Roman" pitchFamily="18" charset="0"/>
              </a:rPr>
              <a:t> и т. д.), так и отделочных элементов одежды (</a:t>
            </a:r>
            <a:r>
              <a:rPr lang="ru-RU" sz="1600" u="sng" dirty="0" smtClean="0">
                <a:solidFill>
                  <a:schemeClr val="tx1"/>
                </a:solidFill>
                <a:latin typeface="Times New Roman" pitchFamily="18" charset="0"/>
                <a:cs typeface="Times New Roman" pitchFamily="18" charset="0"/>
                <a:hlinkClick r:id="rId10" tooltip="Рукав (одежды) (страница отсутствует)"/>
              </a:rPr>
              <a:t>рукава</a:t>
            </a:r>
            <a:r>
              <a:rPr lang="ru-RU" sz="1600" dirty="0" smtClean="0">
                <a:solidFill>
                  <a:schemeClr val="tx1"/>
                </a:solidFill>
                <a:latin typeface="Times New Roman" pitchFamily="18" charset="0"/>
                <a:cs typeface="Times New Roman" pitchFamily="18" charset="0"/>
              </a:rPr>
              <a:t>, </a:t>
            </a:r>
            <a:r>
              <a:rPr lang="ru-RU" sz="1600" u="sng" dirty="0" smtClean="0">
                <a:solidFill>
                  <a:schemeClr val="tx1"/>
                </a:solidFill>
                <a:latin typeface="Times New Roman" pitchFamily="18" charset="0"/>
                <a:cs typeface="Times New Roman" pitchFamily="18" charset="0"/>
                <a:hlinkClick r:id="rId11" tooltip="Пуговица"/>
              </a:rPr>
              <a:t>пуговицы</a:t>
            </a:r>
            <a:r>
              <a:rPr lang="ru-RU" sz="1600" dirty="0" smtClean="0">
                <a:solidFill>
                  <a:schemeClr val="tx1"/>
                </a:solidFill>
                <a:latin typeface="Times New Roman" pitchFamily="18" charset="0"/>
                <a:cs typeface="Times New Roman" pitchFamily="18" charset="0"/>
              </a:rPr>
              <a:t>, </a:t>
            </a:r>
            <a:r>
              <a:rPr lang="ru-RU" sz="1600" u="sng" dirty="0" smtClean="0">
                <a:solidFill>
                  <a:schemeClr val="tx1"/>
                </a:solidFill>
                <a:latin typeface="Times New Roman" pitchFamily="18" charset="0"/>
                <a:cs typeface="Times New Roman" pitchFamily="18" charset="0"/>
                <a:hlinkClick r:id="rId12" tooltip="Манжеты (страница отсутствует)"/>
              </a:rPr>
              <a:t>манжеты</a:t>
            </a:r>
            <a:r>
              <a:rPr lang="ru-RU" sz="1600" dirty="0" smtClean="0">
                <a:solidFill>
                  <a:schemeClr val="tx1"/>
                </a:solidFill>
                <a:latin typeface="Times New Roman" pitchFamily="18" charset="0"/>
                <a:cs typeface="Times New Roman" pitchFamily="18" charset="0"/>
              </a:rPr>
              <a:t> и т. д.) или украшений (</a:t>
            </a:r>
            <a:r>
              <a:rPr lang="ru-RU" sz="1600" u="sng" dirty="0" smtClean="0">
                <a:solidFill>
                  <a:schemeClr val="tx1"/>
                </a:solidFill>
                <a:latin typeface="Times New Roman" pitchFamily="18" charset="0"/>
                <a:cs typeface="Times New Roman" pitchFamily="18" charset="0"/>
                <a:hlinkClick r:id="rId13" tooltip="Салфетка"/>
              </a:rPr>
              <a:t>салфетки</a:t>
            </a:r>
            <a:r>
              <a:rPr lang="ru-RU" sz="1600" dirty="0" smtClean="0">
                <a:solidFill>
                  <a:schemeClr val="tx1"/>
                </a:solidFill>
                <a:latin typeface="Times New Roman" pitchFamily="18" charset="0"/>
                <a:cs typeface="Times New Roman" pitchFamily="18" charset="0"/>
              </a:rPr>
              <a:t>, </a:t>
            </a:r>
            <a:r>
              <a:rPr lang="ru-RU" sz="1600" u="sng" dirty="0" smtClean="0">
                <a:solidFill>
                  <a:schemeClr val="tx1"/>
                </a:solidFill>
                <a:latin typeface="Times New Roman" pitchFamily="18" charset="0"/>
                <a:cs typeface="Times New Roman" pitchFamily="18" charset="0"/>
                <a:hlinkClick r:id="rId14" tooltip="Занавеска"/>
              </a:rPr>
              <a:t>занавески</a:t>
            </a:r>
            <a:r>
              <a:rPr lang="ru-RU" sz="1600" dirty="0" smtClean="0">
                <a:solidFill>
                  <a:schemeClr val="tx1"/>
                </a:solidFill>
                <a:latin typeface="Times New Roman" pitchFamily="18" charset="0"/>
                <a:cs typeface="Times New Roman" pitchFamily="18" charset="0"/>
              </a:rPr>
              <a:t> и т. д.). Последнее время набирает популярность вязание крючком игрушек - </a:t>
            </a:r>
            <a:r>
              <a:rPr lang="ru-RU" sz="1600" u="sng" dirty="0" err="1" smtClean="0">
                <a:solidFill>
                  <a:schemeClr val="tx1"/>
                </a:solidFill>
                <a:latin typeface="Times New Roman" pitchFamily="18" charset="0"/>
                <a:cs typeface="Times New Roman" pitchFamily="18" charset="0"/>
                <a:hlinkClick r:id="rId15" tooltip="Амигуруми"/>
              </a:rPr>
              <a:t>амигуруми</a:t>
            </a:r>
            <a:r>
              <a:rPr lang="ru-RU" sz="1600" dirty="0" smtClean="0">
                <a:solidFill>
                  <a:schemeClr val="tx1"/>
                </a:solidFill>
                <a:latin typeface="Times New Roman" pitchFamily="18" charset="0"/>
                <a:cs typeface="Times New Roman" pitchFamily="18" charset="0"/>
              </a:rPr>
              <a:t>.</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endParaRPr lang="ru-RU" sz="1600" dirty="0">
              <a:solidFill>
                <a:schemeClr val="tx1"/>
              </a:solidFill>
              <a:latin typeface="Times New Roman" pitchFamily="18" charset="0"/>
              <a:cs typeface="Times New Roman" pitchFamily="18" charset="0"/>
            </a:endParaRPr>
          </a:p>
        </p:txBody>
      </p:sp>
      <p:pic>
        <p:nvPicPr>
          <p:cNvPr id="3" name="Рисунок 2" descr="http://upload.wikimedia.org/wikipedia/commons/thumb/d/d1/DSC07712.JPG/250px-DSC07712.JPG">
            <a:hlinkClick r:id="rId16"/>
          </p:cNvPr>
          <p:cNvPicPr/>
          <p:nvPr/>
        </p:nvPicPr>
        <p:blipFill>
          <a:blip r:embed="rId17"/>
          <a:srcRect/>
          <a:stretch>
            <a:fillRect/>
          </a:stretch>
        </p:blipFill>
        <p:spPr bwMode="auto">
          <a:xfrm>
            <a:off x="2857488" y="4071942"/>
            <a:ext cx="3357585" cy="2286016"/>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901014" cy="822944"/>
          </a:xfrm>
        </p:spPr>
        <p:txBody>
          <a:bodyPr>
            <a:normAutofit/>
          </a:bodyPr>
          <a:lstStyle/>
          <a:p>
            <a:pPr algn="ctr"/>
            <a:r>
              <a:rPr lang="ru-RU" i="1" dirty="0" smtClean="0"/>
              <a:t>Крючки и нитки</a:t>
            </a:r>
            <a:endParaRPr lang="ru-RU" i="1" dirty="0"/>
          </a:p>
        </p:txBody>
      </p:sp>
      <p:sp>
        <p:nvSpPr>
          <p:cNvPr id="3" name="Содержимое 2"/>
          <p:cNvSpPr>
            <a:spLocks noGrp="1"/>
          </p:cNvSpPr>
          <p:nvPr>
            <p:ph sz="half" idx="1"/>
          </p:nvPr>
        </p:nvSpPr>
        <p:spPr>
          <a:xfrm>
            <a:off x="457200" y="1142984"/>
            <a:ext cx="4900618" cy="5357850"/>
          </a:xfrm>
        </p:spPr>
        <p:txBody>
          <a:bodyPr>
            <a:normAutofit fontScale="55000" lnSpcReduction="20000"/>
          </a:bodyPr>
          <a:lstStyle/>
          <a:p>
            <a:endParaRPr lang="ru-RU" dirty="0" smtClean="0">
              <a:latin typeface="Times New Roman" pitchFamily="18" charset="0"/>
              <a:cs typeface="Times New Roman" pitchFamily="18" charset="0"/>
            </a:endParaRPr>
          </a:p>
          <a:p>
            <a:r>
              <a:rPr lang="ru-RU" b="1" dirty="0" err="1" smtClean="0"/>
              <a:t>Вяза́ние</a:t>
            </a:r>
            <a:r>
              <a:rPr lang="ru-RU" b="1" dirty="0" smtClean="0"/>
              <a:t> </a:t>
            </a:r>
            <a:r>
              <a:rPr lang="ru-RU" b="1" dirty="0" err="1" smtClean="0"/>
              <a:t>крючко́м</a:t>
            </a:r>
            <a:r>
              <a:rPr lang="ru-RU" dirty="0" smtClean="0"/>
              <a:t> — </a:t>
            </a:r>
            <a:r>
              <a:rPr lang="ru-RU" dirty="0" smtClean="0">
                <a:latin typeface="Times New Roman" pitchFamily="18" charset="0"/>
                <a:cs typeface="Times New Roman" pitchFamily="18" charset="0"/>
              </a:rPr>
              <a:t>процесс ручного изготовления полотна или </a:t>
            </a:r>
            <a:r>
              <a:rPr lang="ru-RU" u="sng" dirty="0" smtClean="0">
                <a:latin typeface="Times New Roman" pitchFamily="18" charset="0"/>
                <a:cs typeface="Times New Roman" pitchFamily="18" charset="0"/>
                <a:hlinkClick r:id="rId2" tooltip="Кружево"/>
              </a:rPr>
              <a:t>кружева</a:t>
            </a:r>
            <a:r>
              <a:rPr lang="ru-RU" dirty="0" smtClean="0">
                <a:latin typeface="Times New Roman" pitchFamily="18" charset="0"/>
                <a:cs typeface="Times New Roman" pitchFamily="18" charset="0"/>
              </a:rPr>
              <a:t> из ниток с помощью вязального крючка.</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Изначально вязальные крючки не были крючками в прямом смысле слова — это были ровные палочки. Сейчас используются крючки из различных материалов: металлические, костяные, пластмассовые, деревянные, разной толщины (от 1 до 8 мм).</a:t>
            </a:r>
          </a:p>
          <a:p>
            <a:r>
              <a:rPr lang="ru-RU" dirty="0" smtClean="0">
                <a:latin typeface="Times New Roman" pitchFamily="18" charset="0"/>
                <a:cs typeface="Times New Roman" pitchFamily="18" charset="0"/>
              </a:rPr>
              <a:t>Крючки диаметром 3—6 мм употребляют для вязания изделий из толстой шерстяной или синтетической пряжи. Для </a:t>
            </a:r>
            <a:r>
              <a:rPr lang="ru-RU" u="sng" dirty="0" smtClean="0">
                <a:latin typeface="Times New Roman" pitchFamily="18" charset="0"/>
                <a:cs typeface="Times New Roman" pitchFamily="18" charset="0"/>
                <a:hlinkClick r:id="rId3" tooltip="Ирис (нитки) (страница отсутствует)"/>
              </a:rPr>
              <a:t>ириса</a:t>
            </a: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hlinkClick r:id="rId4" tooltip="Мулине"/>
              </a:rPr>
              <a:t>мулине</a:t>
            </a: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hlinkClick r:id="rId5" tooltip="Гарус"/>
              </a:rPr>
              <a:t>гаруса</a:t>
            </a:r>
            <a:r>
              <a:rPr lang="ru-RU" dirty="0" smtClean="0">
                <a:latin typeface="Times New Roman" pitchFamily="18" charset="0"/>
                <a:cs typeface="Times New Roman" pitchFamily="18" charset="0"/>
              </a:rPr>
              <a:t> берут более тонкий крючок (1,5—2,5 мм в диаметре).</a:t>
            </a:r>
          </a:p>
          <a:p>
            <a:r>
              <a:rPr lang="ru-RU" dirty="0" smtClean="0">
                <a:latin typeface="Times New Roman" pitchFamily="18" charset="0"/>
                <a:cs typeface="Times New Roman" pitchFamily="18" charset="0"/>
              </a:rPr>
              <a:t>Если для тонких ниток взять толстый крючок, вязанное полотно будет ажурное, с большими просветами. Если же взять толстые нитки и тонкий крючок, то получится плотное вязание. Правильное соотношение — толщина крючка должна быть почти в два раза больше толщины нитки.</a:t>
            </a:r>
          </a:p>
          <a:p>
            <a:r>
              <a:rPr lang="ru-RU" dirty="0" smtClean="0">
                <a:latin typeface="Times New Roman" pitchFamily="18" charset="0"/>
                <a:cs typeface="Times New Roman" pitchFamily="18" charset="0"/>
              </a:rPr>
              <a:t>Фактура полотна, вязанного крючком отличается своеобразным переплетением ниток, плотностью и малым растяжением. Эти свойства позволяют применять для вязания крючком не только шерстяные, но и </a:t>
            </a:r>
            <a:r>
              <a:rPr lang="ru-RU" dirty="0" err="1" smtClean="0">
                <a:latin typeface="Times New Roman" pitchFamily="18" charset="0"/>
                <a:cs typeface="Times New Roman" pitchFamily="18" charset="0"/>
              </a:rPr>
              <a:t>хлопчато-бумажные</a:t>
            </a:r>
            <a:r>
              <a:rPr lang="ru-RU" dirty="0" smtClean="0">
                <a:latin typeface="Times New Roman" pitchFamily="18" charset="0"/>
                <a:cs typeface="Times New Roman" pitchFamily="18" charset="0"/>
              </a:rPr>
              <a:t> нитки.</a:t>
            </a:r>
          </a:p>
          <a:p>
            <a:endParaRPr lang="ru-RU" dirty="0"/>
          </a:p>
        </p:txBody>
      </p:sp>
      <p:pic>
        <p:nvPicPr>
          <p:cNvPr id="5" name="Содержимое 4" descr="http://upload.wikimedia.org/wikipedia/commons/thumb/8/8a/Crohook.jpg/200px-Crohook.jpg">
            <a:hlinkClick r:id="rId6"/>
          </p:cNvPr>
          <p:cNvPicPr>
            <a:picLocks noGrp="1"/>
          </p:cNvPicPr>
          <p:nvPr>
            <p:ph sz="half" idx="2"/>
          </p:nvPr>
        </p:nvPicPr>
        <p:blipFill>
          <a:blip r:embed="rId7"/>
          <a:srcRect/>
          <a:stretch>
            <a:fillRect/>
          </a:stretch>
        </p:blipFill>
        <p:spPr bwMode="auto">
          <a:xfrm>
            <a:off x="5929322" y="1785926"/>
            <a:ext cx="2500329" cy="4071966"/>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8043890" cy="751506"/>
          </a:xfrm>
        </p:spPr>
        <p:txBody>
          <a:bodyPr/>
          <a:lstStyle/>
          <a:p>
            <a:pPr algn="ctr"/>
            <a:r>
              <a:rPr lang="ru-RU" i="1" dirty="0" smtClean="0">
                <a:latin typeface="Times New Roman" pitchFamily="18" charset="0"/>
                <a:cs typeface="Times New Roman" pitchFamily="18" charset="0"/>
              </a:rPr>
              <a:t>Как держать крючок</a:t>
            </a:r>
            <a:endParaRPr lang="ru-RU" i="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42984"/>
            <a:ext cx="8186766" cy="5312752"/>
          </a:xfrm>
        </p:spPr>
        <p:txBody>
          <a:bodyPr>
            <a:normAutofit lnSpcReduction="10000"/>
          </a:bodyPr>
          <a:lstStyle/>
          <a:p>
            <a:pPr algn="ctr"/>
            <a:r>
              <a:rPr lang="ru-RU" sz="2100" b="1" dirty="0" smtClean="0">
                <a:latin typeface="Times New Roman" pitchFamily="18" charset="0"/>
                <a:cs typeface="Times New Roman" pitchFamily="18" charset="0"/>
              </a:rPr>
              <a:t>Самое важное в вязании - это научиться держать инструмент. Существует 2 способа как надо держать крючок. Как утверждают многие очевидцы, самым удачным способом является первый способ. Возьмите крючок за его "щечки" большим и указательным пальцем, </a:t>
            </a:r>
            <a:r>
              <a:rPr lang="ru-RU" sz="2100" b="1" dirty="0" err="1" smtClean="0">
                <a:latin typeface="Times New Roman" pitchFamily="18" charset="0"/>
                <a:cs typeface="Times New Roman" pitchFamily="18" charset="0"/>
              </a:rPr>
              <a:t>как-будто</a:t>
            </a:r>
            <a:r>
              <a:rPr lang="ru-RU" sz="2100" b="1" dirty="0" smtClean="0">
                <a:latin typeface="Times New Roman" pitchFamily="18" charset="0"/>
                <a:cs typeface="Times New Roman" pitchFamily="18" charset="0"/>
              </a:rPr>
              <a:t> вы держите нож.</a:t>
            </a:r>
            <a:br>
              <a:rPr lang="ru-RU" sz="2100" b="1" dirty="0" smtClean="0">
                <a:latin typeface="Times New Roman" pitchFamily="18" charset="0"/>
                <a:cs typeface="Times New Roman" pitchFamily="18" charset="0"/>
              </a:rPr>
            </a:br>
            <a:r>
              <a:rPr lang="ru-RU" dirty="0" smtClean="0"/>
              <a:t/>
            </a:r>
            <a:br>
              <a:rPr lang="ru-RU" dirty="0" smtClean="0"/>
            </a:br>
            <a:r>
              <a:rPr lang="ru-RU" dirty="0" smtClean="0"/>
              <a:t>     </a:t>
            </a:r>
            <a:br>
              <a:rPr lang="ru-RU" dirty="0" smtClean="0"/>
            </a:br>
            <a:r>
              <a:rPr lang="ru-RU" dirty="0" smtClean="0"/>
              <a:t/>
            </a:r>
            <a:br>
              <a:rPr lang="ru-RU" dirty="0" smtClean="0"/>
            </a:br>
            <a:endParaRPr lang="ru-RU" dirty="0" smtClean="0"/>
          </a:p>
          <a:p>
            <a:pPr algn="ctr"/>
            <a:endParaRPr lang="ru-RU" sz="1900" b="1" dirty="0" smtClean="0">
              <a:latin typeface="Times New Roman" pitchFamily="18" charset="0"/>
              <a:cs typeface="Times New Roman" pitchFamily="18" charset="0"/>
            </a:endParaRPr>
          </a:p>
          <a:p>
            <a:pPr algn="ctr"/>
            <a:r>
              <a:rPr lang="ru-RU" sz="1900" b="1" dirty="0" smtClean="0">
                <a:latin typeface="Times New Roman" pitchFamily="18" charset="0"/>
                <a:cs typeface="Times New Roman" pitchFamily="18" charset="0"/>
              </a:rPr>
              <a:t>Второй способ называется “Карандаш”. Все гениальное - просто. Это</a:t>
            </a:r>
            <a:br>
              <a:rPr lang="ru-RU" sz="1900" b="1" dirty="0" smtClean="0">
                <a:latin typeface="Times New Roman" pitchFamily="18" charset="0"/>
                <a:cs typeface="Times New Roman" pitchFamily="18" charset="0"/>
              </a:rPr>
            </a:br>
            <a:r>
              <a:rPr lang="ru-RU" sz="1900" b="1" dirty="0" smtClean="0">
                <a:latin typeface="Times New Roman" pitchFamily="18" charset="0"/>
                <a:cs typeface="Times New Roman" pitchFamily="18" charset="0"/>
              </a:rPr>
              <a:t>означает, что вы должны держать его так, как держите ручку или</a:t>
            </a:r>
            <a:br>
              <a:rPr lang="ru-RU" sz="1900" b="1" dirty="0" smtClean="0">
                <a:latin typeface="Times New Roman" pitchFamily="18" charset="0"/>
                <a:cs typeface="Times New Roman" pitchFamily="18" charset="0"/>
              </a:rPr>
            </a:br>
            <a:r>
              <a:rPr lang="ru-RU" sz="1900" b="1" dirty="0" smtClean="0">
                <a:latin typeface="Times New Roman" pitchFamily="18" charset="0"/>
                <a:cs typeface="Times New Roman" pitchFamily="18" charset="0"/>
              </a:rPr>
              <a:t>карандаш: возьмите крючок за "щечки" двумя пальцами (большим и</a:t>
            </a:r>
            <a:br>
              <a:rPr lang="ru-RU" sz="1900" b="1" dirty="0" smtClean="0">
                <a:latin typeface="Times New Roman" pitchFamily="18" charset="0"/>
                <a:cs typeface="Times New Roman" pitchFamily="18" charset="0"/>
              </a:rPr>
            </a:br>
            <a:r>
              <a:rPr lang="ru-RU" sz="1900" b="1" dirty="0" smtClean="0">
                <a:latin typeface="Times New Roman" pitchFamily="18" charset="0"/>
                <a:cs typeface="Times New Roman" pitchFamily="18" charset="0"/>
              </a:rPr>
              <a:t>указательным) и положите его на средний палец.</a:t>
            </a:r>
            <a:br>
              <a:rPr lang="ru-RU" sz="1900" b="1" dirty="0" smtClean="0">
                <a:latin typeface="Times New Roman" pitchFamily="18" charset="0"/>
                <a:cs typeface="Times New Roman" pitchFamily="18" charset="0"/>
              </a:rPr>
            </a:br>
            <a:r>
              <a:rPr lang="ru-RU" sz="1900" b="1" dirty="0" smtClean="0">
                <a:latin typeface="Times New Roman" pitchFamily="18" charset="0"/>
                <a:cs typeface="Times New Roman" pitchFamily="18" charset="0"/>
              </a:rPr>
              <a:t/>
            </a:r>
            <a:br>
              <a:rPr lang="ru-RU" sz="1900" b="1" dirty="0" smtClean="0">
                <a:latin typeface="Times New Roman" pitchFamily="18" charset="0"/>
                <a:cs typeface="Times New Roman" pitchFamily="18" charset="0"/>
              </a:rPr>
            </a:br>
            <a:r>
              <a:rPr lang="ru-RU" sz="1900" b="1" dirty="0" smtClean="0">
                <a:latin typeface="Times New Roman" pitchFamily="18" charset="0"/>
                <a:cs typeface="Times New Roman" pitchFamily="18" charset="0"/>
              </a:rPr>
              <a:t>Выберите для себя самый удобный способ. Главное - чтобы вы чувствовали комфорт при вязании. </a:t>
            </a:r>
          </a:p>
          <a:p>
            <a:endParaRPr lang="ru-RU" dirty="0"/>
          </a:p>
        </p:txBody>
      </p:sp>
      <p:pic>
        <p:nvPicPr>
          <p:cNvPr id="4" name="Рисунок 3" descr="http://www.rukodeliya.ru/VYAZANIE/urokikruchkom/1/2.jpg"/>
          <p:cNvPicPr/>
          <p:nvPr/>
        </p:nvPicPr>
        <p:blipFill>
          <a:blip r:embed="rId2"/>
          <a:srcRect/>
          <a:stretch>
            <a:fillRect/>
          </a:stretch>
        </p:blipFill>
        <p:spPr bwMode="auto">
          <a:xfrm>
            <a:off x="4929190" y="2776537"/>
            <a:ext cx="2428892" cy="1581157"/>
          </a:xfrm>
          <a:prstGeom prst="rect">
            <a:avLst/>
          </a:prstGeom>
          <a:noFill/>
          <a:ln w="9525">
            <a:noFill/>
            <a:miter lim="800000"/>
            <a:headEnd/>
            <a:tailEnd/>
          </a:ln>
        </p:spPr>
      </p:pic>
      <p:pic>
        <p:nvPicPr>
          <p:cNvPr id="6" name="Рисунок 5" descr="http://www.rukodeliya.ru/VYAZANIE/urokikruchkom/1/1.jpg"/>
          <p:cNvPicPr/>
          <p:nvPr/>
        </p:nvPicPr>
        <p:blipFill>
          <a:blip r:embed="rId3"/>
          <a:srcRect/>
          <a:stretch>
            <a:fillRect/>
          </a:stretch>
        </p:blipFill>
        <p:spPr bwMode="auto">
          <a:xfrm>
            <a:off x="1857356" y="2790824"/>
            <a:ext cx="2357454" cy="1566870"/>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8115328" cy="680068"/>
          </a:xfrm>
        </p:spPr>
        <p:txBody>
          <a:bodyPr/>
          <a:lstStyle/>
          <a:p>
            <a:pPr algn="ctr"/>
            <a:r>
              <a:rPr lang="ru-RU" i="1" dirty="0" smtClean="0">
                <a:latin typeface="Times New Roman" pitchFamily="18" charset="0"/>
                <a:cs typeface="Times New Roman" pitchFamily="18" charset="0"/>
              </a:rPr>
              <a:t>Основные элементы</a:t>
            </a:r>
            <a:endParaRPr lang="ru-RU" i="1" dirty="0">
              <a:latin typeface="Times New Roman" pitchFamily="18" charset="0"/>
              <a:cs typeface="Times New Roman" pitchFamily="18" charset="0"/>
            </a:endParaRPr>
          </a:p>
        </p:txBody>
      </p:sp>
      <p:sp>
        <p:nvSpPr>
          <p:cNvPr id="3" name="Содержимое 2"/>
          <p:cNvSpPr>
            <a:spLocks noGrp="1"/>
          </p:cNvSpPr>
          <p:nvPr>
            <p:ph idx="1"/>
          </p:nvPr>
        </p:nvSpPr>
        <p:spPr>
          <a:xfrm>
            <a:off x="642910" y="1609416"/>
            <a:ext cx="7786742" cy="4846320"/>
          </a:xfrm>
        </p:spPr>
        <p:txBody>
          <a:bodyPr>
            <a:normAutofit fontScale="55000" lnSpcReduction="20000"/>
          </a:bodyPr>
          <a:lstStyle/>
          <a:p>
            <a:r>
              <a:rPr lang="ru-RU" sz="2700" b="1" i="1" dirty="0" smtClean="0">
                <a:latin typeface="Times New Roman" pitchFamily="18" charset="0"/>
                <a:cs typeface="Times New Roman" pitchFamily="18" charset="0"/>
              </a:rPr>
              <a:t>Основные элементы вязания крючком — это воздушная петля, столбик без</a:t>
            </a:r>
            <a:br>
              <a:rPr lang="ru-RU" sz="2700" b="1" i="1" dirty="0" smtClean="0">
                <a:latin typeface="Times New Roman" pitchFamily="18" charset="0"/>
                <a:cs typeface="Times New Roman" pitchFamily="18" charset="0"/>
              </a:rPr>
            </a:br>
            <a:r>
              <a:rPr lang="ru-RU" sz="2700" b="1" i="1" dirty="0" err="1" smtClean="0">
                <a:latin typeface="Times New Roman" pitchFamily="18" charset="0"/>
                <a:cs typeface="Times New Roman" pitchFamily="18" charset="0"/>
              </a:rPr>
              <a:t>накида</a:t>
            </a:r>
            <a:r>
              <a:rPr lang="ru-RU" sz="2700" b="1" i="1" dirty="0" smtClean="0">
                <a:latin typeface="Times New Roman" pitchFamily="18" charset="0"/>
                <a:cs typeface="Times New Roman" pitchFamily="18" charset="0"/>
              </a:rPr>
              <a:t> и столбик с </a:t>
            </a:r>
            <a:r>
              <a:rPr lang="ru-RU" sz="2700" b="1" i="1" dirty="0" err="1" smtClean="0">
                <a:latin typeface="Times New Roman" pitchFamily="18" charset="0"/>
                <a:cs typeface="Times New Roman" pitchFamily="18" charset="0"/>
              </a:rPr>
              <a:t>накидом</a:t>
            </a:r>
            <a:r>
              <a:rPr lang="ru-RU" sz="2700" b="1" i="1" dirty="0" smtClean="0">
                <a:latin typeface="Times New Roman" pitchFamily="18" charset="0"/>
                <a:cs typeface="Times New Roman" pitchFamily="18" charset="0"/>
              </a:rPr>
              <a:t>. Другие элементы — их производные. </a:t>
            </a:r>
            <a:br>
              <a:rPr lang="ru-RU" sz="2700" b="1" i="1" dirty="0" smtClean="0">
                <a:latin typeface="Times New Roman" pitchFamily="18" charset="0"/>
                <a:cs typeface="Times New Roman" pitchFamily="18" charset="0"/>
              </a:rPr>
            </a:br>
            <a:r>
              <a:rPr lang="ru-RU" dirty="0" smtClean="0"/>
              <a:t/>
            </a:r>
            <a:br>
              <a:rPr lang="ru-RU" dirty="0" smtClean="0"/>
            </a:br>
            <a:r>
              <a:rPr lang="ru-RU" sz="2700" b="1" i="1" dirty="0" smtClean="0">
                <a:latin typeface="Times New Roman" pitchFamily="18" charset="0"/>
                <a:cs typeface="Times New Roman" pitchFamily="18" charset="0"/>
              </a:rPr>
              <a:t>Узоры вязания состоят из разных сочетаний петель и столбиков. К основным видам петель и столбиков относят:</a:t>
            </a:r>
          </a:p>
          <a:p>
            <a:pPr lvl="0"/>
            <a:r>
              <a:rPr lang="ru-RU" dirty="0" smtClean="0"/>
              <a:t>Выпуклый столбик</a:t>
            </a:r>
          </a:p>
          <a:p>
            <a:pPr lvl="0"/>
            <a:r>
              <a:rPr lang="ru-RU" dirty="0" smtClean="0"/>
              <a:t>Воздушная петля</a:t>
            </a:r>
          </a:p>
          <a:p>
            <a:pPr lvl="0"/>
            <a:r>
              <a:rPr lang="ru-RU" dirty="0" err="1" smtClean="0"/>
              <a:t>Полустолбик</a:t>
            </a:r>
            <a:r>
              <a:rPr lang="ru-RU" dirty="0" smtClean="0"/>
              <a:t>                                                                                     </a:t>
            </a:r>
          </a:p>
          <a:p>
            <a:pPr lvl="0"/>
            <a:r>
              <a:rPr lang="ru-RU" dirty="0" smtClean="0"/>
              <a:t>Столбик без </a:t>
            </a:r>
            <a:r>
              <a:rPr lang="ru-RU" dirty="0" err="1" smtClean="0"/>
              <a:t>накида</a:t>
            </a:r>
            <a:endParaRPr lang="ru-RU" dirty="0" smtClean="0"/>
          </a:p>
          <a:p>
            <a:pPr lvl="0"/>
            <a:r>
              <a:rPr lang="ru-RU" dirty="0" err="1" smtClean="0"/>
              <a:t>Полустолбик</a:t>
            </a:r>
            <a:r>
              <a:rPr lang="ru-RU" dirty="0" smtClean="0"/>
              <a:t> с </a:t>
            </a:r>
            <a:r>
              <a:rPr lang="ru-RU" dirty="0" err="1" smtClean="0"/>
              <a:t>накидом</a:t>
            </a:r>
            <a:endParaRPr lang="ru-RU" dirty="0" smtClean="0"/>
          </a:p>
          <a:p>
            <a:pPr lvl="0"/>
            <a:r>
              <a:rPr lang="ru-RU" dirty="0" smtClean="0"/>
              <a:t>Столбик с </a:t>
            </a:r>
            <a:r>
              <a:rPr lang="ru-RU" dirty="0" err="1" smtClean="0"/>
              <a:t>накидом</a:t>
            </a:r>
            <a:endParaRPr lang="ru-RU" dirty="0" smtClean="0"/>
          </a:p>
          <a:p>
            <a:pPr lvl="0"/>
            <a:r>
              <a:rPr lang="ru-RU" dirty="0" smtClean="0"/>
              <a:t>Столбики с двумя, тремя и более </a:t>
            </a:r>
            <a:r>
              <a:rPr lang="ru-RU" dirty="0" err="1" smtClean="0"/>
              <a:t>накидами</a:t>
            </a:r>
            <a:endParaRPr lang="ru-RU" dirty="0" smtClean="0"/>
          </a:p>
          <a:p>
            <a:pPr>
              <a:buNone/>
            </a:pPr>
            <a:r>
              <a:rPr lang="ru-RU" dirty="0" smtClean="0"/>
              <a:t>     </a:t>
            </a:r>
            <a:r>
              <a:rPr lang="ru-RU" sz="2700" b="1" i="1" dirty="0" smtClean="0">
                <a:latin typeface="Times New Roman" pitchFamily="18" charset="0"/>
                <a:cs typeface="Times New Roman" pitchFamily="18" charset="0"/>
              </a:rPr>
              <a:t>На основе петель и столбиков выполняются все остальные элементы вязания:</a:t>
            </a:r>
          </a:p>
          <a:p>
            <a:pPr lvl="0"/>
            <a:r>
              <a:rPr lang="ru-RU" dirty="0" smtClean="0"/>
              <a:t>Листик</a:t>
            </a:r>
          </a:p>
          <a:p>
            <a:pPr lvl="0"/>
            <a:r>
              <a:rPr lang="ru-RU" dirty="0" smtClean="0"/>
              <a:t>Пышный столбик</a:t>
            </a:r>
          </a:p>
          <a:p>
            <a:pPr lvl="0"/>
            <a:r>
              <a:rPr lang="ru-RU" dirty="0" smtClean="0"/>
              <a:t>Бугорок</a:t>
            </a:r>
          </a:p>
          <a:p>
            <a:pPr lvl="0"/>
            <a:r>
              <a:rPr lang="ru-RU" dirty="0" err="1" smtClean="0"/>
              <a:t>Полуколечко</a:t>
            </a:r>
            <a:r>
              <a:rPr lang="ru-RU" dirty="0" smtClean="0"/>
              <a:t>  </a:t>
            </a:r>
          </a:p>
          <a:p>
            <a:pPr lvl="0"/>
            <a:r>
              <a:rPr lang="ru-RU" dirty="0" smtClean="0"/>
              <a:t>Колечко</a:t>
            </a:r>
          </a:p>
          <a:p>
            <a:pPr lvl="0"/>
            <a:r>
              <a:rPr lang="ru-RU" dirty="0" smtClean="0"/>
              <a:t>Шишечка</a:t>
            </a:r>
          </a:p>
          <a:p>
            <a:endParaRPr lang="ru-RU" dirty="0"/>
          </a:p>
        </p:txBody>
      </p:sp>
      <p:pic>
        <p:nvPicPr>
          <p:cNvPr id="4" name="Рисунок 3"/>
          <p:cNvPicPr/>
          <p:nvPr/>
        </p:nvPicPr>
        <p:blipFill>
          <a:blip r:embed="rId2"/>
          <a:srcRect/>
          <a:stretch>
            <a:fillRect/>
          </a:stretch>
        </p:blipFill>
        <p:spPr bwMode="auto">
          <a:xfrm rot="16200000" flipV="1">
            <a:off x="4038594" y="4395793"/>
            <a:ext cx="1697842" cy="2512240"/>
          </a:xfrm>
          <a:prstGeom prst="rect">
            <a:avLst/>
          </a:prstGeom>
          <a:noFill/>
          <a:ln w="9525">
            <a:noFill/>
            <a:miter lim="800000"/>
            <a:headEnd/>
            <a:tailEnd/>
          </a:ln>
        </p:spPr>
      </p:pic>
      <p:pic>
        <p:nvPicPr>
          <p:cNvPr id="5" name="Рисунок 4"/>
          <p:cNvPicPr/>
          <p:nvPr/>
        </p:nvPicPr>
        <p:blipFill>
          <a:blip r:embed="rId3"/>
          <a:srcRect/>
          <a:stretch>
            <a:fillRect/>
          </a:stretch>
        </p:blipFill>
        <p:spPr bwMode="auto">
          <a:xfrm rot="5400000">
            <a:off x="6524643" y="2214554"/>
            <a:ext cx="1524000" cy="2428892"/>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8043890" cy="608630"/>
          </a:xfrm>
        </p:spPr>
        <p:txBody>
          <a:bodyPr/>
          <a:lstStyle/>
          <a:p>
            <a:pPr algn="ctr"/>
            <a:r>
              <a:rPr lang="ru-RU" i="1" dirty="0" smtClean="0">
                <a:latin typeface="Times New Roman" pitchFamily="18" charset="0"/>
                <a:cs typeface="Times New Roman" pitchFamily="18" charset="0"/>
              </a:rPr>
              <a:t>Воздушная    петля</a:t>
            </a:r>
            <a:endParaRPr lang="ru-RU" i="1" dirty="0">
              <a:latin typeface="Times New Roman" pitchFamily="18" charset="0"/>
              <a:cs typeface="Times New Roman" pitchFamily="18" charset="0"/>
            </a:endParaRPr>
          </a:p>
        </p:txBody>
      </p:sp>
      <p:sp>
        <p:nvSpPr>
          <p:cNvPr id="4" name="Содержимое 3"/>
          <p:cNvSpPr>
            <a:spLocks noGrp="1"/>
          </p:cNvSpPr>
          <p:nvPr>
            <p:ph sz="half" idx="2"/>
          </p:nvPr>
        </p:nvSpPr>
        <p:spPr>
          <a:xfrm>
            <a:off x="4178808" y="1071546"/>
            <a:ext cx="4679472" cy="5054617"/>
          </a:xfrm>
        </p:spPr>
        <p:txBody>
          <a:bodyPr>
            <a:normAutofit/>
          </a:bodyPr>
          <a:lstStyle/>
          <a:p>
            <a:r>
              <a:rPr lang="ru-RU" sz="1400" b="1" u="sng" dirty="0" smtClean="0">
                <a:latin typeface="Times New Roman" pitchFamily="18" charset="0"/>
                <a:cs typeface="Times New Roman" pitchFamily="18" charset="0"/>
              </a:rPr>
              <a:t>Техника вязания воздушной петли</a:t>
            </a:r>
            <a:br>
              <a:rPr lang="ru-RU" sz="1400" b="1" u="sng"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1</a:t>
            </a:r>
            <a:r>
              <a:rPr lang="ru-RU" sz="1400" dirty="0" smtClean="0">
                <a:latin typeface="Times New Roman" pitchFamily="18" charset="0"/>
                <a:cs typeface="Times New Roman" pitchFamily="18" charset="0"/>
              </a:rPr>
              <a:t>. Сделайте первую петлю. Проденьте крючок в получившуюся петлю справа налево, захватите рабочую нить. Протяните ее в узел. На крючке получилась новая петля. Потяните за рабочую нить и за конец нити, затягивая узел у основания петли. </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Держите крючок в правой руке, рабочую нить - в левой руке. Подцепите крючком рабочую нить в направлении на себя и протяните ее через петлю на крючке (как на рисунке).</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3</a:t>
            </a:r>
            <a:r>
              <a:rPr lang="ru-RU" sz="1400" dirty="0" smtClean="0">
                <a:latin typeface="Times New Roman" pitchFamily="18" charset="0"/>
                <a:cs typeface="Times New Roman" pitchFamily="18" charset="0"/>
              </a:rPr>
              <a:t>. Повторяйте, пока цепочка из воздушных петель не достигнет необходимой длины. </a:t>
            </a:r>
            <a:endParaRPr lang="ru-RU" sz="1400" dirty="0">
              <a:latin typeface="Times New Roman" pitchFamily="18" charset="0"/>
              <a:cs typeface="Times New Roman" pitchFamily="18" charset="0"/>
            </a:endParaRPr>
          </a:p>
        </p:txBody>
      </p:sp>
      <p:pic>
        <p:nvPicPr>
          <p:cNvPr id="5" name="img_4" descr="http://moikompas.ru/img/compas/2009-03-23/crochet/89800993.jpg"/>
          <p:cNvPicPr>
            <a:picLocks noGrp="1"/>
          </p:cNvPicPr>
          <p:nvPr>
            <p:ph sz="half" idx="1"/>
          </p:nvPr>
        </p:nvPicPr>
        <p:blipFill>
          <a:blip r:embed="rId2"/>
          <a:srcRect/>
          <a:stretch>
            <a:fillRect/>
          </a:stretch>
        </p:blipFill>
        <p:spPr bwMode="auto">
          <a:xfrm>
            <a:off x="357158" y="1071547"/>
            <a:ext cx="3500462" cy="3286148"/>
          </a:xfrm>
          <a:prstGeom prst="rect">
            <a:avLst/>
          </a:prstGeom>
          <a:noFill/>
          <a:ln w="9525">
            <a:noFill/>
            <a:miter lim="800000"/>
            <a:headEnd/>
            <a:tailEnd/>
          </a:ln>
        </p:spPr>
      </p:pic>
      <p:sp>
        <p:nvSpPr>
          <p:cNvPr id="6" name="Прямоугольник 5"/>
          <p:cNvSpPr/>
          <p:nvPr/>
        </p:nvSpPr>
        <p:spPr>
          <a:xfrm>
            <a:off x="357158" y="4643447"/>
            <a:ext cx="3643338" cy="1446550"/>
          </a:xfrm>
          <a:prstGeom prst="rect">
            <a:avLst/>
          </a:prstGeom>
        </p:spPr>
        <p:txBody>
          <a:bodyPr wrap="square">
            <a:spAutoFit/>
          </a:bodyPr>
          <a:lstStyle/>
          <a:p>
            <a:r>
              <a:rPr lang="ru-RU" sz="1400" dirty="0" smtClean="0">
                <a:latin typeface="Times New Roman" pitchFamily="18" charset="0"/>
                <a:cs typeface="Times New Roman" pitchFamily="18" charset="0"/>
              </a:rPr>
              <a:t>При работе крючком воздушные петли </a:t>
            </a:r>
            <a:r>
              <a:rPr lang="ru-RU" sz="1400" i="1" dirty="0" smtClean="0">
                <a:latin typeface="Times New Roman" pitchFamily="18" charset="0"/>
                <a:cs typeface="Times New Roman" pitchFamily="18" charset="0"/>
              </a:rPr>
              <a:t>(в.п.)</a:t>
            </a:r>
            <a:r>
              <a:rPr lang="ru-RU" sz="1400" dirty="0" smtClean="0">
                <a:latin typeface="Times New Roman" pitchFamily="18" charset="0"/>
                <a:cs typeface="Times New Roman" pitchFamily="18" charset="0"/>
              </a:rPr>
              <a:t> образуют основу для вязания первого ряда. Они также используются в узорах, ажурном вязании или для поворота, то есть перехода при вязании от одного ряда к другому.</a:t>
            </a:r>
            <a:r>
              <a:rPr lang="ru-RU" dirty="0" smtClean="0"/>
              <a:t/>
            </a:r>
            <a:br>
              <a:rPr lang="ru-RU" dirty="0" smtClean="0"/>
            </a:br>
            <a:endParaRPr lang="ru-RU" dirty="0"/>
          </a:p>
        </p:txBody>
      </p:sp>
      <p:pic>
        <p:nvPicPr>
          <p:cNvPr id="7" name="Рисунок 6" descr="http://news.knitting-info.ru/_images/knit/matpic/416/41683787.jpg"/>
          <p:cNvPicPr/>
          <p:nvPr/>
        </p:nvPicPr>
        <p:blipFill>
          <a:blip r:embed="rId3"/>
          <a:srcRect/>
          <a:stretch>
            <a:fillRect/>
          </a:stretch>
        </p:blipFill>
        <p:spPr bwMode="auto">
          <a:xfrm>
            <a:off x="4071934" y="3857628"/>
            <a:ext cx="2071702" cy="1928826"/>
          </a:xfrm>
          <a:prstGeom prst="rect">
            <a:avLst/>
          </a:prstGeom>
          <a:noFill/>
          <a:ln w="9525">
            <a:noFill/>
            <a:miter lim="800000"/>
            <a:headEnd/>
            <a:tailEnd/>
          </a:ln>
        </p:spPr>
      </p:pic>
      <p:sp>
        <p:nvSpPr>
          <p:cNvPr id="8" name="Прямоугольник 7"/>
          <p:cNvSpPr/>
          <p:nvPr/>
        </p:nvSpPr>
        <p:spPr>
          <a:xfrm>
            <a:off x="6286512" y="3714752"/>
            <a:ext cx="2428892" cy="2246769"/>
          </a:xfrm>
          <a:prstGeom prst="rect">
            <a:avLst/>
          </a:prstGeom>
        </p:spPr>
        <p:txBody>
          <a:bodyPr wrap="square">
            <a:spAutoFit/>
          </a:bodyPr>
          <a:lstStyle/>
          <a:p>
            <a:r>
              <a:rPr lang="ru-RU" sz="1400" dirty="0" smtClean="0">
                <a:latin typeface="Times New Roman" pitchFamily="18" charset="0"/>
                <a:cs typeface="Times New Roman" pitchFamily="18" charset="0"/>
              </a:rPr>
              <a:t>При провязывании нескольких воздушных петель получается </a:t>
            </a:r>
            <a:r>
              <a:rPr lang="ru-RU" sz="1400" dirty="0" err="1" smtClean="0">
                <a:latin typeface="Times New Roman" pitchFamily="18" charset="0"/>
                <a:cs typeface="Times New Roman" pitchFamily="18" charset="0"/>
              </a:rPr>
              <a:t>арочка</a:t>
            </a:r>
            <a:r>
              <a:rPr lang="ru-RU" sz="1400" dirty="0" smtClean="0">
                <a:latin typeface="Times New Roman" pitchFamily="18" charset="0"/>
                <a:cs typeface="Times New Roman" pitchFamily="18" charset="0"/>
              </a:rPr>
              <a:t> (дуга), которая используется при выполнении ажурных узоров. </a:t>
            </a:r>
            <a:r>
              <a:rPr lang="ru-RU" sz="1400" dirty="0" err="1" smtClean="0">
                <a:latin typeface="Times New Roman" pitchFamily="18" charset="0"/>
                <a:cs typeface="Times New Roman" pitchFamily="18" charset="0"/>
              </a:rPr>
              <a:t>Арочка</a:t>
            </a:r>
            <a:r>
              <a:rPr lang="ru-RU" sz="1400" dirty="0" smtClean="0">
                <a:latin typeface="Times New Roman" pitchFamily="18" charset="0"/>
                <a:cs typeface="Times New Roman" pitchFamily="18" charset="0"/>
              </a:rPr>
              <a:t> является основным элементом вязания узора - сетки. Такую </a:t>
            </a:r>
            <a:r>
              <a:rPr lang="ru-RU" sz="1400" dirty="0" err="1" smtClean="0">
                <a:latin typeface="Times New Roman" pitchFamily="18" charset="0"/>
                <a:cs typeface="Times New Roman" pitchFamily="18" charset="0"/>
              </a:rPr>
              <a:t>cетку</a:t>
            </a:r>
            <a:r>
              <a:rPr lang="ru-RU" sz="1400" dirty="0" smtClean="0">
                <a:latin typeface="Times New Roman" pitchFamily="18" charset="0"/>
                <a:cs typeface="Times New Roman" pitchFamily="18" charset="0"/>
              </a:rPr>
              <a:t> называют косой или "французской</a:t>
            </a:r>
            <a:endParaRPr lang="ru-RU" sz="1400" dirty="0">
              <a:latin typeface="Times New Roman" pitchFamily="18" charset="0"/>
              <a:cs typeface="Times New Roman" pitchFamily="18" charset="0"/>
            </a:endParaRPr>
          </a:p>
        </p:txBody>
      </p:sp>
    </p:spTree>
  </p:cSld>
  <p:clrMapOvr>
    <a:masterClrMapping/>
  </p:clrMapOvr>
  <p:transition spd="slow">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08564"/>
          </a:xfrm>
        </p:spPr>
        <p:txBody>
          <a:bodyPr>
            <a:normAutofit fontScale="90000"/>
          </a:bodyPr>
          <a:lstStyle/>
          <a:p>
            <a:endParaRPr lang="ru-RU" dirty="0"/>
          </a:p>
        </p:txBody>
      </p:sp>
      <p:sp>
        <p:nvSpPr>
          <p:cNvPr id="3" name="Содержимое 2"/>
          <p:cNvSpPr>
            <a:spLocks noGrp="1"/>
          </p:cNvSpPr>
          <p:nvPr>
            <p:ph sz="half" idx="1"/>
          </p:nvPr>
        </p:nvSpPr>
        <p:spPr>
          <a:xfrm>
            <a:off x="457200" y="571480"/>
            <a:ext cx="3520440" cy="5554683"/>
          </a:xfrm>
        </p:spPr>
        <p:txBody>
          <a:bodyPr>
            <a:normAutofit/>
          </a:bodyPr>
          <a:lstStyle/>
          <a:p>
            <a:pPr algn="ctr"/>
            <a:r>
              <a:rPr lang="ru-RU" sz="1600" b="1" i="1" dirty="0" smtClean="0">
                <a:latin typeface="Times New Roman" pitchFamily="18" charset="0"/>
                <a:cs typeface="Times New Roman" pitchFamily="18" charset="0"/>
              </a:rPr>
              <a:t>Соединительная петля или </a:t>
            </a:r>
            <a:r>
              <a:rPr lang="ru-RU" sz="1600" b="1" i="1" dirty="0" err="1" smtClean="0">
                <a:latin typeface="Times New Roman" pitchFamily="18" charset="0"/>
                <a:cs typeface="Times New Roman" pitchFamily="18" charset="0"/>
              </a:rPr>
              <a:t>полустолбик</a:t>
            </a:r>
            <a:endParaRPr lang="ru-RU" sz="1600" i="1"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Связав цепоч­ку, крючок вводят в 3-ю петлю цепочки, считая от петли, нахо­дящейся на крючке, и, поддев рабочую нитку (сделав </a:t>
            </a:r>
            <a:r>
              <a:rPr lang="ru-RU" sz="1400" dirty="0" err="1" smtClean="0">
                <a:latin typeface="Times New Roman" pitchFamily="18" charset="0"/>
                <a:cs typeface="Times New Roman" pitchFamily="18" charset="0"/>
              </a:rPr>
              <a:t>накид</a:t>
            </a:r>
            <a:r>
              <a:rPr lang="ru-RU" sz="1400" dirty="0" smtClean="0">
                <a:latin typeface="Times New Roman" pitchFamily="18" charset="0"/>
                <a:cs typeface="Times New Roman" pitchFamily="18" charset="0"/>
              </a:rPr>
              <a:t> на крючок), протаскивают ее через петлю цепочки и петлю, которая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находится на крючке. Получают </a:t>
            </a:r>
            <a:r>
              <a:rPr lang="ru-RU" sz="1400" dirty="0" err="1" smtClean="0">
                <a:latin typeface="Times New Roman" pitchFamily="18" charset="0"/>
                <a:cs typeface="Times New Roman" pitchFamily="18" charset="0"/>
              </a:rPr>
              <a:t>полустолбик</a:t>
            </a:r>
            <a:r>
              <a:rPr lang="ru-RU" sz="1400" dirty="0" smtClean="0">
                <a:latin typeface="Times New Roman" pitchFamily="18" charset="0"/>
                <a:cs typeface="Times New Roman" pitchFamily="18" charset="0"/>
              </a:rPr>
              <a:t>. Далее крючок последова­тельно вводят в каждую следующую петлю цепочки и прота­скивают рабочую нитку через петлю цепочки и петлю, находящуюся на крючке. </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178808" y="571480"/>
            <a:ext cx="3520440" cy="5554683"/>
          </a:xfrm>
        </p:spPr>
        <p:txBody>
          <a:bodyPr>
            <a:normAutofit/>
          </a:bodyPr>
          <a:lstStyle/>
          <a:p>
            <a:pPr algn="ctr"/>
            <a:r>
              <a:rPr lang="ru-RU" sz="1800" b="1" i="1" dirty="0" smtClean="0">
                <a:latin typeface="Times New Roman" pitchFamily="18" charset="0"/>
                <a:cs typeface="Times New Roman" pitchFamily="18" charset="0"/>
              </a:rPr>
              <a:t>Столбик без </a:t>
            </a:r>
            <a:r>
              <a:rPr lang="ru-RU" sz="1800" b="1" i="1" dirty="0" err="1" smtClean="0">
                <a:latin typeface="Times New Roman" pitchFamily="18" charset="0"/>
                <a:cs typeface="Times New Roman" pitchFamily="18" charset="0"/>
              </a:rPr>
              <a:t>накида</a:t>
            </a:r>
            <a:endParaRPr lang="ru-RU" sz="1800" b="1" i="1"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Крючок вводят в 3-ю петлю цепочки, накидывают на него рабочую нитку и протаскивают ее через петлю цепочки. Снова накидывают рабочую нитку на крючок и протаскивают ее через обе петли, находящиеся на крючке. Второй столбик выполняют на следующей петле цепочки. </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pic>
        <p:nvPicPr>
          <p:cNvPr id="5" name="Рисунок 4" descr="http://textileart.ru/images/hook19.jpg"/>
          <p:cNvPicPr/>
          <p:nvPr/>
        </p:nvPicPr>
        <p:blipFill>
          <a:blip r:embed="rId2"/>
          <a:srcRect/>
          <a:stretch>
            <a:fillRect/>
          </a:stretch>
        </p:blipFill>
        <p:spPr bwMode="auto">
          <a:xfrm>
            <a:off x="714349" y="4143380"/>
            <a:ext cx="3071833" cy="1928826"/>
          </a:xfrm>
          <a:prstGeom prst="rect">
            <a:avLst/>
          </a:prstGeom>
          <a:noFill/>
          <a:ln w="9525">
            <a:noFill/>
            <a:miter lim="800000"/>
            <a:headEnd/>
            <a:tailEnd/>
          </a:ln>
        </p:spPr>
      </p:pic>
      <p:pic>
        <p:nvPicPr>
          <p:cNvPr id="6" name="Рисунок 5" descr="http://www.uzelok.in/images/0010.jpg"/>
          <p:cNvPicPr/>
          <p:nvPr/>
        </p:nvPicPr>
        <p:blipFill>
          <a:blip r:embed="rId3"/>
          <a:srcRect/>
          <a:stretch>
            <a:fillRect/>
          </a:stretch>
        </p:blipFill>
        <p:spPr bwMode="auto">
          <a:xfrm>
            <a:off x="4643438" y="2919412"/>
            <a:ext cx="3357586" cy="2152662"/>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162</TotalTime>
  <Words>859</Words>
  <Application>Microsoft Office PowerPoint</Application>
  <PresentationFormat>Экран (4:3)</PresentationFormat>
  <Paragraphs>75</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Изящная</vt:lpstr>
      <vt:lpstr>Вязание крючком </vt:lpstr>
      <vt:lpstr>История   вязания   крючком</vt:lpstr>
      <vt:lpstr>Легенда древней греции</vt:lpstr>
      <vt:lpstr>В России вязание крючком получило распространение с конца XIX века и заниматься им стали женщины, которые собирались на посиделки. Мастерицы вязали преимущественно кружева, заимствуя для них узоры из народной вышивки крестом и ткачества. В наши дни вязание крючком стало очень популярным и вошло в число любимейших занятий рукодельниц, поскольку научиться вязать крючком несложно, легче чем спицами.     Вязание крючком отличается быстротой и возможностью создавать не только плотные, рельефные узоры, но и тонкие, ажурные, напоминающие кружевное полотно. Вязание крючком применяют как для изготовления одежды целиком (например, свитер, шарф, платье и т. д.), так и отделочных элементов одежды (рукава, пуговицы, манжеты и т. д.) или украшений (салфетки, занавески и т. д.). Последнее время набирает популярность вязание крючком игрушек - амигуруми.  </vt:lpstr>
      <vt:lpstr>Крючки и нитки</vt:lpstr>
      <vt:lpstr>Как держать крючок</vt:lpstr>
      <vt:lpstr>Основные элементы</vt:lpstr>
      <vt:lpstr>Воздушная    петля</vt:lpstr>
      <vt:lpstr>Слайд 9</vt:lpstr>
      <vt:lpstr>Слайд 10</vt:lpstr>
      <vt:lpstr>Слайд 11</vt:lpstr>
      <vt:lpstr>Слайд 12</vt:lpstr>
      <vt:lpstr>Рельефные столбики с накидом</vt:lpstr>
      <vt:lpstr>Пышный  столбик</vt:lpstr>
      <vt:lpstr>Слайд 15</vt:lpstr>
      <vt:lpstr>Слайд 16</vt:lpstr>
      <vt:lpstr>Обвязка    края</vt:lpstr>
      <vt:lpstr>Коллекция узоров и работ Из бабушкиного сундука</vt:lpstr>
      <vt:lpstr>Слайд 19</vt:lpstr>
      <vt:lpstr>Слайд 20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33</cp:revision>
  <dcterms:created xsi:type="dcterms:W3CDTF">2011-01-16T17:17:03Z</dcterms:created>
  <dcterms:modified xsi:type="dcterms:W3CDTF">2011-09-01T11:28:51Z</dcterms:modified>
</cp:coreProperties>
</file>