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0"/>
  </p:notesMasterIdLst>
  <p:sldIdLst>
    <p:sldId id="256" r:id="rId2"/>
    <p:sldId id="257" r:id="rId3"/>
    <p:sldId id="273" r:id="rId4"/>
    <p:sldId id="258" r:id="rId5"/>
    <p:sldId id="268" r:id="rId6"/>
    <p:sldId id="259" r:id="rId7"/>
    <p:sldId id="260" r:id="rId8"/>
    <p:sldId id="261" r:id="rId9"/>
    <p:sldId id="277" r:id="rId10"/>
    <p:sldId id="274" r:id="rId11"/>
    <p:sldId id="262" r:id="rId12"/>
    <p:sldId id="263" r:id="rId13"/>
    <p:sldId id="276" r:id="rId14"/>
    <p:sldId id="264" r:id="rId15"/>
    <p:sldId id="265" r:id="rId16"/>
    <p:sldId id="266" r:id="rId17"/>
    <p:sldId id="275" r:id="rId18"/>
    <p:sldId id="267" r:id="rId19"/>
  </p:sldIdLst>
  <p:sldSz cx="6858000" cy="9144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8420" autoAdjust="0"/>
  </p:normalViewPr>
  <p:slideViewPr>
    <p:cSldViewPr>
      <p:cViewPr>
        <p:scale>
          <a:sx n="80" d="100"/>
          <a:sy n="80" d="100"/>
        </p:scale>
        <p:origin x="-1440" y="-162"/>
      </p:cViewPr>
      <p:guideLst>
        <p:guide orient="horz" pos="2880"/>
        <p:guide pos="2160"/>
      </p:guideLst>
    </p:cSldViewPr>
  </p:slideViewPr>
  <p:outlineViewPr>
    <p:cViewPr>
      <p:scale>
        <a:sx n="33" d="100"/>
        <a:sy n="33" d="100"/>
      </p:scale>
      <p:origin x="0" y="84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8D704BB1-ADE2-4C1E-B5BB-E2D751F187FF}" type="datetimeFigureOut">
              <a:rPr lang="ru-RU" smtClean="0"/>
              <a:pPr/>
              <a:t>20.03.2014</a:t>
            </a:fld>
            <a:endParaRPr lang="ru-RU"/>
          </a:p>
        </p:txBody>
      </p:sp>
      <p:sp>
        <p:nvSpPr>
          <p:cNvPr id="4" name="Образ слайда 3"/>
          <p:cNvSpPr>
            <a:spLocks noGrp="1" noRot="1" noChangeAspect="1"/>
          </p:cNvSpPr>
          <p:nvPr>
            <p:ph type="sldImg" idx="2"/>
          </p:nvPr>
        </p:nvSpPr>
        <p:spPr>
          <a:xfrm>
            <a:off x="1979613" y="739775"/>
            <a:ext cx="2776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05026F2-54BE-4216-914E-CDE78EAF37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979613" y="739775"/>
            <a:ext cx="2776537" cy="37020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5026F2-54BE-4216-914E-CDE78EAF37A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5026F2-54BE-4216-914E-CDE78EAF37A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239E838-FDED-4F48-95C7-28BC5BEF0857}"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C239E838-FDED-4F48-95C7-28BC5BEF0857}"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39E838-FDED-4F48-95C7-28BC5BEF085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1AD1F54-831B-443C-8B59-95DF3FBB105C}"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239E838-FDED-4F48-95C7-28BC5BEF0857}"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91AD1F54-831B-443C-8B59-95DF3FBB105C}" type="datetimeFigureOut">
              <a:rPr lang="ru-RU" smtClean="0"/>
              <a:pPr/>
              <a:t>20.03.2014</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C239E838-FDED-4F48-95C7-28BC5BEF0857}"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med">
    <p:newsflash/>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00042" y="214282"/>
            <a:ext cx="5829300" cy="1571636"/>
          </a:xfrm>
        </p:spPr>
        <p:txBody>
          <a:bodyPr>
            <a:normAutofit/>
          </a:bodyPr>
          <a:lstStyle/>
          <a:p>
            <a:pPr algn="ctr"/>
            <a:r>
              <a:rPr lang="ru-RU" sz="1200" b="1" dirty="0" smtClean="0"/>
              <a:t>Муниципальное казенное образовательное учреждение</a:t>
            </a:r>
            <a:r>
              <a:rPr lang="ru-RU" sz="1200" dirty="0" smtClean="0"/>
              <a:t/>
            </a:r>
            <a:br>
              <a:rPr lang="ru-RU" sz="1200" dirty="0" smtClean="0"/>
            </a:br>
            <a:r>
              <a:rPr lang="ru-RU" sz="1200" b="1" dirty="0" smtClean="0"/>
              <a:t>«Приморская средняя общеобразовательная школа</a:t>
            </a:r>
            <a:r>
              <a:rPr lang="ru-RU" sz="1200" dirty="0" smtClean="0"/>
              <a:t/>
            </a:r>
            <a:br>
              <a:rPr lang="ru-RU" sz="1200" dirty="0" smtClean="0"/>
            </a:br>
            <a:r>
              <a:rPr lang="ru-RU" sz="1200" b="1" dirty="0" smtClean="0"/>
              <a:t>с углубленным изучением отдельных предметов</a:t>
            </a:r>
            <a:r>
              <a:rPr lang="ru-RU" sz="1200" dirty="0" smtClean="0"/>
              <a:t/>
            </a:r>
            <a:br>
              <a:rPr lang="ru-RU" sz="1200" dirty="0" smtClean="0"/>
            </a:br>
            <a:r>
              <a:rPr lang="ru-RU" sz="1200" b="1" dirty="0" smtClean="0"/>
              <a:t>им. Героя Советского Союза Семенова П.А.»</a:t>
            </a:r>
            <a:r>
              <a:rPr lang="ru-RU" sz="1200" dirty="0" smtClean="0"/>
              <a:t/>
            </a:r>
            <a:br>
              <a:rPr lang="ru-RU" sz="1200" dirty="0" smtClean="0"/>
            </a:br>
            <a:r>
              <a:rPr lang="ru-RU" sz="1200" b="1" dirty="0" smtClean="0"/>
              <a:t>Быковского муниципального  района Волгоградской области.</a:t>
            </a:r>
            <a:endParaRPr lang="ru-RU" sz="1200" dirty="0"/>
          </a:p>
        </p:txBody>
      </p:sp>
      <p:sp>
        <p:nvSpPr>
          <p:cNvPr id="6149" name="WordArt 5"/>
          <p:cNvSpPr>
            <a:spLocks noChangeArrowheads="1" noChangeShapeType="1" noTextEdit="1"/>
          </p:cNvSpPr>
          <p:nvPr/>
        </p:nvSpPr>
        <p:spPr bwMode="auto">
          <a:xfrm>
            <a:off x="428604" y="4071934"/>
            <a:ext cx="5934075" cy="1714500"/>
          </a:xfrm>
          <a:prstGeom prst="rect">
            <a:avLst/>
          </a:prstGeom>
        </p:spPr>
        <p:txBody>
          <a:bodyPr wrap="none" fromWordArt="1">
            <a:prstTxWarp prst="textPlain">
              <a:avLst>
                <a:gd name="adj" fmla="val 50000"/>
              </a:avLst>
            </a:prstTxWarp>
          </a:bodyPr>
          <a:lstStyle/>
          <a:p>
            <a:pPr algn="ctr" rtl="0"/>
            <a:r>
              <a:rPr lang="ru-RU" sz="2000" kern="10" spc="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dist="107763" dir="18900000" algn="ctr" rotWithShape="0">
                    <a:srgbClr val="868686">
                      <a:alpha val="50000"/>
                    </a:srgbClr>
                  </a:outerShdw>
                </a:effectLst>
                <a:latin typeface="Comic Sans MS" pitchFamily="66" charset="0"/>
              </a:rPr>
              <a:t>«</a:t>
            </a:r>
            <a:r>
              <a:rPr lang="ru-RU" sz="1400" kern="1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blurRad="38100" dist="38100" dir="2700000" algn="tl">
                    <a:srgbClr val="000000">
                      <a:alpha val="43137"/>
                    </a:srgbClr>
                  </a:outerShdw>
                </a:effectLst>
                <a:latin typeface="Comic Sans MS" pitchFamily="66" charset="0"/>
              </a:rPr>
              <a:t>П</a:t>
            </a:r>
            <a:r>
              <a:rPr lang="ru-RU" sz="1400" kern="10" spc="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blurRad="38100" dist="38100" dir="2700000" algn="tl">
                    <a:srgbClr val="000000">
                      <a:alpha val="43137"/>
                    </a:srgbClr>
                  </a:outerShdw>
                </a:effectLst>
                <a:latin typeface="Comic Sans MS" pitchFamily="66" charset="0"/>
              </a:rPr>
              <a:t>асхальный петушок</a:t>
            </a:r>
            <a:r>
              <a:rPr lang="ru-RU" sz="2000" kern="10" spc="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dist="107763" dir="18900000" algn="ctr" rotWithShape="0">
                    <a:srgbClr val="868686">
                      <a:alpha val="50000"/>
                    </a:srgbClr>
                  </a:outerShdw>
                </a:effectLst>
                <a:latin typeface="Comic Sans MS" pitchFamily="66" charset="0"/>
              </a:rPr>
              <a:t>»</a:t>
            </a:r>
          </a:p>
          <a:p>
            <a:pPr algn="ctr" rtl="0"/>
            <a:r>
              <a:rPr lang="ru-RU" sz="1000" kern="10" spc="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dist="107763" dir="18900000" algn="ctr" rotWithShape="0">
                    <a:srgbClr val="868686">
                      <a:alpha val="50000"/>
                    </a:srgbClr>
                  </a:outerShdw>
                </a:effectLst>
                <a:latin typeface="Comic Sans MS" pitchFamily="66" charset="0"/>
              </a:rPr>
              <a:t>(Подставка под </a:t>
            </a:r>
          </a:p>
          <a:p>
            <a:pPr algn="ctr" rtl="0"/>
            <a:r>
              <a:rPr lang="ru-RU" sz="1000" kern="10" spc="0" dirty="0" smtClean="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dist="107763" dir="18900000" algn="ctr" rotWithShape="0">
                    <a:srgbClr val="868686">
                      <a:alpha val="50000"/>
                    </a:srgbClr>
                  </a:outerShdw>
                </a:effectLst>
                <a:latin typeface="Comic Sans MS" pitchFamily="66" charset="0"/>
              </a:rPr>
              <a:t>пасхальные яйца)</a:t>
            </a:r>
            <a:endParaRPr lang="ru-RU" sz="2400" kern="10" spc="0" dirty="0">
              <a:ln w="9525">
                <a:solidFill>
                  <a:srgbClr val="000000"/>
                </a:solidFill>
                <a:round/>
                <a:headEnd/>
                <a:tailEnd/>
              </a:ln>
              <a:gradFill rotWithShape="0">
                <a:gsLst>
                  <a:gs pos="0">
                    <a:srgbClr val="FFC000"/>
                  </a:gs>
                  <a:gs pos="50000">
                    <a:srgbClr val="000000"/>
                  </a:gs>
                  <a:gs pos="100000">
                    <a:srgbClr val="FFC000"/>
                  </a:gs>
                </a:gsLst>
                <a:lin ang="5400000" scaled="1"/>
              </a:gradFill>
              <a:effectLst>
                <a:outerShdw dist="107763" dir="18900000" algn="ctr" rotWithShape="0">
                  <a:srgbClr val="868686">
                    <a:alpha val="50000"/>
                  </a:srgbClr>
                </a:outerShdw>
              </a:effectLst>
              <a:latin typeface="Comic Sans MS" pitchFamily="66" charset="0"/>
            </a:endParaRPr>
          </a:p>
        </p:txBody>
      </p:sp>
      <p:sp>
        <p:nvSpPr>
          <p:cNvPr id="6152" name="WordArt 8"/>
          <p:cNvSpPr>
            <a:spLocks noChangeArrowheads="1" noChangeShapeType="1" noTextEdit="1"/>
          </p:cNvSpPr>
          <p:nvPr/>
        </p:nvSpPr>
        <p:spPr bwMode="auto">
          <a:xfrm>
            <a:off x="1142984" y="1714480"/>
            <a:ext cx="4667250" cy="1352550"/>
          </a:xfrm>
          <a:prstGeom prst="rect">
            <a:avLst/>
          </a:prstGeom>
        </p:spPr>
        <p:txBody>
          <a:bodyPr wrap="none" fromWordArt="1">
            <a:prstTxWarp prst="textFadeUp">
              <a:avLst>
                <a:gd name="adj" fmla="val 9991"/>
              </a:avLst>
            </a:prstTxWarp>
          </a:bodyPr>
          <a:lstStyle/>
          <a:p>
            <a:pPr algn="ctr" rtl="0"/>
            <a:r>
              <a:rPr lang="ru-RU" sz="4400" b="1" kern="1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a:rPr>
              <a:t>Творческий проект</a:t>
            </a:r>
            <a:endParaRPr lang="ru-RU" sz="4400" b="1" kern="1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a:endParaRPr>
          </a:p>
        </p:txBody>
      </p:sp>
      <p:sp>
        <p:nvSpPr>
          <p:cNvPr id="6154" name="WordArt 10"/>
          <p:cNvSpPr>
            <a:spLocks noChangeArrowheads="1" noChangeShapeType="1" noTextEdit="1"/>
          </p:cNvSpPr>
          <p:nvPr/>
        </p:nvSpPr>
        <p:spPr bwMode="auto">
          <a:xfrm>
            <a:off x="2005002" y="3357554"/>
            <a:ext cx="2809875" cy="523875"/>
          </a:xfrm>
          <a:prstGeom prst="rect">
            <a:avLst/>
          </a:prstGeom>
        </p:spPr>
        <p:txBody>
          <a:bodyPr wrap="none" fromWordArt="1">
            <a:prstTxWarp prst="textDeflateBottom">
              <a:avLst>
                <a:gd name="adj" fmla="val 53125"/>
              </a:avLst>
            </a:prstTxWarp>
          </a:bodyPr>
          <a:lstStyle/>
          <a:p>
            <a:pPr algn="ctr" rtl="0"/>
            <a:r>
              <a:rPr lang="ru-RU" sz="3600" kern="10" spc="0" dirty="0" smtClean="0">
                <a:ln w="12700" algn="ctr">
                  <a:solidFill>
                    <a:srgbClr val="FFFF00"/>
                  </a:solidFill>
                  <a:round/>
                  <a:headEnd/>
                  <a:tailEnd/>
                </a:ln>
                <a:gradFill rotWithShape="1">
                  <a:gsLst>
                    <a:gs pos="0">
                      <a:srgbClr val="00B050"/>
                    </a:gs>
                    <a:gs pos="100000">
                      <a:srgbClr val="00B050">
                        <a:gamma/>
                        <a:shade val="46275"/>
                        <a:invGamma/>
                      </a:srgbClr>
                    </a:gs>
                  </a:gsLst>
                  <a:lin ang="5400000" scaled="1"/>
                </a:gradFill>
                <a:effectLst>
                  <a:outerShdw dist="107763" dir="18900000" algn="ctr" rotWithShape="0">
                    <a:srgbClr val="9999FF">
                      <a:alpha val="50000"/>
                    </a:srgbClr>
                  </a:outerShdw>
                </a:effectLst>
                <a:latin typeface="Arial Black"/>
              </a:rPr>
              <a:t>по технологии</a:t>
            </a:r>
            <a:endParaRPr lang="ru-RU" sz="3600" kern="10" spc="0" dirty="0">
              <a:ln w="12700" algn="ctr">
                <a:solidFill>
                  <a:srgbClr val="FFFF00"/>
                </a:solidFill>
                <a:round/>
                <a:headEnd/>
                <a:tailEnd/>
              </a:ln>
              <a:gradFill rotWithShape="1">
                <a:gsLst>
                  <a:gs pos="0">
                    <a:srgbClr val="00B050"/>
                  </a:gs>
                  <a:gs pos="100000">
                    <a:srgbClr val="00B050">
                      <a:gamma/>
                      <a:shade val="46275"/>
                      <a:invGamma/>
                    </a:srgbClr>
                  </a:gs>
                </a:gsLst>
                <a:lin ang="5400000" scaled="1"/>
              </a:gradFill>
              <a:effectLst>
                <a:outerShdw dist="107763" dir="18900000" algn="ctr" rotWithShape="0">
                  <a:srgbClr val="9999FF">
                    <a:alpha val="50000"/>
                  </a:srgbClr>
                </a:outerShdw>
              </a:effectLst>
              <a:latin typeface="Arial Black"/>
            </a:endParaRPr>
          </a:p>
        </p:txBody>
      </p:sp>
      <p:sp>
        <p:nvSpPr>
          <p:cNvPr id="14" name="Прямоугольник 13"/>
          <p:cNvSpPr/>
          <p:nvPr/>
        </p:nvSpPr>
        <p:spPr>
          <a:xfrm>
            <a:off x="285728" y="6286512"/>
            <a:ext cx="6143668" cy="2585323"/>
          </a:xfrm>
          <a:prstGeom prst="rect">
            <a:avLst/>
          </a:prstGeom>
        </p:spPr>
        <p:txBody>
          <a:bodyPr wrap="square">
            <a:spAutoFit/>
          </a:bodyPr>
          <a:lstStyle/>
          <a:p>
            <a:r>
              <a:rPr lang="ru-RU" b="1" dirty="0" smtClean="0">
                <a:solidFill>
                  <a:srgbClr val="0070C0"/>
                </a:solidFill>
              </a:rPr>
              <a:t>                                                   </a:t>
            </a:r>
          </a:p>
          <a:p>
            <a:endParaRPr lang="ru-RU" b="1" dirty="0" smtClean="0">
              <a:solidFill>
                <a:srgbClr val="0070C0"/>
              </a:solidFill>
            </a:endParaRPr>
          </a:p>
          <a:p>
            <a:endParaRPr lang="ru-RU" b="1" dirty="0" smtClean="0">
              <a:solidFill>
                <a:srgbClr val="0070C0"/>
              </a:solidFill>
            </a:endParaRPr>
          </a:p>
          <a:p>
            <a:endParaRPr lang="ru-RU" b="1" dirty="0" smtClean="0">
              <a:solidFill>
                <a:srgbClr val="0070C0"/>
              </a:solidFill>
            </a:endParaRPr>
          </a:p>
          <a:p>
            <a:pPr algn="r"/>
            <a:r>
              <a:rPr lang="ru-RU" b="1" dirty="0" smtClean="0">
                <a:solidFill>
                  <a:srgbClr val="0070C0"/>
                </a:solidFill>
              </a:rPr>
              <a:t>                                                 Выполнил: ученик  5 «а» класса</a:t>
            </a:r>
            <a:endParaRPr lang="ru-RU" dirty="0" smtClean="0">
              <a:solidFill>
                <a:srgbClr val="0070C0"/>
              </a:solidFill>
            </a:endParaRPr>
          </a:p>
          <a:p>
            <a:pPr algn="r"/>
            <a:r>
              <a:rPr lang="ru-RU" b="1" dirty="0" err="1" smtClean="0">
                <a:solidFill>
                  <a:srgbClr val="0070C0"/>
                </a:solidFill>
              </a:rPr>
              <a:t>Грибенников</a:t>
            </a:r>
            <a:r>
              <a:rPr lang="ru-RU" b="1" dirty="0" smtClean="0">
                <a:solidFill>
                  <a:srgbClr val="0070C0"/>
                </a:solidFill>
              </a:rPr>
              <a:t> Роман                                                                                </a:t>
            </a:r>
            <a:endParaRPr lang="ru-RU" dirty="0" smtClean="0">
              <a:solidFill>
                <a:srgbClr val="0070C0"/>
              </a:solidFill>
            </a:endParaRPr>
          </a:p>
          <a:p>
            <a:pPr algn="r"/>
            <a:r>
              <a:rPr lang="ru-RU" b="1" dirty="0" smtClean="0">
                <a:solidFill>
                  <a:srgbClr val="0070C0"/>
                </a:solidFill>
              </a:rPr>
              <a:t>                                              Руководитель: учитель технологии</a:t>
            </a:r>
            <a:endParaRPr lang="ru-RU" dirty="0" smtClean="0">
              <a:solidFill>
                <a:srgbClr val="0070C0"/>
              </a:solidFill>
            </a:endParaRPr>
          </a:p>
          <a:p>
            <a:pPr algn="r"/>
            <a:r>
              <a:rPr lang="ru-RU" b="1" dirty="0" smtClean="0">
                <a:solidFill>
                  <a:srgbClr val="0070C0"/>
                </a:solidFill>
              </a:rPr>
              <a:t>                                                                                      Жуков Е.А.</a:t>
            </a:r>
            <a:endParaRPr lang="ru-RU" dirty="0" smtClean="0">
              <a:solidFill>
                <a:srgbClr val="0070C0"/>
              </a:solidFill>
            </a:endParaRPr>
          </a:p>
          <a:p>
            <a:r>
              <a:rPr lang="ru-RU" b="1" dirty="0" smtClean="0">
                <a:solidFill>
                  <a:srgbClr val="0070C0"/>
                </a:solidFill>
              </a:rPr>
              <a:t>                                                2014 год.</a:t>
            </a:r>
            <a:endParaRPr lang="ru-RU" dirty="0">
              <a:solidFill>
                <a:srgbClr val="0070C0"/>
              </a:solidFill>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endParaRPr lang="ru-RU" sz="2000" dirty="0" smtClean="0"/>
          </a:p>
          <a:p>
            <a:pPr marL="457200" indent="-457200">
              <a:buAutoNum type="arabicPeriod"/>
            </a:pPr>
            <a:r>
              <a:rPr lang="ru-RU" sz="2400" dirty="0" smtClean="0"/>
              <a:t>Работайте только на выпиловочном столике, надежно прикрепленном к верстаку.</a:t>
            </a:r>
          </a:p>
          <a:p>
            <a:pPr marL="457200" indent="-457200">
              <a:buAutoNum type="arabicPeriod"/>
            </a:pPr>
            <a:r>
              <a:rPr lang="ru-RU" sz="2400" dirty="0" smtClean="0"/>
              <a:t>Во избежание порезов держите пальцы рук вне зоны движения пилки лобзика.</a:t>
            </a:r>
          </a:p>
          <a:p>
            <a:pPr marL="457200" indent="-457200">
              <a:buAutoNum type="arabicPeriod"/>
            </a:pPr>
            <a:r>
              <a:rPr lang="ru-RU" sz="2400" dirty="0" smtClean="0"/>
              <a:t>Прочно закрепляйте пилку в держателях рамки лобзика.</a:t>
            </a:r>
          </a:p>
          <a:p>
            <a:pPr marL="457200" indent="-457200">
              <a:buAutoNum type="arabicPeriod"/>
            </a:pPr>
            <a:r>
              <a:rPr lang="ru-RU" sz="2400" dirty="0" smtClean="0"/>
              <a:t>Не делайте резких движений при выпиливании, не наклоняйтесь низко над заготовками, не сдувайте пыль.</a:t>
            </a:r>
          </a:p>
          <a:p>
            <a:pPr marL="457200" indent="-457200">
              <a:buAutoNum type="arabicPeriod"/>
            </a:pPr>
            <a:r>
              <a:rPr lang="ru-RU" sz="2400" dirty="0" smtClean="0"/>
              <a:t>Если руки устали – отложите инструмент, расслабьте мышцы, опустите руки вниз, слегка потрясите ими для восстановления кровотока.</a:t>
            </a:r>
          </a:p>
          <a:p>
            <a:pPr marL="457200" indent="-457200">
              <a:buAutoNum type="arabicPeriod"/>
            </a:pPr>
            <a:r>
              <a:rPr lang="ru-RU" sz="2400" dirty="0" smtClean="0"/>
              <a:t>Будьте внимательны: сколы могут занозить руку. При зачисток кромок изделия берегите пальцы.</a:t>
            </a:r>
          </a:p>
          <a:p>
            <a:pPr marL="457200" indent="-457200">
              <a:buAutoNum type="arabicPeriod"/>
            </a:pPr>
            <a:r>
              <a:rPr lang="ru-RU" sz="2400" dirty="0" smtClean="0"/>
              <a:t>Работайте в хорошо проветриваемом помещении. Наносите лак в респираторе.</a:t>
            </a:r>
          </a:p>
          <a:p>
            <a:pPr marL="457200" indent="-457200">
              <a:buAutoNum type="arabicPeriod"/>
            </a:pPr>
            <a:r>
              <a:rPr lang="ru-RU" sz="2400" dirty="0" smtClean="0"/>
              <a:t>Древесную пыль удаляйте щеткой-сметкой или влажной тряпкой.</a:t>
            </a:r>
          </a:p>
          <a:p>
            <a:pPr marL="457200" indent="-457200">
              <a:buAutoNum type="arabicPeriod"/>
            </a:pPr>
            <a:r>
              <a:rPr lang="ru-RU" sz="2400" dirty="0" smtClean="0"/>
              <a:t>Избегайте попадания лака на открытые участки тела. Лаки огнеопасны и токсичны. </a:t>
            </a:r>
            <a:endParaRPr lang="ru-RU" sz="2800" dirty="0"/>
          </a:p>
        </p:txBody>
      </p:sp>
      <p:sp>
        <p:nvSpPr>
          <p:cNvPr id="2052" name="WordArt 4"/>
          <p:cNvSpPr>
            <a:spLocks noChangeArrowheads="1" noChangeShapeType="1" noTextEdit="1"/>
          </p:cNvSpPr>
          <p:nvPr/>
        </p:nvSpPr>
        <p:spPr bwMode="auto">
          <a:xfrm>
            <a:off x="571480" y="357158"/>
            <a:ext cx="5934075" cy="819150"/>
          </a:xfrm>
          <a:prstGeom prst="rect">
            <a:avLst/>
          </a:prstGeom>
        </p:spPr>
        <p:txBody>
          <a:bodyPr wrap="none" fromWordArt="1">
            <a:prstTxWarp prst="textPlain">
              <a:avLst>
                <a:gd name="adj" fmla="val 50000"/>
              </a:avLst>
            </a:prstTxWarp>
          </a:bodyPr>
          <a:lstStyle/>
          <a:p>
            <a:pPr algn="ctr" rtl="0"/>
            <a:r>
              <a:rPr lang="ru-RU" sz="4400" kern="10" spc="0" dirty="0" smtClean="0">
                <a:ln w="9525">
                  <a:solidFill>
                    <a:srgbClr val="FFFF00"/>
                  </a:solidFill>
                  <a:round/>
                  <a:headEnd/>
                  <a:tailEnd/>
                </a:ln>
                <a:gradFill rotWithShape="1">
                  <a:gsLst>
                    <a:gs pos="0">
                      <a:srgbClr val="0070C0"/>
                    </a:gs>
                    <a:gs pos="100000">
                      <a:srgbClr val="0070C0">
                        <a:gamma/>
                        <a:shade val="46275"/>
                        <a:invGamma/>
                      </a:srgbClr>
                    </a:gs>
                  </a:gsLst>
                  <a:lin ang="5400000" scaled="1"/>
                </a:gradFill>
                <a:effectLst/>
                <a:latin typeface="Arial Black"/>
              </a:rPr>
              <a:t>Техника безопасности при выполнении работы</a:t>
            </a:r>
            <a:endParaRPr lang="ru-RU" sz="4400" kern="10" spc="0" dirty="0">
              <a:ln w="9525">
                <a:solidFill>
                  <a:srgbClr val="FFFF00"/>
                </a:solidFill>
                <a:round/>
                <a:headEnd/>
                <a:tailEnd/>
              </a:ln>
              <a:gradFill rotWithShape="1">
                <a:gsLst>
                  <a:gs pos="0">
                    <a:srgbClr val="0070C0"/>
                  </a:gs>
                  <a:gs pos="100000">
                    <a:srgbClr val="0070C0">
                      <a:gamma/>
                      <a:shade val="46275"/>
                      <a:invGamma/>
                    </a:srgbClr>
                  </a:gs>
                </a:gsLst>
                <a:lin ang="5400000" scaled="1"/>
              </a:gradFill>
              <a:effectLst/>
              <a:latin typeface="Arial Black"/>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p:cTn id="7" dur="500" fill="hold"/>
                                        <p:tgtEl>
                                          <p:spTgt spid="205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05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05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05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052">
                                            <p:txEl>
                                              <p:pRg st="0" end="0"/>
                                            </p:txEl>
                                          </p:spTgt>
                                        </p:tgtEl>
                                      </p:cBhvr>
                                    </p:animEffect>
                                  </p:childTnLst>
                                </p:cTn>
                              </p:par>
                              <p:par>
                                <p:cTn id="12" presetID="35"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anim calcmode="lin" valueType="num">
                                      <p:cBhvr>
                                        <p:cTn id="39"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5" end="5"/>
                                            </p:txEl>
                                          </p:spTgt>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6" end="6"/>
                                            </p:txEl>
                                          </p:spTgt>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2000"/>
                                        <p:tgtEl>
                                          <p:spTgt spid="3">
                                            <p:txEl>
                                              <p:pRg st="7" end="7"/>
                                            </p:txEl>
                                          </p:spTgt>
                                        </p:tgtEl>
                                      </p:cBhvr>
                                    </p:animEffect>
                                    <p:anim calcmode="lin" valueType="num">
                                      <p:cBhvr>
                                        <p:cTn id="51"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5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7" end="7"/>
                                            </p:txEl>
                                          </p:spTgt>
                                        </p:tgtEl>
                                        <p:attrNameLst>
                                          <p:attrName>ppt_w</p:attrName>
                                        </p:attrNameLst>
                                      </p:cBhvr>
                                      <p:tavLst>
                                        <p:tav tm="0">
                                          <p:val>
                                            <p:fltVal val="0"/>
                                          </p:val>
                                        </p:tav>
                                        <p:tav tm="100000">
                                          <p:val>
                                            <p:strVal val="#ppt_w"/>
                                          </p:val>
                                        </p:tav>
                                      </p:tavLst>
                                    </p:anim>
                                  </p:childTnLst>
                                </p:cTn>
                              </p:par>
                              <p:par>
                                <p:cTn id="54" presetID="35"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2000"/>
                                        <p:tgtEl>
                                          <p:spTgt spid="3">
                                            <p:txEl>
                                              <p:pRg st="8" end="8"/>
                                            </p:txEl>
                                          </p:spTgt>
                                        </p:tgtEl>
                                      </p:cBhvr>
                                    </p:animEffect>
                                    <p:anim calcmode="lin" valueType="num">
                                      <p:cBhvr>
                                        <p:cTn id="57"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58"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8" end="8"/>
                                            </p:txEl>
                                          </p:spTgt>
                                        </p:tgtEl>
                                        <p:attrNameLst>
                                          <p:attrName>ppt_w</p:attrName>
                                        </p:attrNameLst>
                                      </p:cBhvr>
                                      <p:tavLst>
                                        <p:tav tm="0">
                                          <p:val>
                                            <p:fltVal val="0"/>
                                          </p:val>
                                        </p:tav>
                                        <p:tav tm="100000">
                                          <p:val>
                                            <p:strVal val="#ppt_w"/>
                                          </p:val>
                                        </p:tav>
                                      </p:tavLst>
                                    </p:anim>
                                  </p:childTnLst>
                                </p:cTn>
                              </p:par>
                              <p:par>
                                <p:cTn id="60" presetID="35"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2000"/>
                                        <p:tgtEl>
                                          <p:spTgt spid="3">
                                            <p:txEl>
                                              <p:pRg st="9" end="9"/>
                                            </p:txEl>
                                          </p:spTgt>
                                        </p:tgtEl>
                                      </p:cBhvr>
                                    </p:animEffect>
                                    <p:anim calcmode="lin" valueType="num">
                                      <p:cBhvr>
                                        <p:cTn id="63"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64"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2000" fill="hold"/>
                                        <p:tgtEl>
                                          <p:spTgt spid="3">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85720"/>
            <a:ext cx="6172200" cy="1071570"/>
          </a:xfrm>
        </p:spPr>
        <p:txBody>
          <a:bodyPr>
            <a:normAutofit fontScale="90000"/>
          </a:bodyPr>
          <a:lstStyle/>
          <a:p>
            <a:pPr algn="ctr"/>
            <a:r>
              <a:rPr lang="ru-RU" sz="2400" dirty="0" smtClean="0"/>
              <a:t>Технологическая карта</a:t>
            </a:r>
            <a:br>
              <a:rPr lang="ru-RU" sz="2400" dirty="0" smtClean="0"/>
            </a:br>
            <a:r>
              <a:rPr lang="ru-RU" sz="2400" dirty="0" smtClean="0"/>
              <a:t>«Изготовление </a:t>
            </a:r>
            <a:r>
              <a:rPr lang="ru-RU" sz="2400" dirty="0" smtClean="0"/>
              <a:t>Подставки </a:t>
            </a:r>
            <a:br>
              <a:rPr lang="ru-RU" sz="2400" dirty="0" smtClean="0"/>
            </a:br>
            <a:r>
              <a:rPr lang="ru-RU" sz="2400" dirty="0" smtClean="0"/>
              <a:t>под пасхальные яйца»</a:t>
            </a:r>
            <a:endParaRPr lang="ru-RU" sz="2400" dirty="0"/>
          </a:p>
        </p:txBody>
      </p:sp>
      <p:graphicFrame>
        <p:nvGraphicFramePr>
          <p:cNvPr id="4" name="Содержимое 3"/>
          <p:cNvGraphicFramePr>
            <a:graphicFrameLocks noGrp="1"/>
          </p:cNvGraphicFramePr>
          <p:nvPr>
            <p:ph idx="1"/>
          </p:nvPr>
        </p:nvGraphicFramePr>
        <p:xfrm>
          <a:off x="357166" y="1643043"/>
          <a:ext cx="6313822" cy="7082812"/>
        </p:xfrm>
        <a:graphic>
          <a:graphicData uri="http://schemas.openxmlformats.org/drawingml/2006/table">
            <a:tbl>
              <a:tblPr firstRow="1" bandRow="1">
                <a:tableStyleId>{5940675A-B579-460E-94D1-54222C63F5DA}</a:tableStyleId>
              </a:tblPr>
              <a:tblGrid>
                <a:gridCol w="585770"/>
                <a:gridCol w="1500198"/>
                <a:gridCol w="2857520"/>
                <a:gridCol w="1370334"/>
              </a:tblGrid>
              <a:tr h="438655">
                <a:tc>
                  <a:txBody>
                    <a:bodyPr/>
                    <a:lstStyle/>
                    <a:p>
                      <a:r>
                        <a:rPr lang="ru-RU" sz="1200" dirty="0" smtClean="0"/>
                        <a:t>№</a:t>
                      </a:r>
                      <a:r>
                        <a:rPr lang="ru-RU" sz="1200" baseline="0" dirty="0" smtClean="0"/>
                        <a:t> </a:t>
                      </a:r>
                      <a:r>
                        <a:rPr lang="ru-RU" sz="1200" baseline="0" dirty="0" err="1" smtClean="0"/>
                        <a:t>п</a:t>
                      </a:r>
                      <a:r>
                        <a:rPr lang="ru-RU" sz="1200" baseline="0" dirty="0" smtClean="0"/>
                        <a:t>/</a:t>
                      </a:r>
                      <a:r>
                        <a:rPr lang="ru-RU" sz="1200" baseline="0" dirty="0" err="1" smtClean="0"/>
                        <a:t>п</a:t>
                      </a:r>
                      <a:endParaRPr lang="ru-RU" sz="1200" dirty="0"/>
                    </a:p>
                  </a:txBody>
                  <a:tcPr/>
                </a:tc>
                <a:tc>
                  <a:txBody>
                    <a:bodyPr/>
                    <a:lstStyle/>
                    <a:p>
                      <a:r>
                        <a:rPr lang="ru-RU" sz="1200" dirty="0" smtClean="0"/>
                        <a:t>Технологическая операция</a:t>
                      </a:r>
                      <a:endParaRPr lang="ru-RU" sz="1200" dirty="0"/>
                    </a:p>
                  </a:txBody>
                  <a:tcPr/>
                </a:tc>
                <a:tc>
                  <a:txBody>
                    <a:bodyPr/>
                    <a:lstStyle/>
                    <a:p>
                      <a:r>
                        <a:rPr lang="ru-RU" sz="1200" dirty="0" smtClean="0"/>
                        <a:t>Последовательность выполнения</a:t>
                      </a:r>
                      <a:endParaRPr lang="ru-RU" sz="1200" dirty="0"/>
                    </a:p>
                  </a:txBody>
                  <a:tcPr/>
                </a:tc>
                <a:tc>
                  <a:txBody>
                    <a:bodyPr/>
                    <a:lstStyle/>
                    <a:p>
                      <a:r>
                        <a:rPr lang="ru-RU" sz="1200" dirty="0" smtClean="0"/>
                        <a:t>Инструменты и оборудование</a:t>
                      </a:r>
                      <a:endParaRPr lang="ru-RU" sz="1200" dirty="0"/>
                    </a:p>
                  </a:txBody>
                  <a:tcPr/>
                </a:tc>
              </a:tr>
              <a:tr h="1666886">
                <a:tc>
                  <a:txBody>
                    <a:bodyPr/>
                    <a:lstStyle/>
                    <a:p>
                      <a:r>
                        <a:rPr lang="ru-RU" sz="1200" dirty="0" smtClean="0"/>
                        <a:t>1</a:t>
                      </a:r>
                      <a:endParaRPr lang="ru-RU" sz="1200" dirty="0"/>
                    </a:p>
                  </a:txBody>
                  <a:tcPr/>
                </a:tc>
                <a:tc>
                  <a:txBody>
                    <a:bodyPr/>
                    <a:lstStyle/>
                    <a:p>
                      <a:r>
                        <a:rPr lang="ru-RU" sz="1200" dirty="0" smtClean="0"/>
                        <a:t>Обработка материала</a:t>
                      </a:r>
                    </a:p>
                  </a:txBody>
                  <a:tcPr/>
                </a:tc>
                <a:tc>
                  <a:txBody>
                    <a:bodyPr/>
                    <a:lstStyle/>
                    <a:p>
                      <a:r>
                        <a:rPr lang="ru-RU" sz="1200" baseline="0" dirty="0" smtClean="0"/>
                        <a:t>Обработать  фанеру наждачной бумагой          </a:t>
                      </a:r>
                      <a:r>
                        <a:rPr lang="ru-RU" sz="1200" dirty="0" smtClean="0"/>
                        <a:t> </a:t>
                      </a:r>
                    </a:p>
                  </a:txBody>
                  <a:tcPr/>
                </a:tc>
                <a:tc>
                  <a:txBody>
                    <a:bodyPr/>
                    <a:lstStyle/>
                    <a:p>
                      <a:r>
                        <a:rPr lang="ru-RU" sz="1200" dirty="0" smtClean="0"/>
                        <a:t>Наждачная бумага</a:t>
                      </a:r>
                      <a:endParaRPr lang="ru-RU" sz="1200" dirty="0"/>
                    </a:p>
                  </a:txBody>
                  <a:tcPr/>
                </a:tc>
              </a:tr>
              <a:tr h="1666886">
                <a:tc>
                  <a:txBody>
                    <a:bodyPr/>
                    <a:lstStyle/>
                    <a:p>
                      <a:r>
                        <a:rPr lang="ru-RU" sz="1100" dirty="0" smtClean="0"/>
                        <a:t>2</a:t>
                      </a:r>
                      <a:endParaRPr lang="ru-RU" sz="1100" dirty="0"/>
                    </a:p>
                  </a:txBody>
                  <a:tcPr/>
                </a:tc>
                <a:tc>
                  <a:txBody>
                    <a:bodyPr/>
                    <a:lstStyle/>
                    <a:p>
                      <a:r>
                        <a:rPr lang="ru-RU" sz="1200" dirty="0" smtClean="0"/>
                        <a:t>Перевод чертежа платформы подставки(с пропилами)</a:t>
                      </a:r>
                      <a:endParaRPr lang="ru-RU" sz="1200" dirty="0"/>
                    </a:p>
                  </a:txBody>
                  <a:tcPr/>
                </a:tc>
                <a:tc>
                  <a:txBody>
                    <a:bodyPr/>
                    <a:lstStyle/>
                    <a:p>
                      <a:r>
                        <a:rPr lang="ru-RU" sz="1200" dirty="0" smtClean="0"/>
                        <a:t>Перевести чертеж платформы подставки (с пропилами) на фанеру.</a:t>
                      </a:r>
                    </a:p>
                    <a:p>
                      <a:r>
                        <a:rPr lang="ru-RU" sz="1200" dirty="0" smtClean="0"/>
                        <a:t>(1 шт.)</a:t>
                      </a:r>
                      <a:endParaRPr lang="ru-RU" sz="1200" dirty="0"/>
                    </a:p>
                  </a:txBody>
                  <a:tcPr/>
                </a:tc>
                <a:tc>
                  <a:txBody>
                    <a:bodyPr/>
                    <a:lstStyle/>
                    <a:p>
                      <a:r>
                        <a:rPr lang="ru-RU" sz="1200" dirty="0" smtClean="0"/>
                        <a:t>Линейка, карандаш,</a:t>
                      </a:r>
                    </a:p>
                    <a:p>
                      <a:r>
                        <a:rPr lang="ru-RU" sz="1200" dirty="0" smtClean="0"/>
                        <a:t>Копировальная</a:t>
                      </a:r>
                      <a:r>
                        <a:rPr lang="ru-RU" sz="1200" baseline="0" dirty="0" smtClean="0"/>
                        <a:t> бумага</a:t>
                      </a:r>
                      <a:endParaRPr lang="ru-RU" sz="1200" dirty="0"/>
                    </a:p>
                  </a:txBody>
                  <a:tcPr/>
                </a:tc>
              </a:tr>
              <a:tr h="438655">
                <a:tc>
                  <a:txBody>
                    <a:bodyPr/>
                    <a:lstStyle/>
                    <a:p>
                      <a:r>
                        <a:rPr lang="ru-RU" sz="1200" dirty="0" smtClean="0"/>
                        <a:t>3</a:t>
                      </a:r>
                      <a:endParaRPr lang="ru-RU" sz="1200" dirty="0"/>
                    </a:p>
                  </a:txBody>
                  <a:tcPr/>
                </a:tc>
                <a:tc>
                  <a:txBody>
                    <a:bodyPr/>
                    <a:lstStyle/>
                    <a:p>
                      <a:r>
                        <a:rPr lang="ru-RU" sz="1200" dirty="0" smtClean="0"/>
                        <a:t>Перевод чертежа центральной детали</a:t>
                      </a:r>
                      <a:r>
                        <a:rPr lang="ru-RU" sz="1200" baseline="0" dirty="0" smtClean="0"/>
                        <a:t> хвоста</a:t>
                      </a:r>
                      <a:r>
                        <a:rPr lang="ru-RU" sz="1200" dirty="0" smtClean="0"/>
                        <a:t> на фанеру</a:t>
                      </a:r>
                      <a:endParaRPr lang="ru-RU" sz="1200" dirty="0"/>
                    </a:p>
                  </a:txBody>
                  <a:tcPr/>
                </a:tc>
                <a:tc>
                  <a:txBody>
                    <a:bodyPr/>
                    <a:lstStyle/>
                    <a:p>
                      <a:r>
                        <a:rPr lang="ru-RU" sz="1200" dirty="0" smtClean="0"/>
                        <a:t>Перевести чертеж центральной детали</a:t>
                      </a:r>
                      <a:r>
                        <a:rPr lang="ru-RU" sz="1200" baseline="0" dirty="0" smtClean="0"/>
                        <a:t> хвоста</a:t>
                      </a:r>
                      <a:r>
                        <a:rPr lang="ru-RU" sz="1200" dirty="0" smtClean="0"/>
                        <a:t> 1шт.)</a:t>
                      </a:r>
                    </a:p>
                    <a:p>
                      <a:endParaRPr lang="ru-RU" sz="1200" dirty="0" smtClean="0"/>
                    </a:p>
                    <a:p>
                      <a:endParaRPr lang="ru-RU" sz="1200" dirty="0" smtClean="0"/>
                    </a:p>
                    <a:p>
                      <a:endParaRPr lang="ru-RU" sz="1200" dirty="0" smtClean="0"/>
                    </a:p>
                    <a:p>
                      <a:endParaRPr lang="ru-RU" sz="1200" dirty="0" smtClean="0"/>
                    </a:p>
                    <a:p>
                      <a:endParaRPr lang="ru-RU" sz="1200" dirty="0"/>
                    </a:p>
                  </a:txBody>
                  <a:tcPr/>
                </a:tc>
                <a:tc>
                  <a:txBody>
                    <a:bodyPr/>
                    <a:lstStyle/>
                    <a:p>
                      <a:r>
                        <a:rPr lang="ru-RU" sz="1200" dirty="0" smtClean="0"/>
                        <a:t>Линейка, карандаш,</a:t>
                      </a:r>
                    </a:p>
                    <a:p>
                      <a:r>
                        <a:rPr lang="ru-RU" sz="1200" dirty="0" smtClean="0"/>
                        <a:t>Копировальная</a:t>
                      </a:r>
                      <a:r>
                        <a:rPr lang="ru-RU" sz="1200" baseline="0" dirty="0" smtClean="0"/>
                        <a:t> бумага</a:t>
                      </a:r>
                      <a:endParaRPr lang="ru-RU" sz="1200" dirty="0"/>
                    </a:p>
                  </a:txBody>
                  <a:tcPr/>
                </a:tc>
              </a:tr>
              <a:tr h="789578">
                <a:tc>
                  <a:txBody>
                    <a:bodyPr/>
                    <a:lstStyle/>
                    <a:p>
                      <a:r>
                        <a:rPr lang="ru-RU" sz="1200" dirty="0" smtClean="0"/>
                        <a:t>4</a:t>
                      </a:r>
                      <a:endParaRPr lang="ru-RU" sz="1200" dirty="0"/>
                    </a:p>
                  </a:txBody>
                  <a:tcPr/>
                </a:tc>
                <a:tc>
                  <a:txBody>
                    <a:bodyPr/>
                    <a:lstStyle/>
                    <a:p>
                      <a:r>
                        <a:rPr lang="ru-RU" sz="1200" dirty="0" smtClean="0"/>
                        <a:t>Перевод чертежа боковых деталей хвоста</a:t>
                      </a:r>
                      <a:r>
                        <a:rPr lang="ru-RU" sz="1200" baseline="0" dirty="0" smtClean="0"/>
                        <a:t> на фанеру</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Перевести боковых деталей хвоста на фанеру</a:t>
                      </a:r>
                    </a:p>
                    <a:p>
                      <a:r>
                        <a:rPr lang="ru-RU" sz="1200" dirty="0" smtClean="0"/>
                        <a:t>(2 шт.)</a:t>
                      </a:r>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a:p>
                  </a:txBody>
                  <a:tcPr/>
                </a:tc>
                <a:tc>
                  <a:txBody>
                    <a:bodyPr/>
                    <a:lstStyle/>
                    <a:p>
                      <a:r>
                        <a:rPr lang="ru-RU" sz="1200" dirty="0" smtClean="0"/>
                        <a:t>Карандаш,</a:t>
                      </a:r>
                    </a:p>
                    <a:p>
                      <a:r>
                        <a:rPr lang="ru-RU" sz="1200" dirty="0" smtClean="0"/>
                        <a:t>Копировальная бумага</a:t>
                      </a:r>
                      <a:endParaRPr lang="ru-RU" sz="1200" dirty="0"/>
                    </a:p>
                  </a:txBody>
                  <a:tcPr/>
                </a:tc>
              </a:tr>
            </a:tbl>
          </a:graphicData>
        </a:graphic>
      </p:graphicFrame>
      <p:pic>
        <p:nvPicPr>
          <p:cNvPr id="7" name="Рисунок 6" descr="Vypilivaniye_lobzikom_chertezh_paskhalnyy_petushok_2-600x850 (1).jpg"/>
          <p:cNvPicPr>
            <a:picLocks noChangeAspect="1"/>
          </p:cNvPicPr>
          <p:nvPr/>
        </p:nvPicPr>
        <p:blipFill>
          <a:blip r:embed="rId2" cstate="print"/>
          <a:stretch>
            <a:fillRect/>
          </a:stretch>
        </p:blipFill>
        <p:spPr>
          <a:xfrm>
            <a:off x="3143248" y="4214810"/>
            <a:ext cx="1126446" cy="1134406"/>
          </a:xfrm>
          <a:prstGeom prst="rect">
            <a:avLst/>
          </a:prstGeom>
        </p:spPr>
      </p:pic>
      <p:pic>
        <p:nvPicPr>
          <p:cNvPr id="11" name="Рисунок 10" descr="1.jpg"/>
          <p:cNvPicPr>
            <a:picLocks noChangeAspect="1"/>
          </p:cNvPicPr>
          <p:nvPr/>
        </p:nvPicPr>
        <p:blipFill>
          <a:blip r:embed="rId3"/>
          <a:stretch>
            <a:fillRect/>
          </a:stretch>
        </p:blipFill>
        <p:spPr>
          <a:xfrm>
            <a:off x="3214686" y="5857884"/>
            <a:ext cx="1124173" cy="876514"/>
          </a:xfrm>
          <a:prstGeom prst="rect">
            <a:avLst/>
          </a:prstGeom>
        </p:spPr>
      </p:pic>
      <p:pic>
        <p:nvPicPr>
          <p:cNvPr id="12" name="Рисунок 11" descr="5.jpg"/>
          <p:cNvPicPr>
            <a:picLocks noChangeAspect="1"/>
          </p:cNvPicPr>
          <p:nvPr/>
        </p:nvPicPr>
        <p:blipFill>
          <a:blip r:embed="rId4"/>
          <a:stretch>
            <a:fillRect/>
          </a:stretch>
        </p:blipFill>
        <p:spPr>
          <a:xfrm>
            <a:off x="3214686" y="7286644"/>
            <a:ext cx="1274480" cy="1209676"/>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90" y="357158"/>
          <a:ext cx="6286544" cy="5500726"/>
        </p:xfrm>
        <a:graphic>
          <a:graphicData uri="http://schemas.openxmlformats.org/drawingml/2006/table">
            <a:tbl>
              <a:tblPr firstRow="1" bandRow="1">
                <a:tableStyleId>{5940675A-B579-460E-94D1-54222C63F5DA}</a:tableStyleId>
              </a:tblPr>
              <a:tblGrid>
                <a:gridCol w="451099"/>
                <a:gridCol w="1382467"/>
                <a:gridCol w="2692173"/>
                <a:gridCol w="1760805"/>
              </a:tblGrid>
              <a:tr h="2129180">
                <a:tc>
                  <a:txBody>
                    <a:bodyPr/>
                    <a:lstStyle/>
                    <a:p>
                      <a:r>
                        <a:rPr lang="ru-RU" sz="1200" dirty="0" smtClean="0"/>
                        <a:t>5</a:t>
                      </a:r>
                      <a:endParaRPr lang="ru-RU" sz="1200" dirty="0"/>
                    </a:p>
                  </a:txBody>
                  <a:tcPr/>
                </a:tc>
                <a:tc>
                  <a:txBody>
                    <a:bodyPr/>
                    <a:lstStyle/>
                    <a:p>
                      <a:r>
                        <a:rPr lang="ru-RU" sz="1200" dirty="0" smtClean="0"/>
                        <a:t>Выпиливание</a:t>
                      </a:r>
                      <a:r>
                        <a:rPr lang="ru-RU" sz="1200" baseline="0" dirty="0" smtClean="0"/>
                        <a:t> ножки под платформу по чертежу</a:t>
                      </a:r>
                      <a:endParaRPr lang="ru-RU" sz="1200" dirty="0"/>
                    </a:p>
                  </a:txBody>
                  <a:tcPr/>
                </a:tc>
                <a:tc>
                  <a:txBody>
                    <a:bodyPr/>
                    <a:lstStyle/>
                    <a:p>
                      <a:r>
                        <a:rPr lang="ru-RU" sz="1200" baseline="0" dirty="0" smtClean="0"/>
                        <a:t>Выпилить ножку под платформу (с пропилами) (1 шт.)</a:t>
                      </a:r>
                    </a:p>
                    <a:p>
                      <a:r>
                        <a:rPr lang="ru-RU" sz="1200" baseline="0" dirty="0" smtClean="0"/>
                        <a:t>                         </a:t>
                      </a:r>
                    </a:p>
                  </a:txBody>
                  <a:tcPr/>
                </a:tc>
                <a:tc>
                  <a:txBody>
                    <a:bodyPr/>
                    <a:lstStyle/>
                    <a:p>
                      <a:r>
                        <a:rPr lang="ru-RU" sz="1200" dirty="0" smtClean="0"/>
                        <a:t>Ручной лобзик,</a:t>
                      </a:r>
                    </a:p>
                    <a:p>
                      <a:r>
                        <a:rPr lang="ru-RU" sz="1200" dirty="0" smtClean="0"/>
                        <a:t>Пилки,</a:t>
                      </a:r>
                    </a:p>
                    <a:p>
                      <a:r>
                        <a:rPr lang="ru-RU" sz="1200" dirty="0" smtClean="0"/>
                        <a:t>Выпиловочный столик</a:t>
                      </a:r>
                    </a:p>
                    <a:p>
                      <a:endParaRPr lang="ru-RU" sz="1200" dirty="0" smtClean="0"/>
                    </a:p>
                  </a:txBody>
                  <a:tcPr/>
                </a:tc>
              </a:tr>
              <a:tr h="2172461">
                <a:tc>
                  <a:txBody>
                    <a:bodyPr/>
                    <a:lstStyle/>
                    <a:p>
                      <a:r>
                        <a:rPr lang="ru-RU" sz="1200" dirty="0" smtClean="0"/>
                        <a:t>6</a:t>
                      </a:r>
                      <a:endParaRPr lang="ru-RU" sz="1200" dirty="0"/>
                    </a:p>
                  </a:txBody>
                  <a:tcPr/>
                </a:tc>
                <a:tc>
                  <a:txBody>
                    <a:bodyPr/>
                    <a:lstStyle/>
                    <a:p>
                      <a:r>
                        <a:rPr lang="ru-RU" sz="1200" dirty="0" smtClean="0"/>
                        <a:t>Выпиливание </a:t>
                      </a:r>
                      <a:r>
                        <a:rPr lang="ru-RU" sz="1200" baseline="0" dirty="0" smtClean="0"/>
                        <a:t>ножки под платформу </a:t>
                      </a:r>
                      <a:r>
                        <a:rPr lang="ru-RU" sz="1200" dirty="0" smtClean="0"/>
                        <a:t> по чертежу</a:t>
                      </a:r>
                      <a:endParaRPr lang="ru-RU" sz="1200" dirty="0"/>
                    </a:p>
                  </a:txBody>
                  <a:tcPr/>
                </a:tc>
                <a:tc>
                  <a:txBody>
                    <a:bodyPr/>
                    <a:lstStyle/>
                    <a:p>
                      <a:r>
                        <a:rPr lang="ru-RU" sz="1200" baseline="0" dirty="0" smtClean="0"/>
                        <a:t>Выпилить ножку под платформу  </a:t>
                      </a:r>
                    </a:p>
                    <a:p>
                      <a:r>
                        <a:rPr lang="ru-RU" sz="1200" baseline="0" dirty="0" smtClean="0"/>
                        <a:t>(1 шт.)</a:t>
                      </a:r>
                    </a:p>
                  </a:txBody>
                  <a:tcPr/>
                </a:tc>
                <a:tc>
                  <a:txBody>
                    <a:bodyPr/>
                    <a:lstStyle/>
                    <a:p>
                      <a:r>
                        <a:rPr lang="ru-RU" sz="1200" dirty="0" smtClean="0"/>
                        <a:t>Ручной лобзик,</a:t>
                      </a:r>
                    </a:p>
                    <a:p>
                      <a:r>
                        <a:rPr lang="ru-RU" sz="1200" dirty="0" smtClean="0"/>
                        <a:t>Пилки,</a:t>
                      </a:r>
                    </a:p>
                    <a:p>
                      <a:r>
                        <a:rPr lang="ru-RU" sz="1200" dirty="0" smtClean="0"/>
                        <a:t>Выпиловочный столик</a:t>
                      </a:r>
                    </a:p>
                  </a:txBody>
                  <a:tcPr/>
                </a:tc>
              </a:tr>
              <a:tr h="1199085">
                <a:tc>
                  <a:txBody>
                    <a:bodyPr/>
                    <a:lstStyle/>
                    <a:p>
                      <a:r>
                        <a:rPr lang="ru-RU" sz="1200" dirty="0" smtClean="0"/>
                        <a:t>7</a:t>
                      </a:r>
                      <a:endParaRPr lang="ru-RU" sz="1200" dirty="0"/>
                    </a:p>
                  </a:txBody>
                  <a:tcPr/>
                </a:tc>
                <a:tc>
                  <a:txBody>
                    <a:bodyPr/>
                    <a:lstStyle/>
                    <a:p>
                      <a:r>
                        <a:rPr lang="ru-RU" sz="1200" dirty="0" smtClean="0"/>
                        <a:t>Выпиливание центральной детали</a:t>
                      </a:r>
                      <a:r>
                        <a:rPr lang="ru-RU" sz="1200" baseline="0" dirty="0" smtClean="0"/>
                        <a:t> головы </a:t>
                      </a:r>
                      <a:r>
                        <a:rPr lang="ru-RU" sz="1200" dirty="0" smtClean="0"/>
                        <a:t>по чертежу</a:t>
                      </a:r>
                      <a:endParaRPr lang="ru-RU" sz="1200" dirty="0"/>
                    </a:p>
                  </a:txBody>
                  <a:tcPr/>
                </a:tc>
                <a:tc>
                  <a:txBody>
                    <a:bodyPr/>
                    <a:lstStyle/>
                    <a:p>
                      <a:r>
                        <a:rPr lang="ru-RU" sz="1200" dirty="0" smtClean="0"/>
                        <a:t>Выпилить центральную деталь</a:t>
                      </a:r>
                      <a:r>
                        <a:rPr lang="ru-RU" sz="1200" baseline="0" dirty="0" smtClean="0"/>
                        <a:t> головы </a:t>
                      </a:r>
                      <a:r>
                        <a:rPr lang="ru-RU" sz="1200" dirty="0" smtClean="0"/>
                        <a:t> по чертежу (1 шт.)</a:t>
                      </a:r>
                      <a:endParaRPr lang="ru-RU" sz="1200" dirty="0"/>
                    </a:p>
                  </a:txBody>
                  <a:tcPr/>
                </a:tc>
                <a:tc>
                  <a:txBody>
                    <a:bodyPr/>
                    <a:lstStyle/>
                    <a:p>
                      <a:r>
                        <a:rPr lang="ru-RU" sz="1200" dirty="0" smtClean="0"/>
                        <a:t>Ручной лобзик,</a:t>
                      </a:r>
                    </a:p>
                    <a:p>
                      <a:r>
                        <a:rPr lang="ru-RU" sz="1200" dirty="0" smtClean="0"/>
                        <a:t>Пилки,</a:t>
                      </a:r>
                    </a:p>
                    <a:p>
                      <a:r>
                        <a:rPr lang="ru-RU" sz="1200" dirty="0" smtClean="0"/>
                        <a:t>Выпиловочный столик,</a:t>
                      </a:r>
                    </a:p>
                    <a:p>
                      <a:endParaRPr lang="ru-RU" sz="1200" dirty="0" smtClean="0"/>
                    </a:p>
                  </a:txBody>
                  <a:tcPr/>
                </a:tc>
              </a:tr>
            </a:tbl>
          </a:graphicData>
        </a:graphic>
      </p:graphicFrame>
      <p:pic>
        <p:nvPicPr>
          <p:cNvPr id="3" name="Рисунок 2" descr="3.jpg"/>
          <p:cNvPicPr>
            <a:picLocks noChangeAspect="1"/>
          </p:cNvPicPr>
          <p:nvPr/>
        </p:nvPicPr>
        <p:blipFill>
          <a:blip r:embed="rId2"/>
          <a:stretch>
            <a:fillRect/>
          </a:stretch>
        </p:blipFill>
        <p:spPr>
          <a:xfrm>
            <a:off x="2214554" y="1071538"/>
            <a:ext cx="2431693" cy="857256"/>
          </a:xfrm>
          <a:prstGeom prst="rect">
            <a:avLst/>
          </a:prstGeom>
        </p:spPr>
      </p:pic>
      <p:pic>
        <p:nvPicPr>
          <p:cNvPr id="5" name="Рисунок 4" descr="4.jpg"/>
          <p:cNvPicPr>
            <a:picLocks noChangeAspect="1"/>
          </p:cNvPicPr>
          <p:nvPr/>
        </p:nvPicPr>
        <p:blipFill>
          <a:blip r:embed="rId3"/>
          <a:stretch>
            <a:fillRect/>
          </a:stretch>
        </p:blipFill>
        <p:spPr>
          <a:xfrm>
            <a:off x="2214554" y="3071802"/>
            <a:ext cx="2290762" cy="815888"/>
          </a:xfrm>
          <a:prstGeom prst="rect">
            <a:avLst/>
          </a:prstGeom>
        </p:spPr>
      </p:pic>
      <p:pic>
        <p:nvPicPr>
          <p:cNvPr id="6" name="Рисунок 5" descr="2.jpg"/>
          <p:cNvPicPr>
            <a:picLocks noChangeAspect="1"/>
          </p:cNvPicPr>
          <p:nvPr/>
        </p:nvPicPr>
        <p:blipFill>
          <a:blip r:embed="rId4" cstate="print"/>
          <a:stretch>
            <a:fillRect/>
          </a:stretch>
        </p:blipFill>
        <p:spPr>
          <a:xfrm>
            <a:off x="3429000" y="5000628"/>
            <a:ext cx="857256" cy="786945"/>
          </a:xfrm>
          <a:prstGeom prst="rect">
            <a:avLst/>
          </a:prstGeom>
        </p:spPr>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8" y="428596"/>
          <a:ext cx="6286544" cy="7500990"/>
        </p:xfrm>
        <a:graphic>
          <a:graphicData uri="http://schemas.openxmlformats.org/drawingml/2006/table">
            <a:tbl>
              <a:tblPr firstRow="1" bandRow="1">
                <a:tableStyleId>{5940675A-B579-460E-94D1-54222C63F5DA}</a:tableStyleId>
              </a:tblPr>
              <a:tblGrid>
                <a:gridCol w="428628"/>
                <a:gridCol w="2714644"/>
                <a:gridCol w="1571636"/>
                <a:gridCol w="1571636"/>
              </a:tblGrid>
              <a:tr h="2500330">
                <a:tc>
                  <a:txBody>
                    <a:bodyPr/>
                    <a:lstStyle/>
                    <a:p>
                      <a:r>
                        <a:rPr lang="ru-RU" sz="1200" dirty="0" smtClean="0"/>
                        <a:t>8</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Выпиливание</a:t>
                      </a:r>
                      <a:r>
                        <a:rPr lang="ru-RU" sz="1200" baseline="0" dirty="0" smtClean="0"/>
                        <a:t> боковых деталей головы по чертежу</a:t>
                      </a:r>
                      <a:endParaRPr lang="ru-RU" sz="1200" dirty="0" smtClean="0"/>
                    </a:p>
                    <a:p>
                      <a:endParaRPr lang="ru-RU" sz="1200" dirty="0"/>
                    </a:p>
                  </a:txBody>
                  <a:tcPr/>
                </a:tc>
                <a:tc>
                  <a:txBody>
                    <a:bodyPr/>
                    <a:lstStyle/>
                    <a:p>
                      <a:r>
                        <a:rPr lang="ru-RU" sz="1200" dirty="0" smtClean="0"/>
                        <a:t>Выпилить </a:t>
                      </a:r>
                      <a:r>
                        <a:rPr lang="ru-RU" sz="1200" baseline="0" dirty="0" smtClean="0"/>
                        <a:t>боковые детали головы (2 шт.)</a:t>
                      </a:r>
                      <a:endParaRPr lang="ru-RU" sz="1200" dirty="0"/>
                    </a:p>
                  </a:txBody>
                  <a:tcPr/>
                </a:tc>
                <a:tc>
                  <a:txBody>
                    <a:bodyPr/>
                    <a:lstStyle/>
                    <a:p>
                      <a:r>
                        <a:rPr lang="ru-RU" sz="1200" dirty="0" smtClean="0"/>
                        <a:t>Ручной лобзик,</a:t>
                      </a:r>
                    </a:p>
                    <a:p>
                      <a:r>
                        <a:rPr lang="ru-RU" sz="1200" dirty="0" smtClean="0"/>
                        <a:t>Пилки,</a:t>
                      </a:r>
                    </a:p>
                    <a:p>
                      <a:r>
                        <a:rPr lang="ru-RU" sz="1200" dirty="0" smtClean="0"/>
                        <a:t>Выпиловочный столик,</a:t>
                      </a:r>
                    </a:p>
                    <a:p>
                      <a:endParaRPr lang="ru-RU" sz="1200" dirty="0"/>
                    </a:p>
                  </a:txBody>
                  <a:tcPr/>
                </a:tc>
              </a:tr>
              <a:tr h="2500330">
                <a:tc>
                  <a:txBody>
                    <a:bodyPr/>
                    <a:lstStyle/>
                    <a:p>
                      <a:r>
                        <a:rPr lang="ru-RU" sz="1200" dirty="0" smtClean="0"/>
                        <a:t>9</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Сборка изделия, склеивание</a:t>
                      </a:r>
                    </a:p>
                    <a:p>
                      <a:endParaRPr lang="ru-RU" sz="1200" dirty="0"/>
                    </a:p>
                  </a:txBody>
                  <a:tcPr/>
                </a:tc>
                <a:tc>
                  <a:txBody>
                    <a:bodyPr/>
                    <a:lstStyle/>
                    <a:p>
                      <a:r>
                        <a:rPr lang="ru-RU" sz="1200" dirty="0" smtClean="0"/>
                        <a:t>Собрать изделие, склеить</a:t>
                      </a:r>
                      <a:endParaRPr lang="ru-RU" sz="1200" dirty="0"/>
                    </a:p>
                  </a:txBody>
                  <a:tcPr/>
                </a:tc>
                <a:tc>
                  <a:txBody>
                    <a:bodyPr/>
                    <a:lstStyle/>
                    <a:p>
                      <a:r>
                        <a:rPr lang="ru-RU" sz="1200" dirty="0" smtClean="0"/>
                        <a:t>Клей «Момент»</a:t>
                      </a:r>
                      <a:endParaRPr lang="ru-RU" sz="1200" dirty="0"/>
                    </a:p>
                  </a:txBody>
                  <a:tcPr/>
                </a:tc>
              </a:tr>
              <a:tr h="2500330">
                <a:tc>
                  <a:txBody>
                    <a:bodyPr/>
                    <a:lstStyle/>
                    <a:p>
                      <a:r>
                        <a:rPr lang="ru-RU" sz="1200" dirty="0" smtClean="0"/>
                        <a:t>10</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Лакирование, раскраска </a:t>
                      </a:r>
                    </a:p>
                    <a:p>
                      <a:endParaRPr lang="ru-RU" sz="1200" dirty="0"/>
                    </a:p>
                  </a:txBody>
                  <a:tcPr/>
                </a:tc>
                <a:tc>
                  <a:txBody>
                    <a:bodyPr/>
                    <a:lstStyle/>
                    <a:p>
                      <a:r>
                        <a:rPr lang="ru-RU" sz="1200" dirty="0" smtClean="0"/>
                        <a:t>Раскрасить,</a:t>
                      </a:r>
                    </a:p>
                    <a:p>
                      <a:r>
                        <a:rPr lang="ru-RU" sz="1200" dirty="0" smtClean="0"/>
                        <a:t>Покрыть</a:t>
                      </a:r>
                      <a:r>
                        <a:rPr lang="ru-RU" sz="1200" baseline="0" dirty="0" smtClean="0"/>
                        <a:t> лаком</a:t>
                      </a:r>
                      <a:endParaRPr lang="ru-RU" sz="1200" dirty="0"/>
                    </a:p>
                  </a:txBody>
                  <a:tcPr/>
                </a:tc>
                <a:tc>
                  <a:txBody>
                    <a:bodyPr/>
                    <a:lstStyle/>
                    <a:p>
                      <a:r>
                        <a:rPr lang="ru-RU" sz="1200" dirty="0" smtClean="0"/>
                        <a:t>Бесцветный лак,</a:t>
                      </a:r>
                    </a:p>
                    <a:p>
                      <a:r>
                        <a:rPr lang="ru-RU" sz="1200" dirty="0" smtClean="0"/>
                        <a:t>Кисть, цветные карандаши</a:t>
                      </a:r>
                    </a:p>
                    <a:p>
                      <a:endParaRPr lang="ru-RU" sz="1200" dirty="0"/>
                    </a:p>
                  </a:txBody>
                  <a:tcPr/>
                </a:tc>
              </a:tr>
            </a:tbl>
          </a:graphicData>
        </a:graphic>
      </p:graphicFrame>
      <p:pic>
        <p:nvPicPr>
          <p:cNvPr id="3" name="Рисунок 2" descr="6.jpg"/>
          <p:cNvPicPr>
            <a:picLocks noChangeAspect="1"/>
          </p:cNvPicPr>
          <p:nvPr/>
        </p:nvPicPr>
        <p:blipFill>
          <a:blip r:embed="rId2"/>
          <a:stretch>
            <a:fillRect/>
          </a:stretch>
        </p:blipFill>
        <p:spPr>
          <a:xfrm>
            <a:off x="3500438" y="1500166"/>
            <a:ext cx="1419985" cy="1347782"/>
          </a:xfrm>
          <a:prstGeom prst="rect">
            <a:avLst/>
          </a:prstGeom>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28600" y="2071688"/>
          <a:ext cx="6515102" cy="6126480"/>
        </p:xfrm>
        <a:graphic>
          <a:graphicData uri="http://schemas.openxmlformats.org/drawingml/2006/table">
            <a:tbl>
              <a:tblPr firstRow="1" bandRow="1">
                <a:tableStyleId>{5940675A-B579-460E-94D1-54222C63F5DA}</a:tableStyleId>
              </a:tblPr>
              <a:tblGrid>
                <a:gridCol w="3257551"/>
                <a:gridCol w="3257551"/>
              </a:tblGrid>
              <a:tr h="370840">
                <a:tc>
                  <a:txBody>
                    <a:bodyPr/>
                    <a:lstStyle/>
                    <a:p>
                      <a:r>
                        <a:rPr lang="ru-RU" sz="2400" dirty="0" smtClean="0"/>
                        <a:t>Название  изделия</a:t>
                      </a:r>
                      <a:endParaRPr lang="ru-RU" sz="2400" dirty="0"/>
                    </a:p>
                  </a:txBody>
                  <a:tcPr marL="96520" marR="96520"/>
                </a:tc>
                <a:tc>
                  <a:txBody>
                    <a:bodyPr/>
                    <a:lstStyle/>
                    <a:p>
                      <a:r>
                        <a:rPr lang="ru-RU" sz="2400" dirty="0" smtClean="0"/>
                        <a:t>Подставка</a:t>
                      </a:r>
                      <a:r>
                        <a:rPr lang="ru-RU" sz="2400" baseline="0" dirty="0" smtClean="0"/>
                        <a:t> под пасхальные яйца</a:t>
                      </a:r>
                      <a:endParaRPr lang="ru-RU" sz="2400" dirty="0"/>
                    </a:p>
                  </a:txBody>
                  <a:tcPr marL="96520" marR="96520"/>
                </a:tc>
              </a:tr>
              <a:tr h="370840">
                <a:tc>
                  <a:txBody>
                    <a:bodyPr/>
                    <a:lstStyle/>
                    <a:p>
                      <a:r>
                        <a:rPr lang="ru-RU" sz="2400" dirty="0" smtClean="0"/>
                        <a:t>Функциональное назначение</a:t>
                      </a:r>
                      <a:endParaRPr lang="ru-RU" sz="2400" dirty="0"/>
                    </a:p>
                  </a:txBody>
                  <a:tcPr marL="96520" marR="96520"/>
                </a:tc>
                <a:tc>
                  <a:txBody>
                    <a:bodyPr/>
                    <a:lstStyle/>
                    <a:p>
                      <a:r>
                        <a:rPr lang="ru-RU" sz="2400" dirty="0" smtClean="0"/>
                        <a:t>Для украшения пасхального стола</a:t>
                      </a:r>
                      <a:endParaRPr lang="ru-RU" sz="2400" dirty="0"/>
                    </a:p>
                  </a:txBody>
                  <a:tcPr marL="96520" marR="96520"/>
                </a:tc>
              </a:tr>
              <a:tr h="370840">
                <a:tc>
                  <a:txBody>
                    <a:bodyPr/>
                    <a:lstStyle/>
                    <a:p>
                      <a:r>
                        <a:rPr lang="ru-RU" sz="2400" dirty="0" smtClean="0"/>
                        <a:t>Пользователь</a:t>
                      </a:r>
                      <a:endParaRPr lang="ru-RU" sz="2400" dirty="0"/>
                    </a:p>
                  </a:txBody>
                  <a:tcPr marL="96520" marR="96520"/>
                </a:tc>
                <a:tc>
                  <a:txBody>
                    <a:bodyPr/>
                    <a:lstStyle/>
                    <a:p>
                      <a:r>
                        <a:rPr lang="ru-RU" sz="2400" dirty="0" smtClean="0"/>
                        <a:t>Члены</a:t>
                      </a:r>
                      <a:r>
                        <a:rPr lang="ru-RU" sz="2400" baseline="0" dirty="0" smtClean="0"/>
                        <a:t> семьи</a:t>
                      </a:r>
                      <a:endParaRPr lang="ru-RU" sz="2400" dirty="0"/>
                    </a:p>
                  </a:txBody>
                  <a:tcPr marL="96520" marR="96520"/>
                </a:tc>
              </a:tr>
              <a:tr h="370840">
                <a:tc>
                  <a:txBody>
                    <a:bodyPr/>
                    <a:lstStyle/>
                    <a:p>
                      <a:r>
                        <a:rPr lang="ru-RU" sz="2400" dirty="0" smtClean="0"/>
                        <a:t>Единичное или массовое производство</a:t>
                      </a:r>
                      <a:endParaRPr lang="ru-RU" sz="2400" dirty="0"/>
                    </a:p>
                  </a:txBody>
                  <a:tcPr marL="96520" marR="96520"/>
                </a:tc>
                <a:tc>
                  <a:txBody>
                    <a:bodyPr/>
                    <a:lstStyle/>
                    <a:p>
                      <a:r>
                        <a:rPr lang="ru-RU" sz="2400" dirty="0" smtClean="0"/>
                        <a:t>Единичное. </a:t>
                      </a:r>
                      <a:endParaRPr lang="ru-RU" sz="2400" dirty="0"/>
                    </a:p>
                  </a:txBody>
                  <a:tcPr marL="96520" marR="96520"/>
                </a:tc>
              </a:tr>
              <a:tr h="370840">
                <a:tc>
                  <a:txBody>
                    <a:bodyPr/>
                    <a:lstStyle/>
                    <a:p>
                      <a:r>
                        <a:rPr lang="ru-RU" sz="2400" dirty="0" smtClean="0"/>
                        <a:t>Требования к материалам</a:t>
                      </a:r>
                      <a:endParaRPr lang="ru-RU" sz="2400" dirty="0"/>
                    </a:p>
                  </a:txBody>
                  <a:tcPr marL="96520" marR="96520"/>
                </a:tc>
                <a:tc>
                  <a:txBody>
                    <a:bodyPr/>
                    <a:lstStyle/>
                    <a:p>
                      <a:r>
                        <a:rPr lang="ru-RU" sz="2400" dirty="0" smtClean="0"/>
                        <a:t>Натуральные</a:t>
                      </a:r>
                      <a:endParaRPr lang="ru-RU" sz="2400" dirty="0"/>
                    </a:p>
                  </a:txBody>
                  <a:tcPr marL="96520" marR="96520"/>
                </a:tc>
              </a:tr>
              <a:tr h="370840">
                <a:tc>
                  <a:txBody>
                    <a:bodyPr/>
                    <a:lstStyle/>
                    <a:p>
                      <a:r>
                        <a:rPr lang="ru-RU" sz="2400" dirty="0" smtClean="0"/>
                        <a:t>Требования с точки зрения безопасности использования</a:t>
                      </a:r>
                      <a:endParaRPr lang="ru-RU" sz="2400" dirty="0"/>
                    </a:p>
                  </a:txBody>
                  <a:tcPr marL="96520" marR="96520"/>
                </a:tc>
                <a:tc>
                  <a:txBody>
                    <a:bodyPr/>
                    <a:lstStyle/>
                    <a:p>
                      <a:r>
                        <a:rPr lang="ru-RU" sz="2400" dirty="0" smtClean="0"/>
                        <a:t>Гладкая, без заусенцев поверхность</a:t>
                      </a:r>
                      <a:endParaRPr lang="ru-RU" sz="2400" dirty="0"/>
                    </a:p>
                  </a:txBody>
                  <a:tcPr marL="96520" marR="96520"/>
                </a:tc>
              </a:tr>
              <a:tr h="370840">
                <a:tc>
                  <a:txBody>
                    <a:bodyPr/>
                    <a:lstStyle/>
                    <a:p>
                      <a:r>
                        <a:rPr lang="ru-RU" sz="2400" dirty="0" smtClean="0"/>
                        <a:t>Экологические требования</a:t>
                      </a:r>
                      <a:endParaRPr lang="ru-RU" sz="2400" dirty="0"/>
                    </a:p>
                  </a:txBody>
                  <a:tcPr marL="96520" marR="96520"/>
                </a:tc>
                <a:tc>
                  <a:txBody>
                    <a:bodyPr/>
                    <a:lstStyle/>
                    <a:p>
                      <a:r>
                        <a:rPr lang="ru-RU" sz="2400" dirty="0" smtClean="0"/>
                        <a:t>Экологически чистые материалы - фанера</a:t>
                      </a:r>
                      <a:endParaRPr lang="ru-RU" sz="2400" dirty="0"/>
                    </a:p>
                  </a:txBody>
                  <a:tcPr marL="96520" marR="96520"/>
                </a:tc>
              </a:tr>
            </a:tbl>
          </a:graphicData>
        </a:graphic>
      </p:graphicFrame>
      <p:sp>
        <p:nvSpPr>
          <p:cNvPr id="2051" name="WordArt 3"/>
          <p:cNvSpPr>
            <a:spLocks noChangeArrowheads="1" noChangeShapeType="1" noTextEdit="1"/>
          </p:cNvSpPr>
          <p:nvPr/>
        </p:nvSpPr>
        <p:spPr bwMode="auto">
          <a:xfrm>
            <a:off x="642918" y="500034"/>
            <a:ext cx="5667375" cy="781050"/>
          </a:xfrm>
          <a:prstGeom prst="rect">
            <a:avLst/>
          </a:prstGeom>
        </p:spPr>
        <p:txBody>
          <a:bodyPr wrap="none" fromWordArt="1">
            <a:prstTxWarp prst="textDoubleWave1">
              <a:avLst>
                <a:gd name="adj1" fmla="val 6500"/>
                <a:gd name="adj2" fmla="val 0"/>
              </a:avLst>
            </a:prstTxWarp>
          </a:bodyPr>
          <a:lstStyle/>
          <a:p>
            <a:pPr algn="ctr" rtl="0"/>
            <a:r>
              <a:rPr lang="ru-RU" sz="4400" kern="10" spc="-440" dirty="0" err="1"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Тр</a:t>
            </a:r>
            <a:r>
              <a:rPr lang="ru-RU" sz="4400" kern="10" spc="-440" dirty="0"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 е б о в а </a:t>
            </a:r>
            <a:r>
              <a:rPr lang="ru-RU" sz="4400" kern="10" spc="-440" dirty="0" err="1"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н</a:t>
            </a:r>
            <a:r>
              <a:rPr lang="ru-RU" sz="4400" kern="10" spc="-440" dirty="0"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  и я     к      и </a:t>
            </a:r>
            <a:r>
              <a:rPr lang="ru-RU" sz="4400" kern="10" spc="-440" dirty="0" err="1"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з</a:t>
            </a:r>
            <a:r>
              <a:rPr lang="ru-RU" sz="4400" kern="10" spc="-440" dirty="0"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 </a:t>
            </a:r>
            <a:r>
              <a:rPr lang="ru-RU" sz="4400" kern="10" spc="-440" dirty="0" err="1"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д</a:t>
            </a:r>
            <a:r>
              <a:rPr lang="ru-RU" sz="4400" kern="10" spc="-440" dirty="0"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 е л  и </a:t>
            </a:r>
            <a:r>
              <a:rPr lang="ru-RU" sz="4400" kern="10" spc="-440" dirty="0" err="1" smtClean="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rPr>
              <a:t>ю</a:t>
            </a:r>
            <a:endParaRPr lang="ru-RU" sz="4400" kern="10" spc="-440" dirty="0">
              <a:ln w="12700">
                <a:solidFill>
                  <a:srgbClr val="000099"/>
                </a:solidFill>
                <a:round/>
                <a:headEnd/>
                <a:tailEnd/>
              </a:ln>
              <a:gradFill rotWithShape="1">
                <a:gsLst>
                  <a:gs pos="0">
                    <a:srgbClr val="FFFFFF"/>
                  </a:gs>
                  <a:gs pos="100000">
                    <a:srgbClr val="0070C0"/>
                  </a:gs>
                </a:gsLst>
                <a:path path="rect">
                  <a:fillToRect l="50000" t="50000" r="50000" b="50000"/>
                </a:path>
              </a:gradFill>
              <a:effectLst/>
              <a:latin typeface="Impac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5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2500297"/>
            <a:ext cx="6172200" cy="5667921"/>
          </a:xfrm>
        </p:spPr>
        <p:txBody>
          <a:bodyPr>
            <a:normAutofit/>
          </a:bodyPr>
          <a:lstStyle/>
          <a:p>
            <a:pPr>
              <a:buNone/>
            </a:pPr>
            <a:endParaRPr lang="ru-RU" sz="1400" dirty="0" smtClean="0"/>
          </a:p>
          <a:p>
            <a:pPr>
              <a:buNone/>
            </a:pPr>
            <a:r>
              <a:rPr lang="ru-RU" sz="3600" dirty="0" smtClean="0"/>
              <a:t>   При изготовлении пасхального петушка (подставки под пасхальные яйца), мной не было затрачено ни копейки денег, так как все инструменты и материалы у нас дома были.</a:t>
            </a:r>
            <a:endParaRPr lang="ru-RU" sz="3600" dirty="0"/>
          </a:p>
        </p:txBody>
      </p:sp>
      <p:sp>
        <p:nvSpPr>
          <p:cNvPr id="3074" name="WordArt 2"/>
          <p:cNvSpPr>
            <a:spLocks noChangeArrowheads="1" noChangeShapeType="1" noTextEdit="1"/>
          </p:cNvSpPr>
          <p:nvPr/>
        </p:nvSpPr>
        <p:spPr bwMode="auto">
          <a:xfrm>
            <a:off x="928670" y="428596"/>
            <a:ext cx="5176835" cy="785818"/>
          </a:xfrm>
          <a:prstGeom prst="rect">
            <a:avLst/>
          </a:prstGeom>
        </p:spPr>
        <p:txBody>
          <a:bodyPr wrap="none" fromWordArt="1">
            <a:prstTxWarp prst="textWave1">
              <a:avLst>
                <a:gd name="adj1" fmla="val 13005"/>
                <a:gd name="adj2" fmla="val 0"/>
              </a:avLst>
            </a:prstTxWarp>
          </a:bodyPr>
          <a:lstStyle/>
          <a:p>
            <a:pPr algn="ctr" rtl="0"/>
            <a:r>
              <a:rPr lang="ru-RU" sz="44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Экономический расчёт</a:t>
            </a:r>
            <a:endParaRPr lang="ru-RU" sz="44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07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074">
                                            <p:txEl>
                                              <p:pRg st="0" end="0"/>
                                            </p:txEl>
                                          </p:spTgt>
                                        </p:tgtEl>
                                        <p:attrNameLst>
                                          <p:attrName>ppt_w</p:attrName>
                                        </p:attrNameLst>
                                      </p:cBhvr>
                                    </p:anim>
                                    <p:anim by="(#ppt_w*0.50)" calcmode="lin" valueType="num">
                                      <p:cBhvr>
                                        <p:cTn id="8" dur="500" decel="50000" autoRev="1" fill="hold">
                                          <p:stCondLst>
                                            <p:cond delay="0"/>
                                          </p:stCondLst>
                                        </p:cTn>
                                        <p:tgtEl>
                                          <p:spTgt spid="3074">
                                            <p:txEl>
                                              <p:pRg st="0" end="0"/>
                                            </p:txEl>
                                          </p:spTgt>
                                        </p:tgtEl>
                                        <p:attrNameLst>
                                          <p:attrName>ppt_x</p:attrName>
                                        </p:attrNameLst>
                                      </p:cBhvr>
                                    </p:anim>
                                    <p:anim from="(-#ppt_h/2)" to="(#ppt_y)" calcmode="lin" valueType="num">
                                      <p:cBhvr>
                                        <p:cTn id="9" dur="1000" fill="hold">
                                          <p:stCondLst>
                                            <p:cond delay="0"/>
                                          </p:stCondLst>
                                        </p:cTn>
                                        <p:tgtEl>
                                          <p:spTgt spid="3074">
                                            <p:txEl>
                                              <p:pRg st="0" end="0"/>
                                            </p:txEl>
                                          </p:spTgt>
                                        </p:tgtEl>
                                        <p:attrNameLst>
                                          <p:attrName>ppt_y</p:attrName>
                                        </p:attrNameLst>
                                      </p:cBhvr>
                                    </p:anim>
                                    <p:animRot by="21600000">
                                      <p:cBhvr>
                                        <p:cTn id="10" dur="1000" fill="hold">
                                          <p:stCondLst>
                                            <p:cond delay="0"/>
                                          </p:stCondLst>
                                        </p:cTn>
                                        <p:tgtEl>
                                          <p:spTgt spid="307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643041"/>
            <a:ext cx="6172200" cy="6525177"/>
          </a:xfrm>
        </p:spPr>
        <p:txBody>
          <a:bodyPr>
            <a:normAutofit/>
          </a:bodyPr>
          <a:lstStyle/>
          <a:p>
            <a:pPr>
              <a:buNone/>
            </a:pPr>
            <a:r>
              <a:rPr lang="ru-RU" sz="1400" dirty="0" smtClean="0"/>
              <a:t>        </a:t>
            </a:r>
          </a:p>
          <a:p>
            <a:pPr algn="just">
              <a:buNone/>
            </a:pPr>
            <a:r>
              <a:rPr lang="ru-RU" sz="2000" dirty="0" smtClean="0"/>
              <a:t>     Закончив работу над своим изделием, мне захотелось  посмотреть как мое изделие будет украшать пасхальный стол. Расписанные или украшенные своим способом пасхальные яйца становятся семейной гордостью. Некоторые из них хочется выставить на показ. Я думаю мое изделие будет востребовано в нашей семье.</a:t>
            </a:r>
          </a:p>
          <a:p>
            <a:pPr>
              <a:buNone/>
            </a:pPr>
            <a:endParaRPr lang="ru-RU" sz="2000" dirty="0" smtClean="0"/>
          </a:p>
          <a:p>
            <a:pPr>
              <a:buNone/>
            </a:pPr>
            <a:endParaRPr lang="ru-RU" sz="2000" dirty="0"/>
          </a:p>
        </p:txBody>
      </p:sp>
      <p:sp>
        <p:nvSpPr>
          <p:cNvPr id="4098" name="WordArt 2"/>
          <p:cNvSpPr>
            <a:spLocks noChangeArrowheads="1" noChangeShapeType="1" noTextEdit="1"/>
          </p:cNvSpPr>
          <p:nvPr/>
        </p:nvSpPr>
        <p:spPr bwMode="auto">
          <a:xfrm>
            <a:off x="428604" y="285720"/>
            <a:ext cx="5943600" cy="628650"/>
          </a:xfrm>
          <a:prstGeom prst="rect">
            <a:avLst/>
          </a:prstGeom>
        </p:spPr>
        <p:txBody>
          <a:bodyPr wrap="none" fromWordArt="1">
            <a:prstTxWarp prst="textFadeUp">
              <a:avLst>
                <a:gd name="adj" fmla="val 9991"/>
              </a:avLst>
            </a:prstTxWarp>
          </a:bodyPr>
          <a:lstStyle/>
          <a:p>
            <a:pPr algn="ctr" rtl="0"/>
            <a:r>
              <a:rPr lang="ru-RU" sz="4400" kern="10" spc="0" dirty="0" smtClean="0">
                <a:ln w="12700">
                  <a:noFill/>
                  <a:round/>
                  <a:headEnd/>
                  <a:tailEnd/>
                </a:ln>
                <a:gradFill rotWithShape="0">
                  <a:gsLst>
                    <a:gs pos="0">
                      <a:srgbClr val="520402"/>
                    </a:gs>
                    <a:gs pos="100000">
                      <a:srgbClr val="FFCC00"/>
                    </a:gs>
                  </a:gsLst>
                  <a:lin ang="5400000" scaled="1"/>
                </a:gradFill>
                <a:effectLst>
                  <a:prstShdw prst="shdw17" dist="17961" dir="2700000">
                    <a:srgbClr val="520402">
                      <a:gamma/>
                      <a:shade val="60000"/>
                      <a:invGamma/>
                    </a:srgbClr>
                  </a:prstShdw>
                </a:effectLst>
                <a:latin typeface="Arial Black"/>
              </a:rPr>
              <a:t>Оценка качества проекта</a:t>
            </a:r>
            <a:endParaRPr lang="ru-RU" sz="4400" kern="10" spc="0" dirty="0">
              <a:ln w="12700">
                <a:noFill/>
                <a:round/>
                <a:headEnd/>
                <a:tailEnd/>
              </a:ln>
              <a:gradFill rotWithShape="0">
                <a:gsLst>
                  <a:gs pos="0">
                    <a:srgbClr val="520402"/>
                  </a:gs>
                  <a:gs pos="100000">
                    <a:srgbClr val="FFCC00"/>
                  </a:gs>
                </a:gsLst>
                <a:lin ang="5400000" scaled="1"/>
              </a:gradFill>
              <a:effectLst>
                <a:prstShdw prst="shdw17" dist="17961" dir="2700000">
                  <a:srgbClr val="520402">
                    <a:gamma/>
                    <a:shade val="60000"/>
                    <a:invGamma/>
                  </a:srgbClr>
                </a:prstShdw>
              </a:effectLst>
              <a:latin typeface="Arial Black"/>
            </a:endParaRPr>
          </a:p>
        </p:txBody>
      </p:sp>
      <p:pic>
        <p:nvPicPr>
          <p:cNvPr id="4" name="Рисунок 3" descr="Фото5110.jpg"/>
          <p:cNvPicPr>
            <a:picLocks noChangeAspect="1"/>
          </p:cNvPicPr>
          <p:nvPr/>
        </p:nvPicPr>
        <p:blipFill>
          <a:blip r:embed="rId2" cstate="print"/>
          <a:stretch>
            <a:fillRect/>
          </a:stretch>
        </p:blipFill>
        <p:spPr>
          <a:xfrm>
            <a:off x="785794" y="4357686"/>
            <a:ext cx="5631146" cy="4353395"/>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1000"/>
                                        <p:tgtEl>
                                          <p:spTgt spid="4098">
                                            <p:txEl>
                                              <p:pRg st="0" end="0"/>
                                            </p:txEl>
                                          </p:spTgt>
                                        </p:tgtEl>
                                      </p:cBhvr>
                                    </p:animEffect>
                                    <p:anim calcmode="lin" valueType="num">
                                      <p:cBhvr>
                                        <p:cTn id="8"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Left)">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66" y="1571604"/>
            <a:ext cx="6386534" cy="2000264"/>
          </a:xfrm>
        </p:spPr>
        <p:txBody>
          <a:bodyPr>
            <a:normAutofit/>
          </a:bodyPr>
          <a:lstStyle/>
          <a:p>
            <a:pPr>
              <a:buNone/>
            </a:pPr>
            <a:r>
              <a:rPr lang="ru-RU" sz="2800" dirty="0" smtClean="0"/>
              <a:t>    Пасхальный петушок (подставка под пасхальные яйца)– это удобное и красивое изделие, которое украсит пасхальный стол!</a:t>
            </a:r>
            <a:endParaRPr lang="ru-RU" sz="2800" dirty="0"/>
          </a:p>
        </p:txBody>
      </p:sp>
      <p:sp>
        <p:nvSpPr>
          <p:cNvPr id="1026" name="WordArt 2"/>
          <p:cNvSpPr>
            <a:spLocks noChangeArrowheads="1" noChangeShapeType="1" noTextEdit="1"/>
          </p:cNvSpPr>
          <p:nvPr/>
        </p:nvSpPr>
        <p:spPr bwMode="auto">
          <a:xfrm>
            <a:off x="642918" y="500034"/>
            <a:ext cx="5629275" cy="790575"/>
          </a:xfrm>
          <a:prstGeom prst="rect">
            <a:avLst/>
          </a:prstGeom>
        </p:spPr>
        <p:txBody>
          <a:bodyPr wrap="none" fromWordArt="1">
            <a:prstTxWarp prst="textPlain">
              <a:avLst>
                <a:gd name="adj" fmla="val 50000"/>
              </a:avLst>
            </a:prstTxWarp>
          </a:bodyPr>
          <a:lstStyle/>
          <a:p>
            <a:pPr algn="ctr" rtl="0"/>
            <a:r>
              <a:rPr lang="ru-RU" sz="44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Arial Black"/>
              </a:rPr>
              <a:t>Реклама изделия</a:t>
            </a:r>
            <a:endParaRPr lang="ru-RU" sz="44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Arial Black"/>
            </a:endParaRPr>
          </a:p>
        </p:txBody>
      </p:sp>
      <p:pic>
        <p:nvPicPr>
          <p:cNvPr id="4" name="Рисунок 3" descr="Фото5108.jpg"/>
          <p:cNvPicPr>
            <a:picLocks noChangeAspect="1"/>
          </p:cNvPicPr>
          <p:nvPr/>
        </p:nvPicPr>
        <p:blipFill>
          <a:blip r:embed="rId2" cstate="print"/>
          <a:stretch>
            <a:fillRect/>
          </a:stretch>
        </p:blipFill>
        <p:spPr>
          <a:xfrm>
            <a:off x="357166" y="3929058"/>
            <a:ext cx="6143644" cy="3695786"/>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dissolv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8" y="1142976"/>
            <a:ext cx="6172200" cy="8001024"/>
          </a:xfrm>
        </p:spPr>
        <p:txBody>
          <a:bodyPr>
            <a:normAutofit/>
          </a:bodyPr>
          <a:lstStyle/>
          <a:p>
            <a:pPr>
              <a:buNone/>
            </a:pPr>
            <a:endParaRPr lang="ru-RU" sz="1400" dirty="0" smtClean="0"/>
          </a:p>
          <a:p>
            <a:pPr>
              <a:buNone/>
            </a:pPr>
            <a:endParaRPr lang="ru-RU" sz="1400" dirty="0" smtClean="0"/>
          </a:p>
          <a:p>
            <a:pPr>
              <a:buNone/>
            </a:pPr>
            <a:r>
              <a:rPr lang="ru-RU" sz="2800" dirty="0" smtClean="0"/>
              <a:t>1 Учебник «Технология» 5-7 классы. В.Д. Симоненко. М. «</a:t>
            </a:r>
            <a:r>
              <a:rPr lang="ru-RU" sz="2800" dirty="0" err="1" smtClean="0"/>
              <a:t>Вентана-Граф</a:t>
            </a:r>
            <a:r>
              <a:rPr lang="ru-RU" sz="2800" dirty="0" smtClean="0"/>
              <a:t>», 2012</a:t>
            </a:r>
          </a:p>
          <a:p>
            <a:pPr>
              <a:buNone/>
            </a:pPr>
            <a:r>
              <a:rPr lang="ru-RU" sz="2800" dirty="0" smtClean="0"/>
              <a:t>2 </a:t>
            </a:r>
            <a:r>
              <a:rPr lang="ru-RU" sz="2800" dirty="0" err="1" smtClean="0"/>
              <a:t>Рихвак</a:t>
            </a:r>
            <a:r>
              <a:rPr lang="ru-RU" sz="2800" dirty="0" smtClean="0"/>
              <a:t> Э.В. «Мастерим из древесины» М. «Просвещение</a:t>
            </a:r>
            <a:r>
              <a:rPr lang="ru-RU" sz="2800" smtClean="0"/>
              <a:t>» 1990г</a:t>
            </a:r>
            <a:r>
              <a:rPr lang="ru-RU" sz="2800" dirty="0" smtClean="0"/>
              <a:t>.</a:t>
            </a:r>
          </a:p>
          <a:p>
            <a:pPr>
              <a:buNone/>
            </a:pPr>
            <a:endParaRPr lang="ru-RU" sz="2800" dirty="0"/>
          </a:p>
        </p:txBody>
      </p:sp>
      <p:sp>
        <p:nvSpPr>
          <p:cNvPr id="5122" name="WordArt 2"/>
          <p:cNvSpPr>
            <a:spLocks noChangeArrowheads="1" noChangeShapeType="1" noTextEdit="1"/>
          </p:cNvSpPr>
          <p:nvPr/>
        </p:nvSpPr>
        <p:spPr bwMode="auto">
          <a:xfrm>
            <a:off x="1500174" y="214282"/>
            <a:ext cx="3619500" cy="790575"/>
          </a:xfrm>
          <a:prstGeom prst="rect">
            <a:avLst/>
          </a:prstGeom>
        </p:spPr>
        <p:txBody>
          <a:bodyPr wrap="none" fromWordArt="1">
            <a:prstTxWarp prst="textPlain">
              <a:avLst>
                <a:gd name="adj" fmla="val 50000"/>
              </a:avLst>
            </a:prstTxWarp>
          </a:bodyPr>
          <a:lstStyle/>
          <a:p>
            <a:pPr algn="ctr" rtl="0"/>
            <a:r>
              <a:rPr lang="ru-RU" sz="4400" kern="10" spc="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Литература</a:t>
            </a:r>
            <a:endParaRPr lang="ru-RU" sz="4400" kern="10" spc="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pic>
        <p:nvPicPr>
          <p:cNvPr id="4" name="Picture 2" descr="C:\Documents and Settings\Пользователь\Рабочий стол\192.jpg"/>
          <p:cNvPicPr>
            <a:picLocks noChangeAspect="1" noChangeArrowheads="1"/>
          </p:cNvPicPr>
          <p:nvPr/>
        </p:nvPicPr>
        <p:blipFill>
          <a:blip r:embed="rId2"/>
          <a:srcRect/>
          <a:stretch>
            <a:fillRect/>
          </a:stretch>
        </p:blipFill>
        <p:spPr bwMode="auto">
          <a:xfrm>
            <a:off x="928670" y="4643438"/>
            <a:ext cx="4986756" cy="3989405"/>
          </a:xfrm>
          <a:prstGeom prst="roundRect">
            <a:avLst>
              <a:gd name="adj" fmla="val 16667"/>
            </a:avLst>
          </a:prstGeom>
          <a:ln>
            <a:noFill/>
          </a:ln>
          <a:effectLst>
            <a:outerShdw blurRad="63500" sx="102000" sy="102000" algn="ctr"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122">
                                            <p:txEl>
                                              <p:pRg st="0" end="0"/>
                                            </p:txEl>
                                          </p:spTgt>
                                        </p:tgtEl>
                                        <p:attrNameLst>
                                          <p:attrName>style.visibility</p:attrName>
                                        </p:attrNameLst>
                                      </p:cBhvr>
                                      <p:to>
                                        <p:strVal val="visible"/>
                                      </p:to>
                                    </p:set>
                                    <p:set>
                                      <p:cBhvr>
                                        <p:cTn id="7" dur="455" fill="hold">
                                          <p:stCondLst>
                                            <p:cond delay="0"/>
                                          </p:stCondLst>
                                        </p:cTn>
                                        <p:tgtEl>
                                          <p:spTgt spid="5122">
                                            <p:txEl>
                                              <p:pRg st="0" end="0"/>
                                            </p:txEl>
                                          </p:spTgt>
                                        </p:tgtEl>
                                        <p:attrNameLst>
                                          <p:attrName>style.rotation</p:attrName>
                                        </p:attrNameLst>
                                      </p:cBhvr>
                                      <p:to>
                                        <p:strVal val="-45.0"/>
                                      </p:to>
                                    </p:set>
                                    <p:anim calcmode="lin" valueType="num">
                                      <p:cBhvr>
                                        <p:cTn id="8" dur="455" fill="hold">
                                          <p:stCondLst>
                                            <p:cond delay="455"/>
                                          </p:stCondLst>
                                        </p:cTn>
                                        <p:tgtEl>
                                          <p:spTgt spid="512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12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12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12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8" y="366184"/>
            <a:ext cx="5286412" cy="705354"/>
          </a:xfrm>
        </p:spPr>
        <p:txBody>
          <a:bodyPr>
            <a:prstTxWarp prst="textTriangleInverted">
              <a:avLst/>
            </a:prstTxWarp>
            <a:noAutofit/>
          </a:bodyPr>
          <a:lstStyle/>
          <a:p>
            <a:r>
              <a:rPr lang="ru-RU" sz="3600"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Содержание:</a:t>
            </a:r>
            <a:endParaRPr lang="ru-RU" sz="3600"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p:txBody>
          <a:bodyPr>
            <a:normAutofit/>
          </a:bodyPr>
          <a:lstStyle/>
          <a:p>
            <a:pPr marL="514350" indent="-514350">
              <a:buFont typeface="+mj-lt"/>
              <a:buAutoNum type="arabicPeriod"/>
            </a:pPr>
            <a:r>
              <a:rPr lang="ru-RU" sz="2000" dirty="0" smtClean="0">
                <a:solidFill>
                  <a:srgbClr val="0070C0"/>
                </a:solidFill>
              </a:rPr>
              <a:t>Титульный лист</a:t>
            </a:r>
          </a:p>
          <a:p>
            <a:pPr marL="514350" indent="-514350">
              <a:buFont typeface="+mj-lt"/>
              <a:buAutoNum type="arabicPeriod"/>
            </a:pPr>
            <a:r>
              <a:rPr lang="ru-RU" sz="2000" dirty="0" smtClean="0">
                <a:solidFill>
                  <a:srgbClr val="0070C0"/>
                </a:solidFill>
              </a:rPr>
              <a:t>Актуальность проблемы</a:t>
            </a:r>
          </a:p>
          <a:p>
            <a:pPr marL="514350" indent="-514350">
              <a:buFont typeface="+mj-lt"/>
              <a:buAutoNum type="arabicPeriod"/>
            </a:pPr>
            <a:r>
              <a:rPr lang="ru-RU" sz="2000" dirty="0" smtClean="0">
                <a:solidFill>
                  <a:srgbClr val="0070C0"/>
                </a:solidFill>
              </a:rPr>
              <a:t>Цель</a:t>
            </a:r>
          </a:p>
          <a:p>
            <a:pPr marL="514350" indent="-514350">
              <a:buFont typeface="+mj-lt"/>
              <a:buAutoNum type="arabicPeriod"/>
            </a:pPr>
            <a:r>
              <a:rPr lang="ru-RU" sz="2000" dirty="0" smtClean="0">
                <a:solidFill>
                  <a:srgbClr val="0070C0"/>
                </a:solidFill>
              </a:rPr>
              <a:t>Задача</a:t>
            </a:r>
          </a:p>
          <a:p>
            <a:pPr marL="514350" indent="-514350">
              <a:buFont typeface="+mj-lt"/>
              <a:buAutoNum type="arabicPeriod"/>
            </a:pPr>
            <a:r>
              <a:rPr lang="ru-RU" sz="2000" dirty="0" smtClean="0">
                <a:solidFill>
                  <a:srgbClr val="0070C0"/>
                </a:solidFill>
              </a:rPr>
              <a:t>Развитие идеи</a:t>
            </a:r>
          </a:p>
          <a:p>
            <a:pPr marL="514350" indent="-514350">
              <a:buFont typeface="+mj-lt"/>
              <a:buAutoNum type="arabicPeriod"/>
            </a:pPr>
            <a:r>
              <a:rPr lang="ru-RU" sz="2000" dirty="0" smtClean="0">
                <a:solidFill>
                  <a:srgbClr val="0070C0"/>
                </a:solidFill>
              </a:rPr>
              <a:t>Выбор материалов</a:t>
            </a:r>
          </a:p>
          <a:p>
            <a:pPr marL="514350" indent="-514350">
              <a:buFont typeface="+mj-lt"/>
              <a:buAutoNum type="arabicPeriod"/>
            </a:pPr>
            <a:r>
              <a:rPr lang="ru-RU" sz="2000" dirty="0" smtClean="0">
                <a:solidFill>
                  <a:srgbClr val="0070C0"/>
                </a:solidFill>
              </a:rPr>
              <a:t>Выбор инструментов</a:t>
            </a:r>
          </a:p>
          <a:p>
            <a:pPr marL="514350" indent="-514350">
              <a:buFont typeface="+mj-lt"/>
              <a:buAutoNum type="arabicPeriod"/>
            </a:pPr>
            <a:r>
              <a:rPr lang="ru-RU" sz="2000" dirty="0" smtClean="0">
                <a:solidFill>
                  <a:srgbClr val="0070C0"/>
                </a:solidFill>
              </a:rPr>
              <a:t>Выпиливание изделия</a:t>
            </a:r>
          </a:p>
          <a:p>
            <a:pPr marL="514350" indent="-514350">
              <a:buFont typeface="+mj-lt"/>
              <a:buAutoNum type="arabicPeriod"/>
            </a:pPr>
            <a:r>
              <a:rPr lang="ru-RU" sz="2000" dirty="0" smtClean="0">
                <a:solidFill>
                  <a:srgbClr val="0070C0"/>
                </a:solidFill>
              </a:rPr>
              <a:t>Техника безопасности при выполнении работ</a:t>
            </a:r>
          </a:p>
          <a:p>
            <a:pPr marL="514350" indent="-514350">
              <a:buFont typeface="+mj-lt"/>
              <a:buAutoNum type="arabicPeriod"/>
            </a:pPr>
            <a:r>
              <a:rPr lang="ru-RU" sz="2000" dirty="0" smtClean="0">
                <a:solidFill>
                  <a:srgbClr val="0070C0"/>
                </a:solidFill>
              </a:rPr>
              <a:t>Технологическая карта «Пасхальный петушок»</a:t>
            </a:r>
          </a:p>
          <a:p>
            <a:pPr marL="514350" indent="-514350">
              <a:buFont typeface="+mj-lt"/>
              <a:buAutoNum type="arabicPeriod"/>
            </a:pPr>
            <a:r>
              <a:rPr lang="ru-RU" sz="2000" dirty="0" smtClean="0">
                <a:solidFill>
                  <a:srgbClr val="0070C0"/>
                </a:solidFill>
              </a:rPr>
              <a:t>Требования к изделию.</a:t>
            </a:r>
          </a:p>
          <a:p>
            <a:pPr marL="514350" indent="-514350">
              <a:buFont typeface="+mj-lt"/>
              <a:buAutoNum type="arabicPeriod"/>
            </a:pPr>
            <a:r>
              <a:rPr lang="ru-RU" sz="2000" dirty="0" smtClean="0">
                <a:solidFill>
                  <a:srgbClr val="0070C0"/>
                </a:solidFill>
              </a:rPr>
              <a:t>Экономический расчёт</a:t>
            </a:r>
          </a:p>
          <a:p>
            <a:pPr marL="514350" indent="-514350">
              <a:buFont typeface="+mj-lt"/>
              <a:buAutoNum type="arabicPeriod"/>
            </a:pPr>
            <a:r>
              <a:rPr lang="ru-RU" sz="2000" dirty="0" smtClean="0">
                <a:solidFill>
                  <a:srgbClr val="0070C0"/>
                </a:solidFill>
              </a:rPr>
              <a:t>Оценка качества проекта</a:t>
            </a:r>
          </a:p>
          <a:p>
            <a:pPr marL="514350" indent="-514350">
              <a:buFont typeface="+mj-lt"/>
              <a:buAutoNum type="arabicPeriod"/>
            </a:pPr>
            <a:r>
              <a:rPr lang="ru-RU" sz="2000" dirty="0" smtClean="0">
                <a:solidFill>
                  <a:srgbClr val="0070C0"/>
                </a:solidFill>
              </a:rPr>
              <a:t>Реклама изделия</a:t>
            </a:r>
          </a:p>
          <a:p>
            <a:pPr marL="514350" indent="-514350">
              <a:buFont typeface="+mj-lt"/>
              <a:buAutoNum type="arabicPeriod"/>
            </a:pPr>
            <a:r>
              <a:rPr lang="ru-RU" sz="2000" dirty="0" smtClean="0">
                <a:solidFill>
                  <a:srgbClr val="0070C0"/>
                </a:solidFill>
              </a:rPr>
              <a:t>Литература</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50" dur="500"/>
                                        <p:tgtEl>
                                          <p:spTgt spid="3">
                                            <p:txEl>
                                              <p:pRg st="11" end="11"/>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blinds(horizontal)">
                                      <p:cBhvr>
                                        <p:cTn id="53" dur="500"/>
                                        <p:tgtEl>
                                          <p:spTgt spid="3">
                                            <p:txEl>
                                              <p:pRg st="12" end="12"/>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blinds(horizontal)">
                                      <p:cBhvr>
                                        <p:cTn id="56" dur="500"/>
                                        <p:tgtEl>
                                          <p:spTgt spid="3">
                                            <p:txEl>
                                              <p:pRg st="13" end="13"/>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blinds(horizontal)">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776924"/>
          </a:xfrm>
        </p:spPr>
        <p:txBody>
          <a:bodyPr>
            <a:prstTxWarp prst="textStop">
              <a:avLst/>
            </a:prstTxWarp>
            <a:normAutofit/>
          </a:bodyPr>
          <a:lstStyle/>
          <a:p>
            <a:r>
              <a:rPr lang="ru-RU" u="sng" dirty="0" smtClean="0">
                <a:ln>
                  <a:solidFill>
                    <a:srgbClr val="00B0F0"/>
                  </a:solidFill>
                </a:ln>
              </a:rPr>
              <a:t>Актуальность проблемы:</a:t>
            </a:r>
            <a:r>
              <a:rPr lang="ru-RU" u="sng" dirty="0" smtClean="0"/>
              <a:t/>
            </a:r>
            <a:br>
              <a:rPr lang="ru-RU" u="sng" dirty="0" smtClean="0"/>
            </a:br>
            <a:endParaRPr lang="ru-RU" dirty="0"/>
          </a:p>
        </p:txBody>
      </p:sp>
      <p:sp>
        <p:nvSpPr>
          <p:cNvPr id="3" name="Содержимое 2"/>
          <p:cNvSpPr>
            <a:spLocks noGrp="1"/>
          </p:cNvSpPr>
          <p:nvPr>
            <p:ph idx="1"/>
          </p:nvPr>
        </p:nvSpPr>
        <p:spPr>
          <a:xfrm>
            <a:off x="342900" y="1571604"/>
            <a:ext cx="6172200" cy="7072362"/>
          </a:xfrm>
        </p:spPr>
        <p:txBody>
          <a:bodyPr>
            <a:normAutofit/>
          </a:bodyPr>
          <a:lstStyle/>
          <a:p>
            <a:pPr>
              <a:buNone/>
            </a:pPr>
            <a:endParaRPr lang="ru-RU" sz="4400" u="sng" dirty="0" smtClean="0"/>
          </a:p>
          <a:p>
            <a:pPr>
              <a:buNone/>
            </a:pPr>
            <a:r>
              <a:rPr lang="ru-RU" sz="2800" dirty="0" smtClean="0"/>
              <a:t>    Пасха – это один из самых светлых праздников. И подготовка к нему превращается в захватывающее занятие. Конечно, для украшения пасхальных яиц время еще не пришло, а вот продумать такие приятные и симпатичные мелочи, как подставки под них, можно уже сейчас. </a:t>
            </a:r>
          </a:p>
          <a:p>
            <a:pPr>
              <a:buNone/>
            </a:pPr>
            <a:endParaRPr lang="ru-RU" sz="3600" dirty="0" smtClean="0"/>
          </a:p>
          <a:p>
            <a:endParaRPr lang="ru-RU"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1928794"/>
            <a:ext cx="5829300" cy="185738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dirty="0" smtClean="0">
                <a:ln w="11430"/>
                <a:solidFill>
                  <a:srgbClr val="0070C0"/>
                </a:solidFill>
              </a:rPr>
              <a:t/>
            </a:r>
            <a:br>
              <a:rPr lang="ru-RU" sz="2400" dirty="0" smtClean="0">
                <a:ln w="11430"/>
                <a:solidFill>
                  <a:srgbClr val="0070C0"/>
                </a:solidFill>
              </a:rPr>
            </a:br>
            <a:r>
              <a:rPr lang="ru-RU" sz="2700" dirty="0" smtClean="0">
                <a:ln w="11430"/>
                <a:solidFill>
                  <a:srgbClr val="0070C0"/>
                </a:solidFill>
              </a:rPr>
              <a:t/>
            </a:r>
            <a:br>
              <a:rPr lang="ru-RU" sz="2700" dirty="0" smtClean="0">
                <a:ln w="11430"/>
                <a:solidFill>
                  <a:srgbClr val="0070C0"/>
                </a:solidFill>
              </a:rPr>
            </a:br>
            <a:r>
              <a:rPr lang="ru-RU" sz="2700" dirty="0" smtClean="0">
                <a:ln w="11430"/>
                <a:solidFill>
                  <a:srgbClr val="0070C0"/>
                </a:solidFill>
              </a:rPr>
              <a:t>Изготовить необычную подставку для пасхальных яиц и для украшения праздничного пасхального стола. Изделие должно быть изготовлено быстро, просто, дешево, оригинально.  </a:t>
            </a:r>
            <a:endParaRPr lang="ru-RU" sz="2400" dirty="0">
              <a:ln w="11430"/>
              <a:solidFill>
                <a:srgbClr val="0070C0"/>
              </a:solidFill>
            </a:endParaRPr>
          </a:p>
        </p:txBody>
      </p:sp>
      <p:sp>
        <p:nvSpPr>
          <p:cNvPr id="1026" name="WordArt 2"/>
          <p:cNvSpPr>
            <a:spLocks noChangeArrowheads="1" noChangeShapeType="1" noTextEdit="1"/>
          </p:cNvSpPr>
          <p:nvPr/>
        </p:nvSpPr>
        <p:spPr bwMode="auto">
          <a:xfrm>
            <a:off x="2285992" y="500034"/>
            <a:ext cx="1800225" cy="1223960"/>
          </a:xfrm>
          <a:prstGeom prst="rect">
            <a:avLst/>
          </a:prstGeom>
        </p:spPr>
        <p:txBody>
          <a:bodyPr wrap="none" fromWordArt="1">
            <a:prstTxWarp prst="textPlain">
              <a:avLst>
                <a:gd name="adj" fmla="val 50000"/>
              </a:avLst>
            </a:prstTxWarp>
          </a:bodyPr>
          <a:lstStyle/>
          <a:p>
            <a:pPr algn="ctr" rtl="0"/>
            <a:r>
              <a:rPr lang="ru-RU" sz="4400" kern="10" spc="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Цель:</a:t>
            </a:r>
            <a:endParaRPr lang="ru-RU" sz="4400" kern="10" spc="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box(in)">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endParaRPr lang="ru-RU" u="sng" dirty="0" smtClean="0"/>
          </a:p>
          <a:p>
            <a:pPr>
              <a:buNone/>
            </a:pPr>
            <a:r>
              <a:rPr lang="ru-RU" dirty="0" smtClean="0"/>
              <a:t>Развивать творческое мышление, самостоятельную творческую деятельность, а так же  совершенствовать и развивать технологию изготовления подставок под пасхальные яйца, сувениров и т.д. </a:t>
            </a:r>
          </a:p>
          <a:p>
            <a:endParaRPr lang="ru-RU" dirty="0"/>
          </a:p>
        </p:txBody>
      </p:sp>
      <p:sp>
        <p:nvSpPr>
          <p:cNvPr id="2050" name="WordArt 2"/>
          <p:cNvSpPr>
            <a:spLocks noChangeArrowheads="1" noChangeShapeType="1" noTextEdit="1"/>
          </p:cNvSpPr>
          <p:nvPr/>
        </p:nvSpPr>
        <p:spPr bwMode="auto">
          <a:xfrm>
            <a:off x="1928802" y="500034"/>
            <a:ext cx="2867028" cy="1000132"/>
          </a:xfrm>
          <a:prstGeom prst="rect">
            <a:avLst/>
          </a:prstGeom>
        </p:spPr>
        <p:txBody>
          <a:bodyPr wrap="none" fromWordArt="1">
            <a:prstTxWarp prst="textFadeUp">
              <a:avLst>
                <a:gd name="adj" fmla="val 9991"/>
              </a:avLst>
            </a:prstTxWarp>
          </a:bodyPr>
          <a:lstStyle/>
          <a:p>
            <a:pPr algn="ctr" rtl="0"/>
            <a:r>
              <a:rPr lang="ru-RU" sz="4400" kern="10" spc="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Задача:</a:t>
            </a:r>
            <a:endParaRPr lang="ru-RU" sz="4400" kern="10" spc="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8" y="1500166"/>
            <a:ext cx="6429420" cy="7500990"/>
          </a:xfrm>
        </p:spPr>
        <p:txBody>
          <a:bodyPr>
            <a:normAutofit/>
          </a:bodyPr>
          <a:lstStyle/>
          <a:p>
            <a:pPr>
              <a:buNone/>
            </a:pPr>
            <a:r>
              <a:rPr lang="ru-RU" sz="1400" b="1" dirty="0" smtClean="0"/>
              <a:t>Сделав выбор объектов труда, я стал обдумывать форму подставки под пасхальные яйца. Для этого прошёл по магазинам, базарам, изучил иллюстрации в книгах. Подставки под пасхальные яйца могут иметь разные формы. </a:t>
            </a:r>
          </a:p>
          <a:p>
            <a:pPr>
              <a:buNone/>
            </a:pPr>
            <a:endParaRPr lang="ru-RU" sz="1400" dirty="0" smtClean="0"/>
          </a:p>
          <a:p>
            <a:pPr>
              <a:buNone/>
            </a:pPr>
            <a:endParaRPr lang="ru-RU" sz="1400" dirty="0" smtClean="0"/>
          </a:p>
          <a:p>
            <a:pPr>
              <a:buNone/>
            </a:pPr>
            <a:r>
              <a:rPr lang="ru-RU" sz="1400" dirty="0" smtClean="0"/>
              <a:t>Рис.1</a:t>
            </a:r>
          </a:p>
          <a:p>
            <a:pPr>
              <a:buNone/>
            </a:pPr>
            <a:endParaRPr lang="ru-RU" sz="1400" dirty="0" smtClean="0"/>
          </a:p>
          <a:p>
            <a:pPr>
              <a:buNone/>
            </a:pPr>
            <a:endParaRPr lang="ru-RU" sz="1400" dirty="0" smtClean="0"/>
          </a:p>
          <a:p>
            <a:pPr>
              <a:buNone/>
            </a:pPr>
            <a:r>
              <a:rPr lang="ru-RU" sz="1400" dirty="0" smtClean="0"/>
              <a:t> </a:t>
            </a:r>
          </a:p>
          <a:p>
            <a:pPr>
              <a:buNone/>
            </a:pPr>
            <a:endParaRPr lang="ru-RU" sz="1400" dirty="0" smtClean="0"/>
          </a:p>
          <a:p>
            <a:pPr>
              <a:buNone/>
            </a:pPr>
            <a:endParaRPr lang="ru-RU" sz="1400" dirty="0" smtClean="0"/>
          </a:p>
          <a:p>
            <a:pPr>
              <a:buNone/>
            </a:pPr>
            <a:endParaRPr lang="ru-RU" sz="1400" dirty="0" smtClean="0"/>
          </a:p>
          <a:p>
            <a:pPr>
              <a:buNone/>
            </a:pPr>
            <a:r>
              <a:rPr lang="ru-RU" sz="1400" dirty="0" smtClean="0"/>
              <a:t>                        </a:t>
            </a:r>
          </a:p>
          <a:p>
            <a:pPr>
              <a:buNone/>
            </a:pPr>
            <a:endParaRPr lang="ru-RU" sz="1400" dirty="0" smtClean="0"/>
          </a:p>
          <a:p>
            <a:pPr>
              <a:buNone/>
            </a:pPr>
            <a:r>
              <a:rPr lang="ru-RU" sz="1400" dirty="0" smtClean="0"/>
              <a:t>Рис.2                                                             Рис.3</a:t>
            </a:r>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endParaRPr lang="ru-RU" sz="1400" dirty="0" smtClean="0"/>
          </a:p>
          <a:p>
            <a:pPr>
              <a:buNone/>
            </a:pPr>
            <a:r>
              <a:rPr lang="ru-RU" sz="1400" b="1" dirty="0" smtClean="0"/>
              <a:t>Из найденных форм подставок под пасхальные яйца,</a:t>
            </a:r>
            <a:r>
              <a:rPr lang="en-US" sz="1400" b="1" dirty="0" smtClean="0"/>
              <a:t> </a:t>
            </a:r>
            <a:r>
              <a:rPr lang="ru-RU" sz="1400" b="1" dirty="0" smtClean="0"/>
              <a:t>я выбрал образец, изображенный на Рис.1</a:t>
            </a:r>
          </a:p>
          <a:p>
            <a:pPr>
              <a:buNone/>
            </a:pPr>
            <a:r>
              <a:rPr lang="ru-RU" sz="1400" b="1" dirty="0" smtClean="0"/>
              <a:t>Я думаю, эта подставка понравится родным.</a:t>
            </a:r>
          </a:p>
          <a:p>
            <a:pPr>
              <a:buNone/>
            </a:pPr>
            <a:endParaRPr lang="ru-RU" sz="1400" dirty="0" smtClean="0"/>
          </a:p>
        </p:txBody>
      </p:sp>
      <p:sp>
        <p:nvSpPr>
          <p:cNvPr id="3077" name="WordArt 5"/>
          <p:cNvSpPr>
            <a:spLocks noChangeArrowheads="1" noChangeShapeType="1" noTextEdit="1"/>
          </p:cNvSpPr>
          <p:nvPr/>
        </p:nvSpPr>
        <p:spPr bwMode="auto">
          <a:xfrm>
            <a:off x="1714488" y="428596"/>
            <a:ext cx="3524250" cy="790575"/>
          </a:xfrm>
          <a:prstGeom prst="rect">
            <a:avLst/>
          </a:prstGeom>
        </p:spPr>
        <p:txBody>
          <a:bodyPr wrap="none" fromWordArt="1">
            <a:prstTxWarp prst="textSlantUp">
              <a:avLst>
                <a:gd name="adj" fmla="val 32056"/>
              </a:avLst>
            </a:prstTxWarp>
          </a:bodyPr>
          <a:lstStyle/>
          <a:p>
            <a:pPr algn="ctr" rtl="0"/>
            <a:r>
              <a:rPr lang="ru-RU" sz="4400" kern="10" spc="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Impact"/>
              </a:rPr>
              <a:t>Развитие идеи</a:t>
            </a:r>
            <a:endParaRPr lang="ru-RU" sz="4400" kern="10" spc="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7" name="Рисунок 6" descr="Vypilivaniye_lobzikom_paskhalnyy_petushok_2-600x500.jpg"/>
          <p:cNvPicPr>
            <a:picLocks noChangeAspect="1"/>
          </p:cNvPicPr>
          <p:nvPr/>
        </p:nvPicPr>
        <p:blipFill>
          <a:blip r:embed="rId2"/>
          <a:stretch>
            <a:fillRect/>
          </a:stretch>
        </p:blipFill>
        <p:spPr>
          <a:xfrm>
            <a:off x="1714488" y="2285984"/>
            <a:ext cx="3643318" cy="2643206"/>
          </a:xfrm>
          <a:prstGeom prst="rect">
            <a:avLst/>
          </a:prstGeom>
        </p:spPr>
      </p:pic>
      <p:pic>
        <p:nvPicPr>
          <p:cNvPr id="8" name="Рисунок 7" descr="12819435.g5msmhm7dh.W330.jpg"/>
          <p:cNvPicPr>
            <a:picLocks noChangeAspect="1"/>
          </p:cNvPicPr>
          <p:nvPr/>
        </p:nvPicPr>
        <p:blipFill>
          <a:blip r:embed="rId3"/>
          <a:stretch>
            <a:fillRect/>
          </a:stretch>
        </p:blipFill>
        <p:spPr>
          <a:xfrm>
            <a:off x="428604" y="5500694"/>
            <a:ext cx="2934120" cy="2249492"/>
          </a:xfrm>
          <a:prstGeom prst="rect">
            <a:avLst/>
          </a:prstGeom>
        </p:spPr>
      </p:pic>
      <p:pic>
        <p:nvPicPr>
          <p:cNvPr id="9" name="Рисунок 8" descr="Vypilivaniye_lobzikom_podstavka_pod_yaytsa_21-600x470.jpg"/>
          <p:cNvPicPr>
            <a:picLocks noChangeAspect="1"/>
          </p:cNvPicPr>
          <p:nvPr/>
        </p:nvPicPr>
        <p:blipFill>
          <a:blip r:embed="rId4"/>
          <a:stretch>
            <a:fillRect/>
          </a:stretch>
        </p:blipFill>
        <p:spPr>
          <a:xfrm>
            <a:off x="3571876" y="5500694"/>
            <a:ext cx="2766303" cy="2238375"/>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plus(in)">
                                      <p:cBhvr>
                                        <p:cTn id="7" dur="2000"/>
                                        <p:tgtEl>
                                          <p:spTgt spid="30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285853"/>
            <a:ext cx="6172200" cy="6882366"/>
          </a:xfrm>
        </p:spPr>
        <p:txBody>
          <a:bodyPr>
            <a:normAutofit/>
          </a:bodyPr>
          <a:lstStyle/>
          <a:p>
            <a:pPr>
              <a:buNone/>
            </a:pPr>
            <a:r>
              <a:rPr lang="ru-RU" sz="1400" b="1" dirty="0" smtClean="0"/>
              <a:t>       </a:t>
            </a:r>
          </a:p>
          <a:p>
            <a:pPr>
              <a:buNone/>
            </a:pPr>
            <a:r>
              <a:rPr lang="ru-RU" sz="1400" b="1" dirty="0" smtClean="0"/>
              <a:t> Для выпиливания ручным лобзиком </a:t>
            </a:r>
            <a:r>
              <a:rPr lang="ru-RU" sz="1400" b="1" dirty="0" smtClean="0"/>
              <a:t>«</a:t>
            </a:r>
            <a:r>
              <a:rPr lang="ru-RU" sz="1400" b="1" dirty="0" smtClean="0"/>
              <a:t>Подставки под пасхальные яйца</a:t>
            </a:r>
            <a:r>
              <a:rPr lang="ru-RU" sz="1400" b="1" dirty="0" smtClean="0"/>
              <a:t>» </a:t>
            </a:r>
            <a:r>
              <a:rPr lang="ru-RU" sz="1400" b="1" dirty="0" smtClean="0"/>
              <a:t>понадобится материал:</a:t>
            </a:r>
          </a:p>
          <a:p>
            <a:pPr>
              <a:buNone/>
            </a:pPr>
            <a:r>
              <a:rPr lang="ru-RU" sz="1400" b="1" dirty="0" smtClean="0"/>
              <a:t>клееная фанера толщиной 5 мм, 3 мм. </a:t>
            </a:r>
          </a:p>
          <a:p>
            <a:pPr>
              <a:buNone/>
            </a:pPr>
            <a:r>
              <a:rPr lang="ru-RU" sz="1400" b="1" dirty="0" smtClean="0"/>
              <a:t>Фанера состоит из тонких слоев дерева склеенных вместе. Волокно каждого слоя имеет свое направление. Прочность фанеры (устойчивость к расщеплению), ее плотность и другие характеристики одинаковы по всей площади. Фанера выпускается различной толщины и видов.</a:t>
            </a:r>
          </a:p>
          <a:p>
            <a:pPr>
              <a:buNone/>
            </a:pPr>
            <a:endParaRPr lang="ru-RU" sz="1400" dirty="0" smtClean="0"/>
          </a:p>
          <a:p>
            <a:pPr>
              <a:buNone/>
            </a:pPr>
            <a:endParaRPr lang="ru-RU" sz="1400" dirty="0"/>
          </a:p>
        </p:txBody>
      </p:sp>
      <p:sp>
        <p:nvSpPr>
          <p:cNvPr id="4098" name="WordArt 2" descr="Бумажный пакет"/>
          <p:cNvSpPr>
            <a:spLocks noChangeArrowheads="1" noChangeShapeType="1" noTextEdit="1"/>
          </p:cNvSpPr>
          <p:nvPr/>
        </p:nvSpPr>
        <p:spPr bwMode="auto">
          <a:xfrm>
            <a:off x="1357298" y="571472"/>
            <a:ext cx="4200525" cy="638175"/>
          </a:xfrm>
          <a:prstGeom prst="rect">
            <a:avLst/>
          </a:prstGeom>
        </p:spPr>
        <p:txBody>
          <a:bodyPr wrap="none" fromWordArt="1">
            <a:prstTxWarp prst="textPlain">
              <a:avLst>
                <a:gd name="adj" fmla="val 50000"/>
              </a:avLst>
            </a:prstTxWarp>
          </a:bodyPr>
          <a:lstStyle/>
          <a:p>
            <a:pPr algn="ctr" rtl="0"/>
            <a:r>
              <a:rPr lang="ru-RU" sz="4400" kern="10" spc="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Выбор материала</a:t>
            </a:r>
            <a:endParaRPr lang="ru-RU" sz="4400" kern="10" spc="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pic>
        <p:nvPicPr>
          <p:cNvPr id="5" name="Рисунок 4" descr="Фото2838.jpg"/>
          <p:cNvPicPr>
            <a:picLocks noChangeAspect="1"/>
          </p:cNvPicPr>
          <p:nvPr/>
        </p:nvPicPr>
        <p:blipFill>
          <a:blip r:embed="rId3" cstate="print"/>
          <a:stretch>
            <a:fillRect/>
          </a:stretch>
        </p:blipFill>
        <p:spPr>
          <a:xfrm>
            <a:off x="714356" y="3286116"/>
            <a:ext cx="5357826" cy="401837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fill="hold"/>
                                        <p:tgtEl>
                                          <p:spTgt spid="40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643043"/>
            <a:ext cx="6172200" cy="6525176"/>
          </a:xfrm>
        </p:spPr>
        <p:txBody>
          <a:bodyPr>
            <a:normAutofit fontScale="92500" lnSpcReduction="10000"/>
          </a:bodyPr>
          <a:lstStyle/>
          <a:p>
            <a:pPr marL="514350" indent="-514350" algn="ctr">
              <a:buNone/>
            </a:pPr>
            <a:r>
              <a:rPr lang="ru-RU" sz="1400" dirty="0" smtClean="0"/>
              <a:t>                </a:t>
            </a:r>
            <a:r>
              <a:rPr lang="ru-RU" sz="2800" dirty="0" smtClean="0"/>
              <a:t>Для работы мне понадобились следующие инструменты:</a:t>
            </a:r>
            <a:endParaRPr lang="ru-RU" sz="1400" dirty="0" smtClean="0"/>
          </a:p>
          <a:p>
            <a:pPr marL="514350" indent="-514350">
              <a:buNone/>
            </a:pPr>
            <a:endParaRPr lang="ru-RU" sz="1400" dirty="0" smtClean="0"/>
          </a:p>
          <a:p>
            <a:pPr marL="514350" indent="-514350">
              <a:buFont typeface="+mj-lt"/>
              <a:buAutoNum type="arabicPeriod"/>
            </a:pPr>
            <a:r>
              <a:rPr lang="ru-RU" sz="2400" dirty="0" smtClean="0"/>
              <a:t>Линейка</a:t>
            </a:r>
          </a:p>
          <a:p>
            <a:pPr marL="514350" indent="-514350">
              <a:buFont typeface="+mj-lt"/>
              <a:buAutoNum type="arabicPeriod"/>
            </a:pPr>
            <a:r>
              <a:rPr lang="ru-RU" sz="2400" dirty="0" smtClean="0"/>
              <a:t>Чертёж</a:t>
            </a:r>
          </a:p>
          <a:p>
            <a:pPr marL="514350" indent="-514350">
              <a:buFont typeface="+mj-lt"/>
              <a:buAutoNum type="arabicPeriod"/>
            </a:pPr>
            <a:r>
              <a:rPr lang="ru-RU" sz="2400" dirty="0" smtClean="0"/>
              <a:t>Карандаш</a:t>
            </a:r>
          </a:p>
          <a:p>
            <a:pPr marL="514350" indent="-514350">
              <a:buFont typeface="+mj-lt"/>
              <a:buAutoNum type="arabicPeriod"/>
            </a:pPr>
            <a:r>
              <a:rPr lang="ru-RU" sz="2400" dirty="0" smtClean="0"/>
              <a:t>Чертежная калька</a:t>
            </a:r>
          </a:p>
          <a:p>
            <a:pPr marL="514350" indent="-514350">
              <a:buFont typeface="+mj-lt"/>
              <a:buAutoNum type="arabicPeriod"/>
            </a:pPr>
            <a:r>
              <a:rPr lang="ru-RU" sz="2400" dirty="0" smtClean="0"/>
              <a:t>Ручной лобзик</a:t>
            </a:r>
          </a:p>
          <a:p>
            <a:pPr marL="514350" indent="-514350">
              <a:buFont typeface="+mj-lt"/>
              <a:buAutoNum type="arabicPeriod"/>
            </a:pPr>
            <a:r>
              <a:rPr lang="ru-RU" sz="2400" dirty="0" smtClean="0"/>
              <a:t>Пилки для ручного лобзика</a:t>
            </a:r>
          </a:p>
          <a:p>
            <a:pPr marL="514350" indent="-514350">
              <a:buFont typeface="+mj-lt"/>
              <a:buAutoNum type="arabicPeriod"/>
            </a:pPr>
            <a:r>
              <a:rPr lang="ru-RU" sz="2400" dirty="0" smtClean="0"/>
              <a:t>Шило</a:t>
            </a:r>
          </a:p>
          <a:p>
            <a:pPr marL="514350" indent="-514350">
              <a:buFont typeface="+mj-lt"/>
              <a:buAutoNum type="arabicPeriod"/>
            </a:pPr>
            <a:r>
              <a:rPr lang="ru-RU" sz="2400" dirty="0" smtClean="0"/>
              <a:t>Струбцина</a:t>
            </a:r>
          </a:p>
          <a:p>
            <a:pPr marL="514350" indent="-514350">
              <a:buFont typeface="+mj-lt"/>
              <a:buAutoNum type="arabicPeriod"/>
            </a:pPr>
            <a:r>
              <a:rPr lang="ru-RU" sz="2400" dirty="0" smtClean="0"/>
              <a:t>Столик для выпиливания</a:t>
            </a:r>
          </a:p>
          <a:p>
            <a:pPr marL="514350" indent="-514350">
              <a:buFont typeface="+mj-lt"/>
              <a:buAutoNum type="arabicPeriod"/>
            </a:pPr>
            <a:r>
              <a:rPr lang="ru-RU" sz="2400" dirty="0" smtClean="0"/>
              <a:t>Круглый напильник (надфиль)</a:t>
            </a:r>
          </a:p>
          <a:p>
            <a:pPr marL="514350" indent="-514350">
              <a:buFont typeface="+mj-lt"/>
              <a:buAutoNum type="arabicPeriod"/>
            </a:pPr>
            <a:r>
              <a:rPr lang="ru-RU" sz="2400" dirty="0" smtClean="0"/>
              <a:t>Плоский напильник (надфиль)</a:t>
            </a:r>
          </a:p>
          <a:p>
            <a:pPr marL="514350" indent="-514350">
              <a:buFont typeface="+mj-lt"/>
              <a:buAutoNum type="arabicPeriod"/>
            </a:pPr>
            <a:r>
              <a:rPr lang="ru-RU" sz="2400" dirty="0" smtClean="0"/>
              <a:t>Наждачная бумага средней зернистости.</a:t>
            </a:r>
          </a:p>
          <a:p>
            <a:pPr marL="514350" indent="-514350">
              <a:buFont typeface="+mj-lt"/>
              <a:buAutoNum type="arabicPeriod"/>
            </a:pPr>
            <a:r>
              <a:rPr lang="ru-RU" sz="2400" dirty="0" smtClean="0"/>
              <a:t>Цветные карандаши</a:t>
            </a:r>
          </a:p>
          <a:p>
            <a:pPr marL="514350" indent="-514350">
              <a:buFont typeface="+mj-lt"/>
              <a:buAutoNum type="arabicPeriod"/>
            </a:pPr>
            <a:r>
              <a:rPr lang="ru-RU" sz="2400" dirty="0" smtClean="0"/>
              <a:t>Бесцветный лак</a:t>
            </a:r>
            <a:endParaRPr lang="ru-RU" sz="2400" dirty="0"/>
          </a:p>
        </p:txBody>
      </p:sp>
      <p:sp>
        <p:nvSpPr>
          <p:cNvPr id="5122" name="WordArt 2"/>
          <p:cNvSpPr>
            <a:spLocks noChangeArrowheads="1" noChangeShapeType="1" noTextEdit="1"/>
          </p:cNvSpPr>
          <p:nvPr/>
        </p:nvSpPr>
        <p:spPr bwMode="auto">
          <a:xfrm>
            <a:off x="714356" y="428596"/>
            <a:ext cx="5238750" cy="638175"/>
          </a:xfrm>
          <a:prstGeom prst="rect">
            <a:avLst/>
          </a:prstGeom>
        </p:spPr>
        <p:txBody>
          <a:bodyPr wrap="none" fromWordArt="1">
            <a:prstTxWarp prst="textFadeUp">
              <a:avLst>
                <a:gd name="adj" fmla="val 9991"/>
              </a:avLst>
            </a:prstTxWarp>
          </a:bodyPr>
          <a:lstStyle/>
          <a:p>
            <a:pPr algn="ctr" rtl="0"/>
            <a:r>
              <a:rPr lang="ru-RU" sz="4400" kern="10" spc="0" dirty="0" smtClean="0">
                <a:ln w="12700">
                  <a:noFill/>
                  <a:round/>
                  <a:headEnd/>
                  <a:tailEnd/>
                </a:ln>
                <a:gradFill rotWithShape="0">
                  <a:gsLst>
                    <a:gs pos="0">
                      <a:srgbClr val="FFCC00"/>
                    </a:gs>
                    <a:gs pos="100000">
                      <a:srgbClr val="520402"/>
                    </a:gs>
                  </a:gsLst>
                  <a:path path="rect">
                    <a:fillToRect l="50000" t="50000" r="50000" b="50000"/>
                  </a:path>
                </a:gradFill>
                <a:effectLst>
                  <a:prstShdw prst="shdw18" dist="17961" dir="13500000">
                    <a:srgbClr val="520402">
                      <a:gamma/>
                      <a:shade val="60000"/>
                      <a:invGamma/>
                    </a:srgbClr>
                  </a:prstShdw>
                </a:effectLst>
                <a:latin typeface="Arial Black"/>
              </a:rPr>
              <a:t>Выбор инструментов </a:t>
            </a:r>
            <a:endParaRPr lang="ru-RU" sz="4400" kern="10" spc="0" dirty="0">
              <a:ln w="12700">
                <a:noFill/>
                <a:round/>
                <a:headEnd/>
                <a:tailEnd/>
              </a:ln>
              <a:gradFill rotWithShape="0">
                <a:gsLst>
                  <a:gs pos="0">
                    <a:srgbClr val="FFCC00"/>
                  </a:gs>
                  <a:gs pos="100000">
                    <a:srgbClr val="520402"/>
                  </a:gs>
                </a:gsLst>
                <a:path path="rect">
                  <a:fillToRect l="50000" t="50000" r="50000" b="50000"/>
                </a:path>
              </a:gradFill>
              <a:effectLst>
                <a:prstShdw prst="shdw18" dist="17961" dir="13500000">
                  <a:srgbClr val="520402">
                    <a:gamma/>
                    <a:shade val="60000"/>
                    <a:invGamma/>
                  </a:srgbClr>
                </a:prstShdw>
              </a:effectLst>
              <a:latin typeface="Arial Black"/>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0" fill="hold"/>
                                        <p:tgtEl>
                                          <p:spTgt spid="512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51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9"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0"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1"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8"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9"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0"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4" presetClass="entr" presetSubtype="0" accel="10000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7"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8"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9"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80" dur="500"/>
                                        <p:tgtEl>
                                          <p:spTgt spid="3">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4" presetClass="entr" presetSubtype="0" accel="100000" fill="hold" nodeType="click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p:cTn id="85"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6"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7"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8"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9" dur="500"/>
                                        <p:tgtEl>
                                          <p:spTgt spid="3">
                                            <p:txEl>
                                              <p:pRg st="8" end="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4" presetClass="entr" presetSubtype="0" accel="100000" fill="hold" nodeType="click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 calcmode="lin" valueType="num">
                                      <p:cBhvr>
                                        <p:cTn id="94"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95"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6"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7"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8" dur="500"/>
                                        <p:tgtEl>
                                          <p:spTgt spid="3">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4" presetClass="entr" presetSubtype="0" accel="100000" fill="hold"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 calcmode="lin" valueType="num">
                                      <p:cBhvr>
                                        <p:cTn id="103"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104"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05"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6"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7" dur="500"/>
                                        <p:tgtEl>
                                          <p:spTgt spid="3">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4" presetClass="entr" presetSubtype="0" accel="100000" fill="hold" nodeType="clickEffect">
                                  <p:stCondLst>
                                    <p:cond delay="0"/>
                                  </p:stCondLst>
                                  <p:childTnLst>
                                    <p:set>
                                      <p:cBhvr>
                                        <p:cTn id="111" dur="1" fill="hold">
                                          <p:stCondLst>
                                            <p:cond delay="0"/>
                                          </p:stCondLst>
                                        </p:cTn>
                                        <p:tgtEl>
                                          <p:spTgt spid="3">
                                            <p:txEl>
                                              <p:pRg st="11" end="11"/>
                                            </p:txEl>
                                          </p:spTgt>
                                        </p:tgtEl>
                                        <p:attrNameLst>
                                          <p:attrName>style.visibility</p:attrName>
                                        </p:attrNameLst>
                                      </p:cBhvr>
                                      <p:to>
                                        <p:strVal val="visible"/>
                                      </p:to>
                                    </p:set>
                                    <p:anim calcmode="lin" valueType="num">
                                      <p:cBhvr>
                                        <p:cTn id="112"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13"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14"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15"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6" dur="500"/>
                                        <p:tgtEl>
                                          <p:spTgt spid="3">
                                            <p:txEl>
                                              <p:pRg st="11" end="1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4" presetClass="entr" presetSubtype="0" accel="100000" fill="hold" nodeType="clickEffect">
                                  <p:stCondLst>
                                    <p:cond delay="0"/>
                                  </p:stCondLst>
                                  <p:childTnLst>
                                    <p:set>
                                      <p:cBhvr>
                                        <p:cTn id="120" dur="1" fill="hold">
                                          <p:stCondLst>
                                            <p:cond delay="0"/>
                                          </p:stCondLst>
                                        </p:cTn>
                                        <p:tgtEl>
                                          <p:spTgt spid="3">
                                            <p:txEl>
                                              <p:pRg st="12" end="12"/>
                                            </p:txEl>
                                          </p:spTgt>
                                        </p:tgtEl>
                                        <p:attrNameLst>
                                          <p:attrName>style.visibility</p:attrName>
                                        </p:attrNameLst>
                                      </p:cBhvr>
                                      <p:to>
                                        <p:strVal val="visible"/>
                                      </p:to>
                                    </p:set>
                                    <p:anim calcmode="lin" valueType="num">
                                      <p:cBhvr>
                                        <p:cTn id="121"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22"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23"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24"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25" dur="500"/>
                                        <p:tgtEl>
                                          <p:spTgt spid="3">
                                            <p:txEl>
                                              <p:pRg st="12" end="12"/>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4" presetClass="entr" presetSubtype="0" accel="100000" fill="hold" nodeType="clickEffect">
                                  <p:stCondLst>
                                    <p:cond delay="0"/>
                                  </p:stCondLst>
                                  <p:childTnLst>
                                    <p:set>
                                      <p:cBhvr>
                                        <p:cTn id="129" dur="1" fill="hold">
                                          <p:stCondLst>
                                            <p:cond delay="0"/>
                                          </p:stCondLst>
                                        </p:cTn>
                                        <p:tgtEl>
                                          <p:spTgt spid="3">
                                            <p:txEl>
                                              <p:pRg st="13" end="13"/>
                                            </p:txEl>
                                          </p:spTgt>
                                        </p:tgtEl>
                                        <p:attrNameLst>
                                          <p:attrName>style.visibility</p:attrName>
                                        </p:attrNameLst>
                                      </p:cBhvr>
                                      <p:to>
                                        <p:strVal val="visible"/>
                                      </p:to>
                                    </p:set>
                                    <p:anim calcmode="lin" valueType="num">
                                      <p:cBhvr>
                                        <p:cTn id="130"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31"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32"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33"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34" dur="500"/>
                                        <p:tgtEl>
                                          <p:spTgt spid="3">
                                            <p:txEl>
                                              <p:pRg st="13" end="13"/>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54" presetClass="entr" presetSubtype="0" accel="100000" fill="hold" nodeType="clickEffect">
                                  <p:stCondLst>
                                    <p:cond delay="0"/>
                                  </p:stCondLst>
                                  <p:childTnLst>
                                    <p:set>
                                      <p:cBhvr>
                                        <p:cTn id="138" dur="1" fill="hold">
                                          <p:stCondLst>
                                            <p:cond delay="0"/>
                                          </p:stCondLst>
                                        </p:cTn>
                                        <p:tgtEl>
                                          <p:spTgt spid="3">
                                            <p:txEl>
                                              <p:pRg st="14" end="14"/>
                                            </p:txEl>
                                          </p:spTgt>
                                        </p:tgtEl>
                                        <p:attrNameLst>
                                          <p:attrName>style.visibility</p:attrName>
                                        </p:attrNameLst>
                                      </p:cBhvr>
                                      <p:to>
                                        <p:strVal val="visible"/>
                                      </p:to>
                                    </p:set>
                                    <p:anim calcmode="lin" valueType="num">
                                      <p:cBhvr>
                                        <p:cTn id="139" dur="5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40"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41" dur="5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42"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43" dur="500"/>
                                        <p:tgtEl>
                                          <p:spTgt spid="3">
                                            <p:txEl>
                                              <p:pRg st="14" end="14"/>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4" presetClass="entr" presetSubtype="0" accel="100000" fill="hold" nodeType="clickEffect">
                                  <p:stCondLst>
                                    <p:cond delay="0"/>
                                  </p:stCondLst>
                                  <p:childTnLst>
                                    <p:set>
                                      <p:cBhvr>
                                        <p:cTn id="147" dur="1" fill="hold">
                                          <p:stCondLst>
                                            <p:cond delay="0"/>
                                          </p:stCondLst>
                                        </p:cTn>
                                        <p:tgtEl>
                                          <p:spTgt spid="3">
                                            <p:txEl>
                                              <p:pRg st="15" end="15"/>
                                            </p:txEl>
                                          </p:spTgt>
                                        </p:tgtEl>
                                        <p:attrNameLst>
                                          <p:attrName>style.visibility</p:attrName>
                                        </p:attrNameLst>
                                      </p:cBhvr>
                                      <p:to>
                                        <p:strVal val="visible"/>
                                      </p:to>
                                    </p:set>
                                    <p:anim calcmode="lin" valueType="num">
                                      <p:cBhvr>
                                        <p:cTn id="148" dur="5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49" dur="5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50" dur="5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51"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Выпиливание изделия</a:t>
            </a:r>
            <a:endParaRPr lang="ru-RU" dirty="0"/>
          </a:p>
        </p:txBody>
      </p:sp>
      <p:pic>
        <p:nvPicPr>
          <p:cNvPr id="5" name="Содержимое 4" descr="Фото5105.jpg"/>
          <p:cNvPicPr>
            <a:picLocks noGrp="1" noChangeAspect="1"/>
          </p:cNvPicPr>
          <p:nvPr>
            <p:ph idx="1"/>
          </p:nvPr>
        </p:nvPicPr>
        <p:blipFill>
          <a:blip r:embed="rId2" cstate="print"/>
          <a:stretch>
            <a:fillRect/>
          </a:stretch>
        </p:blipFill>
        <p:spPr>
          <a:xfrm>
            <a:off x="228600" y="3129905"/>
            <a:ext cx="6515100" cy="3919240"/>
          </a:xfrm>
        </p:spPr>
      </p:pic>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1159</TotalTime>
  <Words>880</Words>
  <Application>Microsoft Office PowerPoint</Application>
  <PresentationFormat>Экран (4:3)</PresentationFormat>
  <Paragraphs>199</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Муниципальное казенное образовательное учреждение «Приморская средняя общеобразовательная школа с углубленным изучением отдельных предметов им. Героя Советского Союза Семенова П.А.» Быковского муниципального  района Волгоградской области.</vt:lpstr>
      <vt:lpstr>Содержание:</vt:lpstr>
      <vt:lpstr>Актуальность проблемы: </vt:lpstr>
      <vt:lpstr>  Изготовить необычную подставку для пасхальных яиц и для украшения праздничного пасхального стола. Изделие должно быть изготовлено быстро, просто, дешево, оригинально.  </vt:lpstr>
      <vt:lpstr>Слайд 5</vt:lpstr>
      <vt:lpstr>Слайд 6</vt:lpstr>
      <vt:lpstr>Слайд 7</vt:lpstr>
      <vt:lpstr>Слайд 8</vt:lpstr>
      <vt:lpstr>Выпиливание изделия</vt:lpstr>
      <vt:lpstr>Слайд 10</vt:lpstr>
      <vt:lpstr>Технологическая карта «Изготовление Подставки  под пасхальные яйца»</vt:lpstr>
      <vt:lpstr>Слайд 12</vt:lpstr>
      <vt:lpstr>Слайд 13</vt:lpstr>
      <vt:lpstr>Слайд 14</vt:lpstr>
      <vt:lpstr>Слайд 15</vt:lpstr>
      <vt:lpstr>Слайд 16</vt:lpstr>
      <vt:lpstr>Слайд 17</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Приморская средняя общеобразовательная школа с углубленным изученим отдельных</dc:title>
  <dc:creator>Пользователь</dc:creator>
  <cp:lastModifiedBy>User</cp:lastModifiedBy>
  <cp:revision>134</cp:revision>
  <dcterms:created xsi:type="dcterms:W3CDTF">2009-01-29T19:10:18Z</dcterms:created>
  <dcterms:modified xsi:type="dcterms:W3CDTF">2014-03-20T11:50:20Z</dcterms:modified>
</cp:coreProperties>
</file>