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2" r:id="rId7"/>
    <p:sldId id="266" r:id="rId8"/>
    <p:sldId id="267" r:id="rId9"/>
    <p:sldId id="261" r:id="rId10"/>
    <p:sldId id="269" r:id="rId11"/>
    <p:sldId id="270" r:id="rId12"/>
    <p:sldId id="271" r:id="rId13"/>
    <p:sldId id="268" r:id="rId14"/>
    <p:sldId id="26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3568" y="1052736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 smtClean="0"/>
              <a:t>МЫ ЗА ЗДОРОВЫЙ </a:t>
            </a:r>
            <a:br>
              <a:rPr lang="ru-RU" dirty="0" smtClean="0"/>
            </a:br>
            <a:r>
              <a:rPr lang="ru-RU" dirty="0" smtClean="0"/>
              <a:t>ОБРАЗ ЖИЗНИ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5811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372200" y="6492875"/>
            <a:ext cx="2771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©Рассохина Г.В. </a:t>
            </a:r>
            <a:r>
              <a:rPr lang="en-US" dirty="0" smtClean="0"/>
              <a:t>http://pedsovet.su/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0FC8EC-D1D4-4AD2-B3A2-0A84C84FFBC6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C430-2934-4708-98C4-5DFE807F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0FC8EC-D1D4-4AD2-B3A2-0A84C84FFBC6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C430-2934-4708-98C4-5DFE807F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23528" y="260648"/>
            <a:ext cx="8568952" cy="626469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C430-2934-4708-98C4-5DFE807F6B8D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4bb97ff07cc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479739" y="927100"/>
            <a:ext cx="2664261" cy="5334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0700" y="1587500"/>
            <a:ext cx="8229600" cy="452596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05110753ae9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7978"/>
            <a:ext cx="9144000" cy="68020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299" y="4508500"/>
            <a:ext cx="7110413" cy="1260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3499" y="3111500"/>
            <a:ext cx="7161213" cy="12954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323528" y="260648"/>
            <a:ext cx="8568952" cy="6264696"/>
          </a:xfrm>
          <a:prstGeom prst="roundRect">
            <a:avLst/>
          </a:prstGeom>
          <a:solidFill>
            <a:srgbClr val="FFFFCC"/>
          </a:solidFill>
          <a:ln w="76200">
            <a:solidFill>
              <a:srgbClr val="FFC00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banner_alar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1852464" cy="18524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58638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0" name="Рисунок 9" descr="animashki-deti-709_thumb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6468" y="4533900"/>
            <a:ext cx="1697782" cy="1890712"/>
          </a:xfrm>
          <a:prstGeom prst="rect">
            <a:avLst/>
          </a:prstGeo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0FC8EC-D1D4-4AD2-B3A2-0A84C84FFBC6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C430-2934-4708-98C4-5DFE807F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0FC8EC-D1D4-4AD2-B3A2-0A84C84FFBC6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C430-2934-4708-98C4-5DFE807F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0FC8EC-D1D4-4AD2-B3A2-0A84C84FFBC6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C430-2934-4708-98C4-5DFE807F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0FC8EC-D1D4-4AD2-B3A2-0A84C84FFBC6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C430-2934-4708-98C4-5DFE807F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 Образец текста</a:t>
            </a:r>
          </a:p>
          <a:p>
            <a:pPr lvl="1"/>
            <a:r>
              <a:rPr lang="ru-RU" dirty="0" smtClean="0"/>
              <a:t> Второй уровень</a:t>
            </a:r>
          </a:p>
          <a:p>
            <a:pPr lvl="2"/>
            <a:r>
              <a:rPr lang="ru-RU" dirty="0" smtClean="0"/>
              <a:t> 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361856" y="6500367"/>
            <a:ext cx="2746648" cy="313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©Рассохина Г.В. </a:t>
            </a:r>
            <a:r>
              <a:rPr lang="en-US" dirty="0" smtClean="0"/>
              <a:t>http://pedsovet.su/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rgbClr val="0000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kern="1200">
          <a:solidFill>
            <a:srgbClr val="0000FF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v"/>
        <a:defRPr sz="2800" kern="1200">
          <a:solidFill>
            <a:srgbClr val="0000FF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2400" kern="1200">
          <a:solidFill>
            <a:srgbClr val="0000FF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rgbClr val="0000FF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FF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rniy.ru/uploads/posts/2012-02/1329115812_raduga.jpg" TargetMode="External"/><Relationship Id="rId7" Type="http://schemas.openxmlformats.org/officeDocument/2006/relationships/hyperlink" Target="http://&#1082;&#1083;&#1091;&#1073;-&#1084;&#1072;&#1084;.&#1088;&#1092;/images/article_thumbs/animashki-deti-709_thumb.gif" TargetMode="External"/><Relationship Id="rId2" Type="http://schemas.openxmlformats.org/officeDocument/2006/relationships/hyperlink" Target="http://&#1085;&#1086;&#1074;&#1099;&#1081;&#1089;&#1087;&#1086;&#1089;&#1086;&#1073;.&#1088;&#1092;/files/2011/04/rainbow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f-picture.net/lfp/i022.radikal.ru/1304/0b/005110753ae9.png/htm" TargetMode="External"/><Relationship Id="rId5" Type="http://schemas.openxmlformats.org/officeDocument/2006/relationships/hyperlink" Target="http://f-picture.net/lfp/s018.radikal.ru/i519/1304/3e/4bb97ff07cca.png/htm" TargetMode="External"/><Relationship Id="rId4" Type="http://schemas.openxmlformats.org/officeDocument/2006/relationships/hyperlink" Target="http://deadwork.ru/wp-content/uploads/2013/11/banner_alarm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681" y="2853369"/>
            <a:ext cx="5199961" cy="225622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600" b="1" dirty="0" smtClean="0">
              <a:solidFill>
                <a:srgbClr val="0000FF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Консультации </a:t>
            </a:r>
            <a:r>
              <a:rPr lang="ru-RU" dirty="0">
                <a:solidFill>
                  <a:srgbClr val="002060"/>
                </a:solidFill>
              </a:rPr>
              <a:t>для воспитателей </a:t>
            </a:r>
            <a:r>
              <a:rPr lang="ru-RU" dirty="0" smtClean="0">
                <a:solidFill>
                  <a:srgbClr val="002060"/>
                </a:solidFill>
              </a:rPr>
              <a:t>ДОУ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Презентацию </a:t>
            </a:r>
            <a:r>
              <a:rPr lang="ru-RU" sz="2000" dirty="0" err="1" smtClean="0">
                <a:solidFill>
                  <a:srgbClr val="002060"/>
                </a:solidFill>
              </a:rPr>
              <a:t>подготовила:Рогова</a:t>
            </a:r>
            <a:r>
              <a:rPr lang="ru-RU" sz="2000" dirty="0" smtClean="0">
                <a:solidFill>
                  <a:srgbClr val="002060"/>
                </a:solidFill>
              </a:rPr>
              <a:t> Т.В., </a:t>
            </a:r>
            <a:r>
              <a:rPr lang="ru-RU" sz="2000" dirty="0" smtClean="0">
                <a:solidFill>
                  <a:srgbClr val="002060"/>
                </a:solidFill>
              </a:rPr>
              <a:t>воспитатель дошкольных групп МБОУ «СОШ </a:t>
            </a:r>
            <a:r>
              <a:rPr lang="ru-RU" sz="2000" dirty="0" err="1" smtClean="0">
                <a:solidFill>
                  <a:srgbClr val="002060"/>
                </a:solidFill>
              </a:rPr>
              <a:t>с.Восток</a:t>
            </a:r>
            <a:r>
              <a:rPr lang="ru-RU" sz="2000" dirty="0" smtClean="0">
                <a:solidFill>
                  <a:srgbClr val="002060"/>
                </a:solidFill>
              </a:rPr>
              <a:t>» МО «</a:t>
            </a:r>
            <a:r>
              <a:rPr lang="ru-RU" sz="2000" dirty="0" err="1" smtClean="0">
                <a:solidFill>
                  <a:srgbClr val="002060"/>
                </a:solidFill>
              </a:rPr>
              <a:t>Енотаевский</a:t>
            </a:r>
            <a:r>
              <a:rPr lang="ru-RU" sz="2000" dirty="0" smtClean="0">
                <a:solidFill>
                  <a:srgbClr val="002060"/>
                </a:solidFill>
              </a:rPr>
              <a:t> район»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2400" dirty="0"/>
              <a:t> </a:t>
            </a:r>
          </a:p>
          <a:p>
            <a:pPr>
              <a:spcBef>
                <a:spcPts val="0"/>
              </a:spcBef>
            </a:pP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9489" y="1052736"/>
            <a:ext cx="8136479" cy="147002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dirty="0">
                <a:solidFill>
                  <a:schemeClr val="accent2"/>
                </a:solidFill>
              </a:rPr>
              <a:t>Тема: «Организация активного отдыха в дошкольном образовательном учреждении.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6270"/>
            <a:ext cx="8229600" cy="92541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ТУРИСТИЧЕСКИЙ ПОХОД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0700" y="1322024"/>
            <a:ext cx="7224158" cy="4791439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/>
              <a:t>В день здоровья с детьми старшего дошкольного возраста организуются простейшие туристические походы. Их цель – совершенствование основных видов движений (</a:t>
            </a:r>
            <a:r>
              <a:rPr lang="ru-RU" sz="2900" dirty="0" smtClean="0"/>
              <a:t>ходьба</a:t>
            </a:r>
            <a:r>
              <a:rPr lang="ru-RU" sz="2900" dirty="0"/>
              <a:t>, бег, лазание, метание, прыжки) и развитие физических качеств. Пешие переходы к месту прогулки нередко в сложных для детей условиях влияют на формирование таких черт характера, как выдержка, дисциплинированность, чувство товарищества, ответственность. Ценное влияние оказывают эти прогулки и на этическое воспитание детей. Они вызывают положительные эмоции и радостное настроение, учат видеть и чувствовать красоту окружающего мира. Особенно значителен закаливающий и оздоровительный эффект походов. Дети привыкают к воздействию различных меняющихся </a:t>
            </a:r>
            <a:r>
              <a:rPr lang="ru-RU" sz="2900" dirty="0" smtClean="0"/>
              <a:t>метеорологических </a:t>
            </a:r>
            <a:r>
              <a:rPr lang="ru-RU" sz="2900" dirty="0"/>
              <a:t>условий, учатся </a:t>
            </a:r>
            <a:r>
              <a:rPr lang="ru-RU" sz="2900" dirty="0" smtClean="0"/>
              <a:t>преодолевать </a:t>
            </a:r>
            <a:r>
              <a:rPr lang="ru-RU" sz="2900" dirty="0"/>
              <a:t>трудности.</a:t>
            </a:r>
          </a:p>
          <a:p>
            <a:r>
              <a:rPr lang="ru-RU" sz="2900" dirty="0"/>
              <a:t>   В теплый период времени общая продолжительность пеших походов не должна превышать 2,5 – з часа, с привалом не менее часа и отдыхом по 5-10 минут после каждых 25-30 минут ходьбы.</a:t>
            </a:r>
          </a:p>
          <a:p>
            <a:r>
              <a:rPr lang="ru-RU" sz="2900" dirty="0"/>
              <a:t>   Детей во время похода сопровождает не менее двух-трех взрослых.</a:t>
            </a:r>
          </a:p>
          <a:p>
            <a:r>
              <a:rPr lang="ru-RU" sz="2900" dirty="0"/>
              <a:t>Каждый взрослый должен уметь при необходимости оказать детям первую помощь.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71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42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Спортивные праздники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2396" y="1620551"/>
            <a:ext cx="7136023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Спортивные праздники..</a:t>
            </a:r>
          </a:p>
          <a:p>
            <a:r>
              <a:rPr lang="ru-RU" dirty="0"/>
              <a:t>   Начиная со средней группы два </a:t>
            </a:r>
            <a:r>
              <a:rPr lang="ru-RU" dirty="0" smtClean="0"/>
              <a:t>раза </a:t>
            </a:r>
            <a:r>
              <a:rPr lang="ru-RU" dirty="0"/>
              <a:t>в год проводятся спортивные праздники (один в конце лета, другой в конце зимы). Длительность праздника в средней группе 45 мин., </a:t>
            </a:r>
            <a:r>
              <a:rPr lang="ru-RU" dirty="0" err="1"/>
              <a:t>ав</a:t>
            </a:r>
            <a:r>
              <a:rPr lang="ru-RU" dirty="0"/>
              <a:t> старшей и подготовительной – по 60 мин.</a:t>
            </a:r>
          </a:p>
          <a:p>
            <a:r>
              <a:rPr lang="ru-RU" dirty="0"/>
              <a:t>   Праздники проводятся в первой половине дня на </a:t>
            </a:r>
            <a:r>
              <a:rPr lang="ru-RU" dirty="0" smtClean="0"/>
              <a:t>спортивной </a:t>
            </a:r>
            <a:r>
              <a:rPr lang="ru-RU" dirty="0"/>
              <a:t>площадке детского сада. Для участия в празднике лучше </a:t>
            </a:r>
            <a:r>
              <a:rPr lang="ru-RU" dirty="0" smtClean="0"/>
              <a:t>объединять группы. </a:t>
            </a:r>
            <a:r>
              <a:rPr lang="ru-RU" dirty="0"/>
              <a:t>Объединяя контрастные по возрасту группы (среднюю и старшую), нужно продумать физическую нагрузку для </a:t>
            </a:r>
            <a:r>
              <a:rPr lang="ru-RU" dirty="0" smtClean="0"/>
              <a:t>каждого возраста </a:t>
            </a:r>
            <a:r>
              <a:rPr lang="ru-RU" dirty="0"/>
              <a:t>и их активное участие в празднике. Необходимо учесть, что на празднике массовые </a:t>
            </a:r>
            <a:r>
              <a:rPr lang="ru-RU" dirty="0" smtClean="0"/>
              <a:t>мероприятия </a:t>
            </a:r>
            <a:r>
              <a:rPr lang="ru-RU" dirty="0"/>
              <a:t>чередуются с упражнениями соревновательного характера для небольших подгрупп.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84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420"/>
            <a:ext cx="6561217" cy="82592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Физкультурный досуг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45754"/>
            <a:ext cx="7079011" cy="4660135"/>
          </a:xfrm>
        </p:spPr>
        <p:txBody>
          <a:bodyPr>
            <a:normAutofit fontScale="32500" lnSpcReduction="20000"/>
          </a:bodyPr>
          <a:lstStyle/>
          <a:p>
            <a:r>
              <a:rPr lang="ru-RU" sz="4900" dirty="0"/>
              <a:t>Формы организации физкультурного досуга могут быть разнообразными. Их целесообразно посвящать временам года, интересным спортивным событиям (день физкультурника, олимпиада и т. д.), общественным праздникам.</a:t>
            </a:r>
          </a:p>
          <a:p>
            <a:r>
              <a:rPr lang="ru-RU" sz="4900" dirty="0"/>
              <a:t>    В младшем и среднем дошкольном возрасте в содержание физкультурного досуга могут быть введены сказочные и литературные герои, может быть использован занимательный сюжет, например: «Прогулка в осенний лес», «Нас Елочка зимою в гости позвала», «В гостях у Мишки», «Путешествие в Африку».</a:t>
            </a:r>
          </a:p>
          <a:p>
            <a:r>
              <a:rPr lang="ru-RU" sz="4900" dirty="0"/>
              <a:t>   Большой силой эмоционального воздействия обладает музыка, поэтому желательно, чтобы она звучала на физкультурном досуге. Однако следует вдумчиво относится к выбору музыкальных произведений. Так, </a:t>
            </a:r>
            <a:r>
              <a:rPr lang="ru-RU" sz="4900" dirty="0" smtClean="0"/>
              <a:t>маршировать </a:t>
            </a:r>
            <a:r>
              <a:rPr lang="ru-RU" sz="4900" dirty="0"/>
              <a:t>удобно под бодрую, энергичную музыку. А гимнастические упражнения выполнять под плавную и ритмичную музыку. Например, «Веселый вальс» Е. </a:t>
            </a:r>
            <a:r>
              <a:rPr lang="ru-RU" sz="4900" dirty="0" smtClean="0"/>
              <a:t>Тиличеевой </a:t>
            </a:r>
            <a:r>
              <a:rPr lang="ru-RU" sz="4900" dirty="0"/>
              <a:t>может сопровождать упражнение с шарами, цветами, лентами; «Полька» П. Чайковского  - упражнения с подбрасыванием и ловлей мячей. Под музыку А. </a:t>
            </a:r>
            <a:r>
              <a:rPr lang="ru-RU" sz="4900" dirty="0" err="1"/>
              <a:t>Шнитке</a:t>
            </a:r>
            <a:r>
              <a:rPr lang="ru-RU" sz="4900" dirty="0"/>
              <a:t> удобно высоко подпрыгивать, энергично отталкиваясь двумя ногами. Игры сопровождаются легкой, веселой, бодрой музыкой, такой. Как произведения Т. Ломовой «Ищи», «Кто скорее?», «Зоркие глаза» </a:t>
            </a:r>
            <a:r>
              <a:rPr lang="ru-RU" sz="4900" dirty="0" err="1"/>
              <a:t>Ю.Слонова</a:t>
            </a:r>
            <a:r>
              <a:rPr lang="ru-RU" sz="4900" dirty="0"/>
              <a:t>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0784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420"/>
            <a:ext cx="6935791" cy="9581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Задачи спортивных досугов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0700" y="1189822"/>
            <a:ext cx="7058905" cy="4923641"/>
          </a:xfrm>
        </p:spPr>
        <p:txBody>
          <a:bodyPr>
            <a:normAutofit fontScale="32500" lnSpcReduction="20000"/>
          </a:bodyPr>
          <a:lstStyle/>
          <a:p>
            <a:r>
              <a:rPr lang="ru-RU" sz="4300" dirty="0"/>
              <a:t>При проведении спортивного досуга в разных возрастных группах перед воспитателям стоят определенные задачи.</a:t>
            </a:r>
          </a:p>
          <a:p>
            <a:r>
              <a:rPr lang="ru-RU" sz="4300" dirty="0"/>
              <a:t>   В младшем дошкольном возрасте необходимо привлекать детей к посильному участию в коллективных и индивидуальных двигательных действиях, </a:t>
            </a:r>
            <a:r>
              <a:rPr lang="ru-RU" sz="4300" dirty="0" smtClean="0"/>
              <a:t>обогащать </a:t>
            </a:r>
            <a:r>
              <a:rPr lang="ru-RU" sz="4300" dirty="0"/>
              <a:t>их яркими впечатлениями.</a:t>
            </a:r>
          </a:p>
          <a:p>
            <a:r>
              <a:rPr lang="ru-RU" sz="4300" dirty="0"/>
              <a:t>   В среднем дошкольном возрасте – приучать к самостоятельному участию в совместных упражнениях, играх, развлечениях, при этом побуждать каждого ребенка к проявлению своих возможностей.</a:t>
            </a:r>
          </a:p>
          <a:p>
            <a:r>
              <a:rPr lang="ru-RU" sz="4300" dirty="0"/>
              <a:t>   В старшем дошкольном возрасте – развивать у детей умение творчески использовать свой двигательный опыт, в условиях эмоционального общения со сверстниками, приучать проявлять инициативу в разнообразных видах деятельности.</a:t>
            </a:r>
          </a:p>
          <a:p>
            <a:r>
              <a:rPr lang="ru-RU" sz="4300" dirty="0"/>
              <a:t>   </a:t>
            </a:r>
            <a:r>
              <a:rPr lang="ru-RU" sz="4300" dirty="0" smtClean="0"/>
              <a:t>При подборе </a:t>
            </a:r>
            <a:r>
              <a:rPr lang="ru-RU" sz="4300" dirty="0"/>
              <a:t>содержания физкультурного досуга в группах младшего и среднего дошкольного возраста лучше всего использовать занимательный сюжет. Составляя программу, следует помнить: основное время досуга (60-80%) должно быть заполнено движениями, чтобы каждый ребенок имел возможность удовлетворить свойственную ему двигательную потребность.</a:t>
            </a:r>
          </a:p>
          <a:p>
            <a:r>
              <a:rPr lang="ru-RU" sz="4300" dirty="0"/>
              <a:t>   Подбирая материал для детей младшего дошкольного возраста, необходимо предусмотреть фронтальную форму, чтобы одновременно включить всех в выполнение предлагаемых заданий и игр. Кроме того. Следует помнить о чередовании подвижных игр с физическими упражнениями и игровыми заданиями для того, чтобы </a:t>
            </a:r>
            <a:r>
              <a:rPr lang="ru-RU" sz="4300" dirty="0" smtClean="0"/>
              <a:t>обеспечить </a:t>
            </a:r>
            <a:r>
              <a:rPr lang="ru-RU" sz="4300" dirty="0"/>
              <a:t>смену мышечной и эмоциональной нагрузки. Например, после ходьбы по мостику или метания </a:t>
            </a:r>
            <a:r>
              <a:rPr lang="ru-RU" sz="4300" dirty="0" smtClean="0"/>
              <a:t>предусмотреть подвижную </a:t>
            </a:r>
            <a:r>
              <a:rPr lang="ru-RU" sz="4300" dirty="0"/>
              <a:t>игру с бегом.</a:t>
            </a:r>
          </a:p>
          <a:p>
            <a:r>
              <a:rPr lang="ru-RU" sz="4300" dirty="0"/>
              <a:t>   Структура физкультурного досуга зависит от тематики, поставленных задач и условий проведения (лесная поляна, спортплощадка, физкультурный зал).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0092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5080" y="242372"/>
            <a:ext cx="6973677" cy="49575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5079" y="1143002"/>
            <a:ext cx="7832993" cy="4324588"/>
          </a:xfrm>
          <a:prstGeom prst="roundRect">
            <a:avLst/>
          </a:prstGeom>
          <a:ln w="762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/>
              <a:t>изображение фона </a:t>
            </a:r>
            <a:r>
              <a:rPr lang="ru-RU" sz="1600" u="sng" dirty="0">
                <a:hlinkClick r:id="rId2"/>
              </a:rPr>
              <a:t>http://xn--90abvofcagrc9h.xn--p1ai/files/2011/04/rainbow.jpg</a:t>
            </a:r>
            <a:endParaRPr lang="ru-RU" sz="1600" dirty="0"/>
          </a:p>
          <a:p>
            <a:r>
              <a:rPr lang="ru-RU" sz="1600" dirty="0"/>
              <a:t>фон 2 </a:t>
            </a:r>
            <a:r>
              <a:rPr lang="ru-RU" sz="1600" u="sng" dirty="0">
                <a:hlinkClick r:id="rId3"/>
              </a:rPr>
              <a:t>http://www.mirniy.ru/uploads/posts/2012-02/1329115812_raduga.jpg</a:t>
            </a:r>
            <a:endParaRPr lang="ru-RU" sz="1600" dirty="0"/>
          </a:p>
          <a:p>
            <a:r>
              <a:rPr lang="ru-RU" sz="1600" dirty="0"/>
              <a:t>часы </a:t>
            </a:r>
            <a:r>
              <a:rPr lang="ru-RU" sz="1600" u="sng" dirty="0">
                <a:hlinkClick r:id="rId4"/>
              </a:rPr>
              <a:t>http://deadwork.ru/wp-content/uploads/2013/11/banner_alarm.png</a:t>
            </a:r>
            <a:endParaRPr lang="ru-RU" sz="1600" dirty="0"/>
          </a:p>
          <a:p>
            <a:r>
              <a:rPr lang="ru-RU" sz="1600" dirty="0"/>
              <a:t>дети </a:t>
            </a:r>
            <a:r>
              <a:rPr lang="ru-RU" sz="1600" u="sng" dirty="0">
                <a:hlinkClick r:id="rId5"/>
              </a:rPr>
              <a:t>http://f-picture.net/lfp/s018.radikal.ru/i519/1304/3e/4bb97ff07cca.png/htm</a:t>
            </a:r>
            <a:endParaRPr lang="ru-RU" sz="1600" dirty="0"/>
          </a:p>
          <a:p>
            <a:r>
              <a:rPr lang="ru-RU" sz="1600" dirty="0"/>
              <a:t>дети1 </a:t>
            </a:r>
            <a:r>
              <a:rPr lang="ru-RU" sz="1600" u="sng" dirty="0">
                <a:hlinkClick r:id="rId6"/>
              </a:rPr>
              <a:t>http://f-picture.net/lfp/i022.radikal.ru/1304/0b/005110753ae9.png/htm</a:t>
            </a:r>
            <a:endParaRPr lang="ru-RU" sz="1600" dirty="0"/>
          </a:p>
          <a:p>
            <a:r>
              <a:rPr lang="ru-RU" sz="1600" dirty="0"/>
              <a:t>девочка </a:t>
            </a:r>
            <a:r>
              <a:rPr lang="ru-RU" sz="1600" u="sng" dirty="0">
                <a:hlinkClick r:id="rId7"/>
              </a:rPr>
              <a:t>http://xn----8sbb9afib5c.xn--</a:t>
            </a:r>
            <a:r>
              <a:rPr lang="ru-RU" sz="1600" u="sng" dirty="0" smtClean="0">
                <a:hlinkClick r:id="rId7"/>
              </a:rPr>
              <a:t>p1ai/images/article_thumbs/animashki-deti-709_thumb.gif</a:t>
            </a:r>
            <a:endParaRPr lang="ru-RU" sz="1600" u="sng" dirty="0" smtClean="0"/>
          </a:p>
          <a:p>
            <a:pPr>
              <a:spcBef>
                <a:spcPts val="0"/>
              </a:spcBef>
            </a:pPr>
            <a:r>
              <a:rPr lang="ru-RU" sz="1600" u="sng" dirty="0" smtClean="0"/>
              <a:t>Шаблон презентации </a:t>
            </a:r>
            <a:r>
              <a:rPr lang="ru-RU" sz="1600" dirty="0" err="1" smtClean="0">
                <a:solidFill>
                  <a:srgbClr val="0000FF"/>
                </a:solidFill>
              </a:rPr>
              <a:t>Рассохиной</a:t>
            </a:r>
            <a:r>
              <a:rPr lang="ru-RU" sz="1600" dirty="0" smtClean="0">
                <a:solidFill>
                  <a:srgbClr val="0000FF"/>
                </a:solidFill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</a:rPr>
              <a:t>Г.В.учителя</a:t>
            </a:r>
            <a:r>
              <a:rPr lang="ru-RU" sz="1600" dirty="0" smtClean="0">
                <a:solidFill>
                  <a:srgbClr val="0000FF"/>
                </a:solidFill>
              </a:rPr>
              <a:t> информатики МОУ </a:t>
            </a:r>
            <a:r>
              <a:rPr lang="ru-RU" sz="1600" dirty="0">
                <a:solidFill>
                  <a:srgbClr val="0000FF"/>
                </a:solidFill>
              </a:rPr>
              <a:t>«</a:t>
            </a:r>
            <a:r>
              <a:rPr lang="ru-RU" sz="1600" dirty="0" smtClean="0">
                <a:solidFill>
                  <a:srgbClr val="0000FF"/>
                </a:solidFill>
              </a:rPr>
              <a:t>СОШ </a:t>
            </a:r>
            <a:r>
              <a:rPr lang="ru-RU" sz="1600" dirty="0">
                <a:solidFill>
                  <a:srgbClr val="0000FF"/>
                </a:solidFill>
              </a:rPr>
              <a:t>№ </a:t>
            </a:r>
            <a:r>
              <a:rPr lang="ru-RU" sz="1600" dirty="0" smtClean="0">
                <a:solidFill>
                  <a:srgbClr val="0000FF"/>
                </a:solidFill>
              </a:rPr>
              <a:t>41» г</a:t>
            </a:r>
            <a:r>
              <a:rPr lang="ru-RU" sz="1600" dirty="0">
                <a:solidFill>
                  <a:srgbClr val="0000FF"/>
                </a:solidFill>
              </a:rPr>
              <a:t>. Саранск</a:t>
            </a:r>
          </a:p>
          <a:p>
            <a:r>
              <a:rPr lang="ru-RU" sz="1600" b="1" dirty="0" smtClean="0"/>
              <a:t>Литература</a:t>
            </a:r>
            <a:r>
              <a:rPr lang="ru-RU" sz="1600" b="1" dirty="0"/>
              <a:t>.</a:t>
            </a:r>
            <a:endParaRPr lang="ru-RU" sz="1600" dirty="0"/>
          </a:p>
          <a:p>
            <a:pPr lvl="0"/>
            <a:r>
              <a:rPr lang="ru-RU" sz="1600" dirty="0"/>
              <a:t>В.Н. </a:t>
            </a:r>
            <a:r>
              <a:rPr lang="ru-RU" sz="1600" dirty="0" err="1"/>
              <a:t>Замонина</a:t>
            </a:r>
            <a:r>
              <a:rPr lang="ru-RU" sz="1600" dirty="0"/>
              <a:t>. Воспитание ребенка-дошкольника. «</a:t>
            </a:r>
            <a:r>
              <a:rPr lang="ru-RU" sz="1600" dirty="0" err="1"/>
              <a:t>Владос</a:t>
            </a:r>
            <a:r>
              <a:rPr lang="ru-RU" sz="1600" dirty="0"/>
              <a:t>», 2004г.</a:t>
            </a:r>
          </a:p>
          <a:p>
            <a:pPr lvl="0"/>
            <a:r>
              <a:rPr lang="ru-RU" sz="1600" dirty="0"/>
              <a:t>Н.В. </a:t>
            </a:r>
            <a:r>
              <a:rPr lang="ru-RU" sz="1600" dirty="0" err="1"/>
              <a:t>Сакратова</a:t>
            </a:r>
            <a:r>
              <a:rPr lang="ru-RU" sz="1600" dirty="0"/>
              <a:t>. Современные технологии сохранения и укрепления здоровья детей. «Детство-Пресс», 2004г.</a:t>
            </a:r>
          </a:p>
          <a:p>
            <a:r>
              <a:rPr lang="ru-RU" sz="2000" dirty="0"/>
              <a:t> </a:t>
            </a:r>
          </a:p>
          <a:p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363557"/>
            <a:ext cx="7552736" cy="1377107"/>
          </a:xfrm>
        </p:spPr>
        <p:txBody>
          <a:bodyPr>
            <a:noAutofit/>
          </a:bodyPr>
          <a:lstStyle/>
          <a:p>
            <a:r>
              <a:rPr lang="ru-RU" sz="3600" dirty="0" smtClean="0"/>
              <a:t>Активный отдых детей.</a:t>
            </a:r>
            <a:br>
              <a:rPr lang="ru-RU" sz="3600" dirty="0" smtClean="0"/>
            </a:br>
            <a:r>
              <a:rPr lang="ru-RU" sz="3600" dirty="0" smtClean="0"/>
              <a:t>Методические рекомендации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09799" y="2038121"/>
            <a:ext cx="7268225" cy="4064326"/>
          </a:xfrm>
        </p:spPr>
        <p:txBody>
          <a:bodyPr/>
          <a:lstStyle/>
          <a:p>
            <a:r>
              <a:rPr lang="ru-RU" sz="2800" dirty="0" smtClean="0"/>
              <a:t> </a:t>
            </a:r>
            <a:r>
              <a:rPr lang="ru-RU" sz="2800" b="1" dirty="0"/>
              <a:t>Цель: </a:t>
            </a:r>
            <a:r>
              <a:rPr lang="ru-RU" sz="2800" dirty="0"/>
              <a:t>дать понятие об активном отдыхе детей, его важном значении для развития детей в дошкольном возрасте; воспитывать у воспитателей, родителей желание использовать различные формы организации и проведения активного отдыха детей.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Значимость активного отдыха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20700" y="1487278"/>
            <a:ext cx="7058905" cy="439572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 Дефицит двигательной активности оказывает отрицательное внимание на развитие организма, нередко способствует возникновению значительных нарушений со стороны различных органов и систем, особенно в детском возрасте. В результате может задерживаться общее развитие ребенка. Снижаться физкультурные и адаптационные возможности, повышается заболеваемость.</a:t>
            </a:r>
          </a:p>
          <a:p>
            <a:r>
              <a:rPr lang="ru-RU" dirty="0"/>
              <a:t>   В связи с этим особую значимость приобретает четко организованный режим дня дошкольников, правильное чередование занятий и активного отдыха.</a:t>
            </a:r>
          </a:p>
          <a:p>
            <a:r>
              <a:rPr lang="ru-RU" dirty="0"/>
              <a:t>   Активный отдых предполагает смену умственной и физической деятельности, т.е. включает виды физических упражнений. Движения помогают сохранить и укрепить здоровье ребенка путем «догрузки» его организма необходимым по возрасту объемом мышечной деятельности, а также способствует предупреждению невротических состояний, связанных с перенапряжением детского организма.</a:t>
            </a:r>
          </a:p>
        </p:txBody>
      </p:sp>
    </p:spTree>
    <p:extLst>
      <p:ext uri="{BB962C8B-B14F-4D97-AF65-F5344CB8AC3E}">
        <p14:creationId xmlns:p14="http://schemas.microsoft.com/office/powerpoint/2010/main" val="100177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активного отдыха детей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20700" y="1587500"/>
            <a:ext cx="7025854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К формам активного отдыха дошкольников относятся: туристические </a:t>
            </a:r>
            <a:r>
              <a:rPr lang="ru-RU" dirty="0" smtClean="0"/>
              <a:t>походы, физкультурные </a:t>
            </a:r>
            <a:r>
              <a:rPr lang="ru-RU" dirty="0"/>
              <a:t>праздники, физкультурный досуг, дни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32470016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65252"/>
            <a:ext cx="8229600" cy="97774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Организация </a:t>
            </a:r>
            <a:r>
              <a:rPr lang="ru-RU" sz="3600" dirty="0"/>
              <a:t>видов активного отдыха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9346" y="1642585"/>
            <a:ext cx="7411445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Правильная </a:t>
            </a:r>
            <a:r>
              <a:rPr lang="ru-RU" dirty="0"/>
              <a:t>организация всех видов активного отдыха в сочетании с другими формами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-образовательной работы помогает установить целесообразный двигательный </a:t>
            </a:r>
            <a:r>
              <a:rPr lang="ru-RU" dirty="0" smtClean="0"/>
              <a:t>режим, который </a:t>
            </a:r>
            <a:r>
              <a:rPr lang="ru-RU" dirty="0"/>
              <a:t>способствует улучшению функциональных возможностей детского организма, развитию и совершенствованию двигательных качеств. Используемые двигательные действия, игры, развлечения, доставляют детям большую радость, поднимают настроение, дают эмоциональную разрядку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14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Активный отдых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23244" y="1411230"/>
            <a:ext cx="7455513" cy="406415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Сочетание </a:t>
            </a:r>
            <a:r>
              <a:rPr lang="ru-RU" dirty="0"/>
              <a:t>разных форм активного отдыха строится на материале тех </a:t>
            </a:r>
            <a:r>
              <a:rPr lang="ru-RU" dirty="0" smtClean="0"/>
              <a:t>игр, заданий </a:t>
            </a:r>
            <a:r>
              <a:rPr lang="ru-RU" dirty="0"/>
              <a:t>и действий, которые хорошо известны детям и не требуют дополнительного разучивания. С целью их разнообразия можно использовать различные варианты, изменять условия проведения и т.д.</a:t>
            </a:r>
            <a:endParaRPr lang="ru-RU" sz="2400" dirty="0"/>
          </a:p>
          <a:p>
            <a:r>
              <a:rPr lang="ru-RU" dirty="0"/>
              <a:t> 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5866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ДНИ  ЗДОРОВЬЯ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20701" y="1587500"/>
            <a:ext cx="7025854" cy="4525963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Дни </a:t>
            </a:r>
            <a:r>
              <a:rPr lang="ru-RU" b="1" dirty="0"/>
              <a:t>здоровья.</a:t>
            </a:r>
            <a:endParaRPr lang="ru-RU" sz="1400" dirty="0"/>
          </a:p>
          <a:p>
            <a:r>
              <a:rPr lang="ru-RU" dirty="0"/>
              <a:t>   Дни здоровья предусматривают предупреждение переутомления детей, максимальное удовлетворение их естественной потребности в движении, </a:t>
            </a:r>
            <a:r>
              <a:rPr lang="ru-RU" dirty="0" smtClean="0"/>
              <a:t>обогащение </a:t>
            </a:r>
            <a:r>
              <a:rPr lang="ru-RU" dirty="0"/>
              <a:t>самостоятельной двигательной деятельности.</a:t>
            </a:r>
            <a:endParaRPr lang="ru-RU" sz="2400" dirty="0"/>
          </a:p>
          <a:p>
            <a:r>
              <a:rPr lang="ru-RU" b="1" dirty="0"/>
              <a:t>Педагогические требования к организации.</a:t>
            </a:r>
            <a:endParaRPr lang="ru-RU" sz="2400" dirty="0"/>
          </a:p>
          <a:p>
            <a:r>
              <a:rPr lang="ru-RU" dirty="0"/>
              <a:t>   День здоровья проводится не реже одного раза в квартал, начиная со второй младшей группы. </a:t>
            </a:r>
            <a:endParaRPr lang="ru-RU" sz="2400" dirty="0"/>
          </a:p>
          <a:p>
            <a:r>
              <a:rPr lang="ru-RU" dirty="0"/>
              <a:t>   День здоровья – день отдыха. Игр и развлечений. Все учебные занятия отменяются, а воспитательная работа направлена на создание условий для активного отдыха детей.</a:t>
            </a:r>
            <a:endParaRPr lang="ru-RU" sz="2400" dirty="0"/>
          </a:p>
          <a:p>
            <a:r>
              <a:rPr lang="ru-RU" dirty="0"/>
              <a:t>   В начале каждого квартала рекомендуется спланировать содержание дня здоровья с учетом времени года (желательно, чтобы в теплый период дети весь день находились на воздухе).</a:t>
            </a:r>
            <a:endParaRPr lang="ru-RU" sz="2400" dirty="0"/>
          </a:p>
          <a:p>
            <a:r>
              <a:rPr lang="ru-RU" dirty="0"/>
              <a:t>   Намечая конкретные сроки данного мероприятия, необходимо учитывать и такие формы работы, как физкультурные праздники и каникулы. Их не следует совмещать – ведь день здоровья проводится лишь четыре раза в году.</a:t>
            </a:r>
            <a:endParaRPr lang="ru-RU" sz="2400" dirty="0"/>
          </a:p>
          <a:p>
            <a:pPr lvl="2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92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ЗДОРОВЬЯ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20700" y="1587500"/>
            <a:ext cx="7036871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дни здоровья проводятся подвижные игры. Спортивные упражнения и развлечения, пешеходные и лыжные прогулки, простейший туризм. Все эти физкультурно-оздоровительные мероприятия помогают добиваться от детей умение применять на практике накопленный опыт: выполнять упражнения из раздела основных движений, использовать элементы спортивных игр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437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42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АКТИВНЫЙ ОТДЫХ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0700" y="1587500"/>
            <a:ext cx="7102972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Большие возможности для активизации движений представляют прогулки за пределы участка детского сада – в парк, сквер, на стадион. К реке. Они проводятся в первой половине дня, их продолжительность 20-30 минут в одну сторону (общая продолжительность – 1-1,5 часа). Помимо воспитателя детей сопровождает медсестра или другой воспитатель, родители. Следует заранее подготовится к пешеходной прогулке – выбрать место с естественными препятствиями: горками, мостиками, пеньками, чтобы дети могли удовлетворить свои потребности в разнообразных движениях (беге, прыжках, подскоках, </a:t>
            </a:r>
            <a:r>
              <a:rPr lang="ru-RU" dirty="0" err="1"/>
              <a:t>подлезании</a:t>
            </a:r>
            <a:r>
              <a:rPr lang="ru-RU" dirty="0"/>
              <a:t>).</a:t>
            </a:r>
          </a:p>
          <a:p>
            <a:r>
              <a:rPr lang="ru-RU" dirty="0"/>
              <a:t>   Педагог не должен сдерживать желание детей  побегать, поиграть на природе.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1406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Times New Roman</vt:lpstr>
      <vt:lpstr>Wingdings</vt:lpstr>
      <vt:lpstr>Тема Office</vt:lpstr>
      <vt:lpstr>Тема: «Организация активного отдыха в дошкольном образовательном учреждении.</vt:lpstr>
      <vt:lpstr>Активный отдых детей. Методические рекомендации</vt:lpstr>
      <vt:lpstr>Значимость активного отдыха</vt:lpstr>
      <vt:lpstr>Формы активного отдыха детей</vt:lpstr>
      <vt:lpstr>Организация видов активного отдыха </vt:lpstr>
      <vt:lpstr>Активный отдых</vt:lpstr>
      <vt:lpstr>ДНИ  ЗДОРОВЬЯ</vt:lpstr>
      <vt:lpstr>ПРАВИЛА ЗДОРОВЬЯ</vt:lpstr>
      <vt:lpstr>АКТИВНЫЙ ОТДЫХ</vt:lpstr>
      <vt:lpstr>ТУРИСТИЧЕСКИЙ ПОХОД</vt:lpstr>
      <vt:lpstr>Спортивные праздники</vt:lpstr>
      <vt:lpstr>Физкультурный досуг</vt:lpstr>
      <vt:lpstr>Задачи спортивных досугов</vt:lpstr>
      <vt:lpstr>ССЫЛКИ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Galina.Rassohina</dc:creator>
  <cp:lastModifiedBy>Packard</cp:lastModifiedBy>
  <cp:revision>14</cp:revision>
  <dcterms:created xsi:type="dcterms:W3CDTF">2014-08-01T19:25:21Z</dcterms:created>
  <dcterms:modified xsi:type="dcterms:W3CDTF">2015-12-10T18:22:39Z</dcterms:modified>
</cp:coreProperties>
</file>