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84" r:id="rId3"/>
    <p:sldId id="270" r:id="rId4"/>
    <p:sldId id="275" r:id="rId5"/>
    <p:sldId id="277" r:id="rId6"/>
    <p:sldId id="273" r:id="rId7"/>
    <p:sldId id="274" r:id="rId8"/>
    <p:sldId id="282" r:id="rId9"/>
    <p:sldId id="278" r:id="rId10"/>
    <p:sldId id="279" r:id="rId11"/>
    <p:sldId id="280" r:id="rId12"/>
    <p:sldId id="281" r:id="rId13"/>
    <p:sldId id="283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1887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881F5A-0E07-4BE2-9E1A-703FD38DDBE7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745575-3715-43DB-92E8-E54EFD536E5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531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745575-3715-43DB-92E8-E54EFD536E5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3376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nachalo4ka.ru/wp-content/uploads/2014/08/shablon-osenniy-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innerShdw blurRad="63500" dist="50800" dir="936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 extrusionH="76200" contourW="203200">
            <a:bevelT w="114300" prst="artDeco"/>
            <a:bevelB prst="slope"/>
            <a:extrusionClr>
              <a:srgbClr val="7030A0"/>
            </a:extrusionClr>
            <a:contourClr>
              <a:schemeClr val="accent1">
                <a:lumMod val="75000"/>
              </a:schemeClr>
            </a:contourClr>
          </a:sp3d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4857760"/>
            <a:ext cx="4357718" cy="1714512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Выполнила:</a:t>
            </a:r>
          </a:p>
          <a:p>
            <a:pPr algn="r">
              <a:spcBef>
                <a:spcPts val="0"/>
              </a:spcBef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воспитатель по обучению детей татарскому и русскому языкам МБДОУ № 38</a:t>
            </a:r>
          </a:p>
          <a:p>
            <a:pPr algn="r">
              <a:spcBef>
                <a:spcPts val="0"/>
              </a:spcBef>
            </a:pPr>
            <a:r>
              <a:rPr lang="ru-RU" sz="2000" i="1" dirty="0" smtClean="0">
                <a:solidFill>
                  <a:schemeClr val="accent1">
                    <a:lumMod val="75000"/>
                  </a:schemeClr>
                </a:solidFill>
              </a:rPr>
              <a:t> Федорова М.Р.</a:t>
            </a:r>
            <a:endParaRPr lang="ru-RU" sz="20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285176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праздника «С</a:t>
            </a:r>
            <a:r>
              <a:rPr lang="tt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өмбелә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www.kzn.ru/sites/default/files/imagecache/w300/urozhay__300p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5616" y="4221088"/>
            <a:ext cx="2857500" cy="2162176"/>
          </a:xfrm>
          <a:prstGeom prst="rect">
            <a:avLst/>
          </a:prstGeom>
          <a:noFill/>
          <a:ln w="3175" cap="rnd">
            <a:solidFill>
              <a:schemeClr val="tx1"/>
            </a:solidFill>
          </a:ln>
          <a:scene3d>
            <a:camera prst="orthographicFront"/>
            <a:lightRig rig="threePt" dir="t"/>
          </a:scene3d>
          <a:sp3d contourW="76200">
            <a:bevelT w="0" h="0" prst="divot"/>
            <a:bevelB w="0" h="0" prst="slope"/>
            <a:contourClr>
              <a:srgbClr val="7030A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prst="relaxedInset"/>
            <a:contourClr>
              <a:srgbClr val="7030A0"/>
            </a:contourClr>
          </a:sp3d>
        </p:spPr>
      </p:pic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755576" y="1052736"/>
            <a:ext cx="7776864" cy="4752528"/>
          </a:xfrm>
        </p:spPr>
        <p:txBody>
          <a:bodyPr>
            <a:normAutofit/>
          </a:bodyPr>
          <a:lstStyle/>
          <a:p>
            <a:pPr lvl="3">
              <a:buNone/>
            </a:pP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освоении проекта используются следующие приёмы: 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целостный показ игры;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частичное разучивание; 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совместный анализ игровых образов;</a:t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сочинение  игровых образов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3">
              <a:buNone/>
            </a:pPr>
            <a:r>
              <a:rPr lang="tt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Методы: </a:t>
            </a:r>
            <a:r>
              <a:rPr lang="ru-RU" dirty="0" smtClean="0"/>
              <a:t>рассказ, объяснение, беседа, лекция, дискуссия, работа с книгой, демонстрация, иллюстрация, </a:t>
            </a:r>
            <a:r>
              <a:rPr lang="ru-RU" dirty="0" err="1" smtClean="0"/>
              <a:t>видеометод</a:t>
            </a:r>
            <a:r>
              <a:rPr lang="ru-RU" dirty="0" smtClean="0"/>
              <a:t>, практический метод, опрос  устный  (индивидуальный, фронтальный), дидактическая игра и др. 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w="0" h="0" prst="relaxedInset"/>
            <a:contourClr>
              <a:srgbClr val="7030A0"/>
            </a:contourClr>
          </a:sp3d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28596" y="442458"/>
            <a:ext cx="8228737" cy="1357322"/>
          </a:xfrm>
        </p:spPr>
        <p:txBody>
          <a:bodyPr>
            <a:noAutofit/>
          </a:bodyPr>
          <a:lstStyle/>
          <a:p>
            <a:pPr algn="ctr" fontAlgn="base">
              <a:lnSpc>
                <a:spcPct val="10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для проведения праздника «</a:t>
            </a:r>
            <a:r>
              <a:rPr lang="ru-RU" sz="2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Сөмбелә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sz="quarter" idx="1"/>
          </p:nvPr>
        </p:nvSpPr>
        <p:spPr>
          <a:xfrm>
            <a:off x="1000100" y="1428736"/>
            <a:ext cx="7686700" cy="4591064"/>
          </a:xfrm>
        </p:spPr>
        <p:txBody>
          <a:bodyPr>
            <a:noAutofit/>
          </a:bodyPr>
          <a:lstStyle/>
          <a:p>
            <a:pPr fontAlgn="base">
              <a:lnSpc>
                <a:spcPct val="100000"/>
              </a:lnSpc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осуществляет отбор хороводных игр с учетом возраста и эмоционального состояния своих воспитанников.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Хороводные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используются воспитателем как «моменты радости», стабилизирующие и оптимизирующие эмоциональное состояние детей 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Развивающий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потенциал игры направлен на совместное «раскодирование» педагогом и ребенком эмоций и чувств, их выражение и импровизацию.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методики, способствующей развитию у детей умения творчески воспринимать и исполнять игровые образы и хороводную игру в целом как художественно-игровое произведение;</a:t>
            </a:r>
            <a:b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Участие 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ребёнка  в хороводной игре как субъекта игровой деятельности, а  не пассивного объекта педагогического воздействия.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9009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7972452" cy="100010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Словарь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10967776" flipV="1">
            <a:off x="3522348" y="4307665"/>
            <a:ext cx="2022279" cy="1176942"/>
          </a:xfrm>
        </p:spPr>
        <p:txBody>
          <a:bodyPr/>
          <a:lstStyle/>
          <a:p>
            <a:pPr lvl="3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142984"/>
            <a:ext cx="707236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Пассивный словарь</a:t>
            </a:r>
            <a:r>
              <a:rPr lang="ru-RU" dirty="0" smtClean="0"/>
              <a:t>: национальный праздник, осеннее равноденствие, посевная.</a:t>
            </a:r>
          </a:p>
          <a:p>
            <a:r>
              <a:rPr lang="ru-RU" b="1" dirty="0" smtClean="0"/>
              <a:t>Активный словарь </a:t>
            </a:r>
            <a:r>
              <a:rPr lang="ru-RU" dirty="0" smtClean="0"/>
              <a:t>: </a:t>
            </a:r>
            <a:r>
              <a:rPr lang="ru-RU" dirty="0" err="1" smtClean="0"/>
              <a:t>Сюмбеля</a:t>
            </a:r>
            <a:r>
              <a:rPr lang="ru-RU" dirty="0" smtClean="0"/>
              <a:t> (</a:t>
            </a:r>
            <a:r>
              <a:rPr lang="ru-RU" dirty="0" err="1" smtClean="0"/>
              <a:t>Сомбелэ</a:t>
            </a:r>
            <a:r>
              <a:rPr lang="ru-RU" dirty="0" smtClean="0"/>
              <a:t>), осень (коз), листья (</a:t>
            </a:r>
            <a:r>
              <a:rPr lang="ru-RU" dirty="0" err="1" smtClean="0"/>
              <a:t>яфраклар</a:t>
            </a:r>
            <a:r>
              <a:rPr lang="ru-RU" dirty="0" smtClean="0"/>
              <a:t>), желтый (</a:t>
            </a:r>
            <a:r>
              <a:rPr lang="ru-RU" dirty="0" err="1" smtClean="0"/>
              <a:t>сары</a:t>
            </a:r>
            <a:r>
              <a:rPr lang="ru-RU" dirty="0" smtClean="0"/>
              <a:t>), красный (</a:t>
            </a:r>
            <a:r>
              <a:rPr lang="ru-RU" dirty="0" err="1" smtClean="0"/>
              <a:t>кызыл</a:t>
            </a:r>
            <a:r>
              <a:rPr lang="ru-RU" dirty="0" smtClean="0"/>
              <a:t>), дождь (</a:t>
            </a:r>
            <a:r>
              <a:rPr lang="ru-RU" dirty="0" err="1" smtClean="0"/>
              <a:t>янгыр</a:t>
            </a:r>
            <a:r>
              <a:rPr lang="ru-RU" dirty="0" smtClean="0"/>
              <a:t>), овощи(</a:t>
            </a:r>
            <a:r>
              <a:rPr lang="tt-RU" dirty="0" smtClean="0"/>
              <a:t>яшелчәләр)</a:t>
            </a:r>
            <a:r>
              <a:rPr lang="ru-RU" dirty="0" smtClean="0"/>
              <a:t> .</a:t>
            </a:r>
            <a:endParaRPr lang="ru-RU" dirty="0"/>
          </a:p>
        </p:txBody>
      </p:sp>
      <p:pic>
        <p:nvPicPr>
          <p:cNvPr id="25602" name="Picture 2" descr="В Казани сегодня пройдет праздник сбора урожая «Сюмбель»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3214686"/>
            <a:ext cx="4929222" cy="3236857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/>
            <a:bevelB w="139700" h="139700" prst="divot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36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w="0" h="0"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5403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</a:rPr>
              <a:t>Праздник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400" b="1" i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Сөмбелә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970621">
            <a:off x="5099594" y="904562"/>
            <a:ext cx="3745458" cy="263359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E:\IMG-20151112-WA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119262">
            <a:off x="93091" y="3933031"/>
            <a:ext cx="4822930" cy="271289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KKDCqrHObi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80262">
            <a:off x="568468" y="1028925"/>
            <a:ext cx="3872176" cy="265305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HfQbdKdcd9I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09959">
            <a:off x="5004048" y="3681982"/>
            <a:ext cx="3582911" cy="26871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images.forwallpaper.com/files/images/d/d407/d4077028/135291/autumn-harv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536" y="0"/>
            <a:ext cx="9465320" cy="6858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285728"/>
            <a:ext cx="77724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10800000" flipV="1">
            <a:off x="1714480" y="6286520"/>
            <a:ext cx="5715040" cy="57148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endParaRPr lang="ru-RU" sz="2000" b="1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  <a:p>
            <a:pPr algn="ctr">
              <a:buNone/>
            </a:pPr>
            <a:r>
              <a:rPr lang="ru-RU" sz="2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Нижнекамск,2015</a:t>
            </a:r>
            <a:endParaRPr lang="ru-RU" sz="2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2571744"/>
            <a:ext cx="43577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7953" cy="6917009"/>
          </a:xfrm>
          <a:prstGeom prst="rect">
            <a:avLst/>
          </a:prstGeom>
          <a:noFill/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 contourW="57150">
            <a:bevelB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 smtClean="0">
                <a:solidFill>
                  <a:srgbClr val="7030A0"/>
                </a:solidFill>
              </a:rPr>
              <a:t>Актуальность </a:t>
            </a:r>
            <a:endParaRPr lang="ru-RU" sz="4400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214422"/>
            <a:ext cx="7972452" cy="564357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    Татарский народ богат своими традициями, праздниками. Необходимо приобщать детей сохранять  духовно-нравственные ценности татарского народа с малых лет. Одним из таких праздников является 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өмбелә</a:t>
            </a:r>
            <a:r>
              <a:rPr lang="ru-RU" dirty="0" smtClean="0"/>
              <a:t>» - праздник урожая. Его отмечают в день осеннего равноденствия, когда день и ночь уравниваются. В это время уже урожай убран, осенняя посевная была закончена и люди устраивали этот праздник. Хозяйкой  праздника была  девушка по имени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b="1" i="1" dirty="0" smtClean="0">
                <a:latin typeface="Times New Roman" pitchFamily="18" charset="0"/>
                <a:cs typeface="Times New Roman" pitchFamily="18" charset="0"/>
              </a:rPr>
              <a:t>өмбелә</a:t>
            </a:r>
            <a:endParaRPr lang="ru-RU" dirty="0" smtClean="0"/>
          </a:p>
          <a:p>
            <a:r>
              <a:rPr lang="ru-RU" dirty="0" smtClean="0"/>
              <a:t>     Следование народным традициям и обычаям, выполнение обрядов объединяет детей в группы по интересам и проявлению своих талантов, способствует возникновению импровизации, мотивирует к пению, танцам, состязаниям, конкурсам, массовым играм и хороводам. В праздниках, в народном праздничном проявлении дети ощущают себя как единое целое, как носителей культуры своего региона, своей страны, как представителей определенной национальности, которой присущи отличительные особенности и различия в традициях, обрядах, обычаях.</a:t>
            </a:r>
          </a:p>
          <a:p>
            <a:r>
              <a:rPr lang="ru-RU" dirty="0" smtClean="0"/>
              <a:t>      Культура народного праздника способствует воспитанию, как каждой личности, так и всего коллектива участников, не только расширяет кругозор их, но и создает условия для самовыражения, самореализации людей. Праздник улучшает настроение, способствует творческому проявлению, позитивному эмоциональному всплеску. Праздник «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tt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өмбелә</a:t>
            </a:r>
            <a:r>
              <a:rPr lang="ru-RU" dirty="0" smtClean="0"/>
              <a:t>» позволяет раскрыть истинные творческие устремления дошкольников, ведь здесь каждый исполнитель, и творец, и участник, и судья всего увиденного и услышанного. Народный праздник — это определенный отрезок жизни, имеющий свои формы поведения человека в коллективе, которые обусловлены как традициями, обычаями, так и ритуалами, церемониями и обрядами.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7953" cy="6917009"/>
          </a:xfrm>
          <a:prstGeom prst="rect">
            <a:avLst/>
          </a:prstGeom>
          <a:noFill/>
          <a:ln cmpd="sng">
            <a:solidFill>
              <a:schemeClr val="tx1"/>
            </a:solidFill>
          </a:ln>
          <a:scene3d>
            <a:camera prst="orthographicFront"/>
            <a:lightRig rig="threePt" dir="t">
              <a:rot lat="0" lon="0" rev="6000000"/>
            </a:lightRig>
          </a:scene3d>
          <a:sp3d contourW="57150">
            <a:bevelT w="0" h="0" prst="relaxedInset"/>
            <a:extrusionClr>
              <a:srgbClr val="7030A0"/>
            </a:extrusionClr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8429652" cy="54403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ПРОЕКТ</a:t>
            </a:r>
            <a:r>
              <a:rPr lang="ru-RU" dirty="0" smtClean="0">
                <a:solidFill>
                  <a:schemeClr val="tx1"/>
                </a:solidFill>
              </a:rPr>
              <a:t>: игровой, краткосрочный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СРОКИ ПРОЕКТА</a:t>
            </a:r>
            <a:r>
              <a:rPr lang="ru-RU" dirty="0" smtClean="0">
                <a:solidFill>
                  <a:schemeClr val="tx1"/>
                </a:solidFill>
              </a:rPr>
              <a:t>: ноябрь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УЧАСТНИКИ ПРОЕКТА</a:t>
            </a:r>
            <a:r>
              <a:rPr lang="ru-RU" dirty="0" smtClean="0">
                <a:solidFill>
                  <a:schemeClr val="tx1"/>
                </a:solidFill>
              </a:rPr>
              <a:t>: дети старшей группы ,воспитатели, музыкальные руководители, родители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9009"/>
            <a:ext cx="9327953" cy="6917009"/>
          </a:xfrm>
          <a:prstGeom prst="rect">
            <a:avLst/>
          </a:prstGeom>
          <a:noFill/>
          <a:scene3d>
            <a:camera prst="orthographicFront"/>
            <a:lightRig rig="threePt" dir="t">
              <a:rot lat="0" lon="0" rev="6000000"/>
            </a:lightRig>
          </a:scene3d>
          <a:sp3d contourW="57150" prstMaterial="metal"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447800"/>
            <a:ext cx="8186766" cy="51959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Нормативно – правовой ресурс:</a:t>
            </a: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согласование проекта с администрацией детского сада.</a:t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утверждение проекта на заседании группы педагогов.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Материально – технический ресурс</a:t>
            </a:r>
            <a:r>
              <a:rPr lang="ru-RU" sz="2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приобретение инвентаря, расходного материала для изготовления       пособий и создания специальной среды в группе детского сада.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*     материалы для оформления музыкального зала, согласно сценарию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Информационный ресурс:</a:t>
            </a:r>
            <a: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подбор методической и познавательной литературы по теме;</a:t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*    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сбор информации по теме проекта из интернета и периодических  изданий</a:t>
            </a:r>
            <a:b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9009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ЦЕЛЬ :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познакомить детей с одним из лучших национальных праздников и повысить интерес к традициям татарского народа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9009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w="0" h="0"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Задачи: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447800"/>
            <a:ext cx="8043890" cy="512447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воспитывать интерес к татарской культуре  и  уважительное отношение к ней.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познакомить детей с национальным праздником «</a:t>
            </a:r>
            <a:r>
              <a:rPr lang="ru-RU" dirty="0" err="1" smtClean="0"/>
              <a:t>Сюмбеля</a:t>
            </a:r>
            <a:r>
              <a:rPr lang="ru-RU" dirty="0" smtClean="0"/>
              <a:t>».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ознакомить обучающихся с культурой татарского народа.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формировать мировоззрение, внутреннюю культуру личности, гражданскую позицию.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формировать духовно-нравственные качества личности: чувство собственного достоинства, коммуникативную компетентность (доброжелательность, сотрудничество, партнерство), толерантное отношение  к представителям иной национальности, иной точки зрения.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развивать  исследовательские, творческие способности дошкольников.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/>
              <a:t>воспитывать любовь к малой родине, уважение к своим землякам.</a:t>
            </a: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научить хорошо владеть диалогической и монологической речью</a:t>
            </a:r>
          </a:p>
          <a:p>
            <a:pPr lvl="0">
              <a:buFont typeface="Wingdings" pitchFamily="2" charset="2"/>
              <a:buChar char="§"/>
            </a:pP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эмоционально отзываться на красоту произведения народного               профессионального искусства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обогащать духовный  мир детей</a:t>
            </a:r>
            <a:r>
              <a:rPr lang="ru-RU" b="1" dirty="0" smtClean="0"/>
              <a:t> </a:t>
            </a:r>
          </a:p>
          <a:p>
            <a:pPr lvl="0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57894" cy="691700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57150">
            <a:bevelB prst="relaxedInset"/>
            <a:contourClr>
              <a:srgbClr val="7030A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0"/>
            <a:ext cx="8001056" cy="1928802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1500174"/>
            <a:ext cx="7829576" cy="4519626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/>
              <a:t>с</a:t>
            </a:r>
            <a:r>
              <a:rPr lang="ru-RU" sz="2000" dirty="0" smtClean="0"/>
              <a:t>оздание атмосферы радости приобщения к традиционному народному празднику.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приобщение детей к традициям проведения народного праздника - 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</a:t>
            </a:r>
            <a:r>
              <a:rPr lang="tt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өмбелә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dirty="0" smtClean="0"/>
              <a:t>через сопереживание и непосредственное участие их в общем действии.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/>
              <a:t>п</a:t>
            </a:r>
            <a:r>
              <a:rPr lang="ru-RU" sz="2000" dirty="0" smtClean="0"/>
              <a:t>овышение познавательного интереса среди детей к истории местности, в которой проживают</a:t>
            </a:r>
            <a:r>
              <a:rPr lang="ru-RU" sz="1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/>
              <a:t>лингвистический колорит, музыкально- хореографические традиции, особенности народного костюма, прикладного творчества.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умение организовывать национальные игры, соблюдать обычаи и традиции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приобретение умения общаться, сотрудничать с «другими», быть открытыми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умение аргументировано отстаивать свою точку зрения, выражать собственные мысли и чувства в культурной форме</a:t>
            </a:r>
          </a:p>
          <a:p>
            <a:endParaRPr lang="ru-RU" sz="2000" dirty="0" smtClean="0"/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7953" cy="6917009"/>
          </a:xfrm>
          <a:prstGeom prst="rect">
            <a:avLst/>
          </a:prstGeom>
          <a:noFill/>
          <a:ln>
            <a:solidFill>
              <a:srgbClr val="7030A0"/>
            </a:solidFill>
          </a:ln>
          <a:scene3d>
            <a:camera prst="orthographicFront"/>
            <a:lightRig rig="threePt" dir="t"/>
          </a:scene3d>
          <a:sp3d contourW="57150">
            <a:bevelB w="0" h="0" prst="relaxedInset"/>
            <a:contourClr>
              <a:srgbClr val="7030A0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45554826"/>
              </p:ext>
            </p:extLst>
          </p:nvPr>
        </p:nvGraphicFramePr>
        <p:xfrm>
          <a:off x="357158" y="504441"/>
          <a:ext cx="8501122" cy="5924956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833707"/>
                <a:gridCol w="2335910"/>
                <a:gridCol w="3331505"/>
              </a:tblGrid>
              <a:tr h="1028599">
                <a:tc gridSpan="3">
                  <a:txBody>
                    <a:bodyPr/>
                    <a:lstStyle/>
                    <a:p>
                      <a:pPr algn="ctr"/>
                      <a:r>
                        <a:rPr lang="tt-RU" sz="3600" dirty="0" smtClean="0"/>
                        <a:t>План работы </a:t>
                      </a:r>
                      <a:endParaRPr lang="ru-RU" sz="3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28599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 с</a:t>
                      </a:r>
                      <a:r>
                        <a:rPr lang="ru-RU" sz="1600" baseline="0" dirty="0" smtClean="0"/>
                        <a:t> родителями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 с детьми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Работа с воспитателями и муз руководителями</a:t>
                      </a:r>
                      <a:endParaRPr lang="ru-RU" sz="1600" dirty="0"/>
                    </a:p>
                  </a:txBody>
                  <a:tcPr/>
                </a:tc>
              </a:tr>
              <a:tr h="38677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работа в группах по сбору информации об истории праздника, ее обработке и поиску недостающей,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выбор декораторов (помощь в оформлении);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400" dirty="0" smtClean="0"/>
                        <a:t>подбор</a:t>
                      </a:r>
                      <a:r>
                        <a:rPr lang="ru-RU" sz="1400" baseline="0" dirty="0" smtClean="0"/>
                        <a:t> костюмов для героев</a:t>
                      </a:r>
                    </a:p>
                    <a:p>
                      <a:pPr>
                        <a:buFont typeface="Wingdings" pitchFamily="2" charset="2"/>
                        <a:buChar char="Ø"/>
                      </a:pPr>
                      <a:r>
                        <a:rPr lang="ru-RU" sz="1400" baseline="0" dirty="0" smtClean="0"/>
                        <a:t>консультации по теме: «Что за праздник «</a:t>
                      </a:r>
                      <a:r>
                        <a:rPr lang="ru-RU" sz="14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tt-RU" sz="1400" b="1" i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өмбелә</a:t>
                      </a:r>
                      <a:r>
                        <a:rPr lang="ru-RU" sz="1400" baseline="0" dirty="0" smtClean="0"/>
                        <a:t>?»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r>
                        <a:rPr lang="ru-RU" sz="1400" baseline="0" dirty="0" smtClean="0"/>
                        <a:t>      «Какие татарские народные праздники вы знаете?»</a:t>
                      </a:r>
                    </a:p>
                    <a:p>
                      <a:pPr>
                        <a:buFont typeface="Wingdings" pitchFamily="2" charset="2"/>
                        <a:buNone/>
                      </a:pPr>
                      <a:endParaRPr lang="ru-RU" sz="14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проведение</a:t>
                      </a:r>
                      <a:r>
                        <a:rPr lang="ru-RU" sz="1400" baseline="0" dirty="0" smtClean="0"/>
                        <a:t> бесед на тему: «Народный </a:t>
                      </a:r>
                      <a:r>
                        <a:rPr lang="ru-RU" sz="1400" b="0" i="0" baseline="0" dirty="0" smtClean="0"/>
                        <a:t>праздник-</a:t>
                      </a:r>
                      <a:r>
                        <a:rPr lang="ru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r>
                        <a:rPr lang="tt-RU" sz="1400" b="0" i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өмбелә</a:t>
                      </a:r>
                      <a:r>
                        <a:rPr lang="ru-RU" sz="1400" baseline="0" dirty="0" smtClean="0"/>
                        <a:t>»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разучивание песен, пословиц, частушек, поговорок, считалок, загадок, </a:t>
                      </a:r>
                      <a:r>
                        <a:rPr lang="ru-RU" sz="1400" dirty="0" err="1" smtClean="0"/>
                        <a:t>закличек</a:t>
                      </a:r>
                      <a:r>
                        <a:rPr lang="ru-RU" sz="1400" dirty="0" smtClean="0"/>
                        <a:t> (на осеннюю тематику) для выступления во время праздника.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Конкурс</a:t>
                      </a:r>
                      <a:r>
                        <a:rPr lang="ru-RU" sz="1400" baseline="0" dirty="0" smtClean="0"/>
                        <a:t> «</a:t>
                      </a:r>
                      <a:r>
                        <a:rPr lang="tt-RU" sz="1400" baseline="0" dirty="0" smtClean="0"/>
                        <a:t>Көз бүләге</a:t>
                      </a:r>
                      <a:r>
                        <a:rPr lang="ru-RU" sz="1400" baseline="0" dirty="0" smtClean="0"/>
                        <a:t>»</a:t>
                      </a:r>
                      <a:endParaRPr lang="ru-R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проведение в группах обсуждения идеи проекта, выявление интересующих детей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выбор затейников (для организации игр).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помощь в подборе музыкального сопровождения.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помощь в оформлении;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проведение инструктажа по технике безопасности.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организация места проведения праздника.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  <a:defRPr/>
                      </a:pPr>
                      <a:r>
                        <a:rPr lang="ru-RU" sz="1400" dirty="0" smtClean="0"/>
                        <a:t>распределение</a:t>
                      </a:r>
                      <a:r>
                        <a:rPr lang="ru-RU" sz="1400" baseline="0" dirty="0" smtClean="0"/>
                        <a:t> ролей </a:t>
                      </a:r>
                      <a:endParaRPr lang="ru-RU" sz="1400" dirty="0" smtClean="0"/>
                    </a:p>
                    <a:p>
                      <a:endParaRPr lang="ru-RU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g0.liveinternet.ru/images/attach/c/0/63/376/63376004_1283139699_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9009"/>
            <a:ext cx="9257894" cy="6917009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01122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 «Дары Осени!»</a:t>
            </a:r>
            <a:b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tt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Көз бүләге!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22.11.2015\22.11.2015 3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298">
            <a:off x="4852483" y="1134715"/>
            <a:ext cx="4114780" cy="3132118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id="1028" name="Picture 4" descr="D:\22.11.2015\22.11.2015 3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3786190"/>
            <a:ext cx="4490350" cy="2857496"/>
          </a:xfrm>
          <a:prstGeom prst="ellipse">
            <a:avLst/>
          </a:prstGeom>
          <a:noFill/>
          <a:ln w="76200">
            <a:solidFill>
              <a:srgbClr val="00B050"/>
            </a:solidFill>
            <a:prstDash val="solid"/>
          </a:ln>
        </p:spPr>
      </p:pic>
      <p:pic>
        <p:nvPicPr>
          <p:cNvPr id="1029" name="Picture 5" descr="D:\22.11.2015\22.11.2015 34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144575">
            <a:off x="184999" y="957444"/>
            <a:ext cx="3883529" cy="3058719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383</TotalTime>
  <Words>530</Words>
  <Application>Microsoft Office PowerPoint</Application>
  <PresentationFormat>Экран (4:3)</PresentationFormat>
  <Paragraphs>70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 ПРЕЗЕНТАЦИЯ   праздника «Сөмбелә»</vt:lpstr>
      <vt:lpstr>Актуальность </vt:lpstr>
      <vt:lpstr>ПРОЕКТ: игровой, краткосрочный  СРОКИ ПРОЕКТА: ноябрь  УЧАСТНИКИ ПРОЕКТА: дети старшей группы ,воспитатели, музыкальные руководители, родители</vt:lpstr>
      <vt:lpstr> Ресурсное обеспечение проекта</vt:lpstr>
      <vt:lpstr>ЦЕЛЬ :</vt:lpstr>
      <vt:lpstr>Задачи:</vt:lpstr>
      <vt:lpstr>           Ожидаемые результаты: </vt:lpstr>
      <vt:lpstr> </vt:lpstr>
      <vt:lpstr>Конкурс «Дары Осени!» «Көз бүләге!»</vt:lpstr>
      <vt:lpstr>Слайд 10</vt:lpstr>
      <vt:lpstr>  Условия для проведения праздника «Сөмбелә»:  </vt:lpstr>
      <vt:lpstr>Словарь</vt:lpstr>
      <vt:lpstr>Праздник «Сөмбелә»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43</cp:revision>
  <dcterms:modified xsi:type="dcterms:W3CDTF">2015-12-10T16:24:50Z</dcterms:modified>
</cp:coreProperties>
</file>