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74" r:id="rId5"/>
    <p:sldId id="261" r:id="rId6"/>
    <p:sldId id="262" r:id="rId7"/>
    <p:sldId id="263" r:id="rId8"/>
    <p:sldId id="26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C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16216" y="5517232"/>
            <a:ext cx="2133600" cy="365125"/>
          </a:xfrm>
        </p:spPr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63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73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46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5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68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51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8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02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32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64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95536" y="260648"/>
            <a:ext cx="8352928" cy="6120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r>
              <a:rPr lang="de-DE" sz="1400" dirty="0" smtClean="0">
                <a:solidFill>
                  <a:schemeClr val="tx2"/>
                </a:solidFill>
              </a:rPr>
              <a:t>larisa.pogonecz@mail.ru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admin\Desktop\16f319da8e0d.gif"/>
          <p:cNvPicPr>
            <a:picLocks noChangeAspect="1" noChangeArrowheads="1" noCrop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710911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74C2-DD21-49F3-BA51-34847E135D10}" type="datetimeFigureOut">
              <a:rPr lang="ru-RU" smtClean="0"/>
              <a:pPr/>
              <a:t>25.05.2014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509120"/>
            <a:ext cx="1296144" cy="20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6142-8CE5-4F34-A49C-2D63F142B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67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571876"/>
            <a:ext cx="6452220" cy="278608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ru-RU" sz="2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Чудина Светлана Борисовна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воспитатель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МБДОУ детский сад №45 «Ручеёк» комбинированного вида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 Коломна, 2014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42918"/>
            <a:ext cx="6215106" cy="36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Нетрадиционные техники рисования в детском саду в летний период</a:t>
            </a:r>
          </a:p>
          <a:p>
            <a:pPr algn="ctr">
              <a:lnSpc>
                <a:spcPts val="3800"/>
              </a:lnSpc>
            </a:pP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6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57166"/>
            <a:ext cx="8143932" cy="6000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Оттиск поролоном или смятой бумагой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Средства выразительности: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цвет, фактура, пятно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lvl="8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dirty="0" smtClean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500174"/>
          <a:ext cx="7548594" cy="2953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297"/>
                <a:gridCol w="3774297"/>
              </a:tblGrid>
              <a:tr h="392909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блюдце или пластиковая коробочка, в которую вложена штемпельная подушечка из тонкого поролона, пропитанного</a:t>
                      </a:r>
                      <a:r>
                        <a:rPr lang="ru-RU" baseline="0" dirty="0" smtClean="0"/>
                        <a:t> жидкой гуашью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aseline="0" dirty="0" smtClean="0"/>
                        <a:t> акварельная бумага любого цвета и размера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aseline="0" dirty="0" smtClean="0"/>
                        <a:t> кусочки поролона или комочки смятой бумаги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 прижимает смятую бумагу  (поролон)к штемпельной подушке с краской</a:t>
                      </a:r>
                      <a:r>
                        <a:rPr lang="ru-RU" baseline="0" dirty="0" smtClean="0"/>
                        <a:t> и наносит оттиск на бумагу. Для получения другого цвета меняют и блюдце и бумагу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US\Desktop\2ea80207c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398421"/>
            <a:ext cx="2571768" cy="1868550"/>
          </a:xfrm>
          <a:prstGeom prst="rect">
            <a:avLst/>
          </a:prstGeom>
          <a:noFill/>
        </p:spPr>
      </p:pic>
      <p:pic>
        <p:nvPicPr>
          <p:cNvPr id="3075" name="Picture 3" descr="C:\Users\USUS\Desktop\d9de1df75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357562"/>
            <a:ext cx="2214578" cy="290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Оттиск пластиковыми крышками, донышком пластиковых бутылок, </a:t>
            </a:r>
            <a:r>
              <a:rPr lang="ru-RU" sz="3200" dirty="0" smtClean="0">
                <a:solidFill>
                  <a:schemeClr val="accent2"/>
                </a:solidFill>
              </a:rPr>
              <a:t>листьями </a:t>
            </a:r>
            <a:r>
              <a:rPr lang="ru-RU" sz="3200" dirty="0" smtClean="0">
                <a:solidFill>
                  <a:schemeClr val="accent2"/>
                </a:solidFill>
              </a:rPr>
              <a:t>и др. материалами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u="sng" dirty="0" smtClean="0">
                <a:solidFill>
                  <a:schemeClr val="tx2"/>
                </a:solidFill>
              </a:rPr>
              <a:t>Средства выразительности: </a:t>
            </a:r>
            <a:r>
              <a:rPr lang="ru-RU" sz="2400" dirty="0" smtClean="0">
                <a:solidFill>
                  <a:schemeClr val="tx2"/>
                </a:solidFill>
              </a:rPr>
              <a:t>линия, цвет, пятно, фактура,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форма</a:t>
            </a:r>
          </a:p>
          <a:p>
            <a:pPr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571744"/>
          <a:ext cx="7929618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188"/>
                <a:gridCol w="4219430"/>
              </a:tblGrid>
              <a:tr h="414075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194337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бумага белая или тонированная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листья разных деревьев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пластиковые бутылочки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пластиковые крышки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кисти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гуашь,</a:t>
                      </a:r>
                      <a:r>
                        <a:rPr lang="ru-RU" baseline="0" dirty="0" smtClean="0"/>
                        <a:t> баночка с водой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  кистью наносит краску на поверхность листочка (ободок</a:t>
                      </a:r>
                      <a:r>
                        <a:rPr lang="ru-RU" baseline="0" dirty="0" smtClean="0"/>
                        <a:t> крышки, донышко бутылки и т.д.) и прикладывает его к бумаге для получения отпечатка. Образ можно дорисовать фломастерами или карандашами.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Оттиски разными материалами 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USUS\Desktop\images (2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2466975" cy="1847850"/>
          </a:xfrm>
          <a:prstGeom prst="rect">
            <a:avLst/>
          </a:prstGeom>
          <a:noFill/>
        </p:spPr>
      </p:pic>
      <p:pic>
        <p:nvPicPr>
          <p:cNvPr id="5123" name="Picture 3" descr="C:\Users\USUS\Desktop\13904582063_c8a04a6594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3866579" cy="2928934"/>
          </a:xfrm>
          <a:prstGeom prst="rect">
            <a:avLst/>
          </a:prstGeom>
          <a:noFill/>
        </p:spPr>
      </p:pic>
      <p:pic>
        <p:nvPicPr>
          <p:cNvPr id="5124" name="Picture 4" descr="C:\Users\USUS\Desktop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14422"/>
            <a:ext cx="2466975" cy="1847850"/>
          </a:xfrm>
          <a:prstGeom prst="rect">
            <a:avLst/>
          </a:prstGeom>
          <a:noFill/>
        </p:spPr>
      </p:pic>
      <p:pic>
        <p:nvPicPr>
          <p:cNvPr id="5125" name="Picture 5" descr="C:\Users\USUS\Desktop\16654_html_77592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214686"/>
            <a:ext cx="2394937" cy="2976564"/>
          </a:xfrm>
          <a:prstGeom prst="rect">
            <a:avLst/>
          </a:prstGeom>
          <a:noFill/>
        </p:spPr>
      </p:pic>
      <p:pic>
        <p:nvPicPr>
          <p:cNvPr id="5126" name="Picture 6" descr="C:\Users\USUS\Desktop\kakad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071546"/>
            <a:ext cx="1785950" cy="22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Монотипия предметная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700" i="1" u="sng" dirty="0" smtClean="0">
                <a:solidFill>
                  <a:schemeClr val="tx2"/>
                </a:solidFill>
              </a:rPr>
              <a:t>Средства выразительности: </a:t>
            </a:r>
            <a:r>
              <a:rPr lang="ru-RU" sz="2700" dirty="0" smtClean="0">
                <a:solidFill>
                  <a:schemeClr val="tx2"/>
                </a:solidFill>
              </a:rPr>
              <a:t>пятно, симметрия,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 цвет</a:t>
            </a:r>
            <a:endParaRPr lang="ru-RU" sz="27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714488"/>
          <a:ext cx="7786742" cy="326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бумага белая или тонированная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кисти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гуашь или акварель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баночка с водой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 складывает лист бумаги пополам, затем разворачивает и на одной его половине рисует половину изображаемого предмета (выбирают симметричные предметы:</a:t>
                      </a:r>
                      <a:r>
                        <a:rPr lang="ru-RU" baseline="0" dirty="0" smtClean="0"/>
                        <a:t> грибок, ваза, бабочка, груша и т.д.) и пока краска не высохла, снова складывают лист пополам и слегка прижимают для получения оттиска. Образ дорисовывают.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USUS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1847850" cy="2476500"/>
          </a:xfrm>
          <a:prstGeom prst="rect">
            <a:avLst/>
          </a:prstGeom>
          <a:noFill/>
        </p:spPr>
      </p:pic>
      <p:pic>
        <p:nvPicPr>
          <p:cNvPr id="6147" name="Picture 3" descr="C:\Users\USUS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357562"/>
            <a:ext cx="2371725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Виды нетрадиционных техник рисования в старшей и подготовительной к школе группах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Рисование воздушными фломастерами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Рисование на мятой бумаге (состаренный рисунок)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Раздувание краски через трубочку (</a:t>
            </a:r>
            <a:r>
              <a:rPr lang="ru-RU" sz="2400" dirty="0" err="1" smtClean="0"/>
              <a:t>кляксография</a:t>
            </a:r>
            <a:r>
              <a:rPr lang="ru-RU" sz="2400" dirty="0" smtClean="0"/>
              <a:t> с трубочкой)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Печать по трафарету</a:t>
            </a:r>
            <a:endParaRPr lang="ru-RU" sz="2400" dirty="0"/>
          </a:p>
        </p:txBody>
      </p:sp>
      <p:pic>
        <p:nvPicPr>
          <p:cNvPr id="1026" name="Picture 2" descr="C:\Users\USUS\Desktop\Фото НТР\WP_001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00372"/>
            <a:ext cx="235743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accent2"/>
                </a:solidFill>
              </a:rPr>
              <a:t>Рисование воздушными фломастерами </a:t>
            </a:r>
            <a:r>
              <a:rPr lang="ru-RU" sz="2800" dirty="0" smtClean="0">
                <a:solidFill>
                  <a:schemeClr val="accent2"/>
                </a:solidFill>
              </a:rPr>
              <a:t>– </a:t>
            </a:r>
            <a:r>
              <a:rPr lang="ru-RU" sz="2700" dirty="0" smtClean="0">
                <a:solidFill>
                  <a:schemeClr val="accent2"/>
                </a:solidFill>
              </a:rPr>
              <a:t>настоящей волшебной палочкой для юных </a:t>
            </a:r>
            <a:r>
              <a:rPr lang="ru-RU" sz="2700" dirty="0" smtClean="0">
                <a:solidFill>
                  <a:schemeClr val="accent2"/>
                </a:solidFill>
              </a:rPr>
              <a:t>художников</a:t>
            </a:r>
            <a:br>
              <a:rPr lang="ru-RU" sz="2700" dirty="0" smtClean="0">
                <a:solidFill>
                  <a:schemeClr val="accent2"/>
                </a:solidFill>
              </a:rPr>
            </a:br>
            <a:r>
              <a:rPr lang="ru-RU" sz="2700" i="1" dirty="0" smtClean="0">
                <a:solidFill>
                  <a:schemeClr val="tx2"/>
                </a:solidFill>
              </a:rPr>
              <a:t>Средства выразительности</a:t>
            </a:r>
            <a:r>
              <a:rPr lang="ru-RU" sz="2700" dirty="0" smtClean="0">
                <a:solidFill>
                  <a:schemeClr val="tx2"/>
                </a:solidFill>
              </a:rPr>
              <a:t>: цвет, фактура, пятно</a:t>
            </a:r>
            <a:endParaRPr lang="ru-RU" sz="2700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05280"/>
          <a:ext cx="807249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310669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19416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бумага белая и тонированная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воздушные фломастеры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шаблоны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трафареты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 снимает колпачок, достаёт</a:t>
                      </a:r>
                      <a:r>
                        <a:rPr lang="ru-RU" baseline="0" dirty="0" smtClean="0"/>
                        <a:t> фломастер и помещает его наконечником в прозрачную трубку до упора, закрывает колпачок , и фломастер готов к работе. Затем нужно направить фломастер на бумагу и подуть в колпачок. Распылять на расстоянии 8-10 см.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US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429132"/>
            <a:ext cx="2657475" cy="1724025"/>
          </a:xfrm>
          <a:prstGeom prst="rect">
            <a:avLst/>
          </a:prstGeom>
          <a:noFill/>
        </p:spPr>
      </p:pic>
      <p:pic>
        <p:nvPicPr>
          <p:cNvPr id="2051" name="Picture 3" descr="C:\Users\USUS\Desktop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429132"/>
            <a:ext cx="2543175" cy="1800225"/>
          </a:xfrm>
          <a:prstGeom prst="rect">
            <a:avLst/>
          </a:prstGeom>
          <a:noFill/>
        </p:spPr>
      </p:pic>
      <p:pic>
        <p:nvPicPr>
          <p:cNvPr id="2052" name="Picture 4" descr="C:\Users\USUS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571744"/>
            <a:ext cx="18192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err="1" smtClean="0">
                <a:solidFill>
                  <a:schemeClr val="accent2"/>
                </a:solidFill>
              </a:rPr>
              <a:t>Кляксография</a:t>
            </a:r>
            <a:r>
              <a:rPr lang="ru-RU" sz="3000" dirty="0" smtClean="0">
                <a:solidFill>
                  <a:schemeClr val="accent2"/>
                </a:solidFill>
              </a:rPr>
              <a:t> с трубочкой</a:t>
            </a: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000" dirty="0" smtClean="0">
                <a:solidFill>
                  <a:schemeClr val="accent2"/>
                </a:solidFill>
              </a:rPr>
              <a:t>(рисуем картинку…  воздухом</a:t>
            </a:r>
            <a:r>
              <a:rPr lang="ru-RU" sz="3000" dirty="0" smtClean="0">
                <a:solidFill>
                  <a:schemeClr val="accent2"/>
                </a:solidFill>
              </a:rPr>
              <a:t>)</a:t>
            </a: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i="1" u="sng" dirty="0" smtClean="0">
                <a:solidFill>
                  <a:schemeClr val="tx2"/>
                </a:solidFill>
              </a:rPr>
              <a:t>Средства выразительности: </a:t>
            </a:r>
            <a:r>
              <a:rPr lang="ru-RU" sz="2400" dirty="0" smtClean="0">
                <a:solidFill>
                  <a:schemeClr val="accent2"/>
                </a:solidFill>
              </a:rPr>
              <a:t>линия, пятно</a:t>
            </a: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00200"/>
          <a:ext cx="785818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жидкая гуашевая краска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бумага белая и тонированная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трубочки для сока (коктейля)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кисти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влажные салфетки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пластиковая ложечка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банчка с водой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лист бумаги капаем жидкую</a:t>
                      </a:r>
                      <a:r>
                        <a:rPr lang="ru-RU" baseline="0" dirty="0" smtClean="0"/>
                        <a:t> краску кистью или ложечкой.  Начинаем раздувать каплю с помощью трубочки для сока, меняя направление трубочки в зависимости от изображения. Дополняем образ деталями с помощью кисти.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US\Desktop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929066"/>
            <a:ext cx="1914525" cy="2390775"/>
          </a:xfrm>
          <a:prstGeom prst="rect">
            <a:avLst/>
          </a:prstGeom>
          <a:noFill/>
        </p:spPr>
      </p:pic>
      <p:pic>
        <p:nvPicPr>
          <p:cNvPr id="3075" name="Picture 3" descr="C:\Users\USUS\Desktop\Фото НТР\WP_001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14752"/>
            <a:ext cx="1946668" cy="2595557"/>
          </a:xfrm>
          <a:prstGeom prst="rect">
            <a:avLst/>
          </a:prstGeom>
          <a:noFill/>
        </p:spPr>
      </p:pic>
      <p:pic>
        <p:nvPicPr>
          <p:cNvPr id="3076" name="Picture 4" descr="C:\Users\USUS\Desktop\Фото НТР\WP_001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86256"/>
            <a:ext cx="2286015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Рисование на мятой бумаге 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>(эффект состаренной картины)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u="sng" dirty="0" smtClean="0">
                <a:solidFill>
                  <a:schemeClr val="tx2"/>
                </a:solidFill>
              </a:rPr>
              <a:t>Средства выразительности</a:t>
            </a:r>
            <a:r>
              <a:rPr lang="ru-RU" sz="2400" dirty="0" smtClean="0">
                <a:solidFill>
                  <a:schemeClr val="tx2"/>
                </a:solidFill>
              </a:rPr>
              <a:t>: цвет, фактура, пятно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197414"/>
          <a:ext cx="778674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акварель или гуашь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кисти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баночка с водой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бумага белая и тонированная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 бумаги осторожно смять, чтобы нарушить структуру бумаги, «состарить» её. Бумагу расправить и смочить водой. Рисовать кистью по мокрой мятой бумаге. Краска ложиться неравномерно, в некоторых местах подтекает – создаётся эффект трещинок.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USUS\Desktop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14752"/>
            <a:ext cx="2286000" cy="1714500"/>
          </a:xfrm>
          <a:prstGeom prst="rect">
            <a:avLst/>
          </a:prstGeom>
          <a:noFill/>
        </p:spPr>
      </p:pic>
      <p:pic>
        <p:nvPicPr>
          <p:cNvPr id="4100" name="Picture 4" descr="C:\Users\USUS\Desktop\9601472555659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817198"/>
            <a:ext cx="2071702" cy="1483549"/>
          </a:xfrm>
          <a:prstGeom prst="rect">
            <a:avLst/>
          </a:prstGeom>
          <a:noFill/>
        </p:spPr>
      </p:pic>
      <p:pic>
        <p:nvPicPr>
          <p:cNvPr id="4101" name="Picture 5" descr="C:\Users\USUS\Desktop\Krackle2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839901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Печать по трафарету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400" i="1" u="sng" dirty="0" smtClean="0">
                <a:solidFill>
                  <a:schemeClr val="tx2"/>
                </a:solidFill>
              </a:rPr>
              <a:t>Средства выразительности</a:t>
            </a:r>
            <a:r>
              <a:rPr lang="ru-RU" sz="2400" dirty="0" smtClean="0">
                <a:solidFill>
                  <a:schemeClr val="tx2"/>
                </a:solidFill>
              </a:rPr>
              <a:t>: пятно, фактура, </a:t>
            </a:r>
            <a:r>
              <a:rPr lang="ru-RU" sz="2400" dirty="0" smtClean="0">
                <a:solidFill>
                  <a:schemeClr val="tx2"/>
                </a:solidFill>
              </a:rPr>
              <a:t>цвет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571612"/>
          <a:ext cx="7858180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45119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240633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блюдце или пластиковая коробочка, в которую</a:t>
                      </a:r>
                      <a:r>
                        <a:rPr lang="ru-RU" baseline="0" dirty="0" smtClean="0"/>
                        <a:t> вложена штемпельная подушечка из тонкого поролона, пропитанная жидкой гуашью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бумага белая или тонированная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поролоновый тампон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готовые пластиковые трафареты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 прижимает поролоновый тампон к штемпельной подушечке и наносит оттиск на бумагу с помощью трафарета. Формы трафарета могут быть двух видов: предметные (изображение цветов, животных, птиц) и геометрические (в форме круга, квадрата, ромба и др.)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US\Desktop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1819275" cy="2514600"/>
          </a:xfrm>
          <a:prstGeom prst="rect">
            <a:avLst/>
          </a:prstGeom>
          <a:noFill/>
        </p:spPr>
      </p:pic>
      <p:pic>
        <p:nvPicPr>
          <p:cNvPr id="1027" name="Picture 3" descr="C:\Users\USUS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32"/>
            <a:ext cx="2466975" cy="1847850"/>
          </a:xfrm>
          <a:prstGeom prst="rect">
            <a:avLst/>
          </a:prstGeom>
          <a:noFill/>
        </p:spPr>
      </p:pic>
      <p:pic>
        <p:nvPicPr>
          <p:cNvPr id="1028" name="Picture 4" descr="C:\Users\USUS\Desktop\images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50057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Оттиск по трафарету цветными карандашами или восковыми мелками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sz="2400" i="1" u="sng" dirty="0" smtClean="0">
                <a:solidFill>
                  <a:schemeClr val="tx2"/>
                </a:solidFill>
              </a:rPr>
              <a:t>Средства выразительности: </a:t>
            </a:r>
            <a:r>
              <a:rPr lang="ru-RU" sz="2400" dirty="0" smtClean="0">
                <a:solidFill>
                  <a:schemeClr val="tx2"/>
                </a:solidFill>
              </a:rPr>
              <a:t>штрих, линия, фактура</a:t>
            </a:r>
          </a:p>
          <a:p>
            <a:pP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928802"/>
          <a:ext cx="7715304" cy="244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Цветные карандаши или восковые мелки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готовые</a:t>
                      </a:r>
                      <a:r>
                        <a:rPr lang="ru-RU" baseline="0" dirty="0" smtClean="0"/>
                        <a:t> пластиковые трафареты с выпуклым линейным рисунком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засушенные листья и др. растения, монетки и др.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бумага белая и тонированная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 лист бумаги ребёнок подкладывает готовый трафарет</a:t>
                      </a:r>
                      <a:r>
                        <a:rPr lang="ru-RU" baseline="0" dirty="0" smtClean="0"/>
                        <a:t> и слегка нажимая карандашом наносит штрихи. Рисунок начинает «проявляться».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US\Desktop\images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062676" y="4010026"/>
            <a:ext cx="2705100" cy="1685925"/>
          </a:xfrm>
          <a:prstGeom prst="rect">
            <a:avLst/>
          </a:prstGeom>
          <a:noFill/>
        </p:spPr>
      </p:pic>
      <p:pic>
        <p:nvPicPr>
          <p:cNvPr id="2051" name="Picture 3" descr="C:\Users\USUS\Desktop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72008"/>
            <a:ext cx="2619375" cy="1743075"/>
          </a:xfrm>
          <a:prstGeom prst="rect">
            <a:avLst/>
          </a:prstGeom>
          <a:noFill/>
        </p:spPr>
      </p:pic>
      <p:pic>
        <p:nvPicPr>
          <p:cNvPr id="2052" name="Picture 4" descr="C:\Users\USUS\Desktop\images (2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857628"/>
            <a:ext cx="1924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Дети, знакомясь с окружающим миром, пытаются отразить его в своей деятельности - играх, рисовании, лепке, рассказах и т.д. Богатые возможности в этом отношении представляет изобразительная деятельность. Чтобы не ограничивать возможности малышей в выражении впечатлений от окружающего мира, недостаточно традиционного набора изобразительных средств и материалов. Чем разнообразнее будут условия, в которых протекает изобразительная деятельность, содержание, формы, методы и приемы работы с детьми, а также материалы, с которыми они действуют, тем интенсивнее станут развиваться детские художественные способности. Нетрадиционные техники рисования – это толчок к развитию воображения, творчества, проявлению самостоятельности, инициативы, выражения индивидуальности. Применяя и комбинируя разные способы изображения в одном рисунке, дошкольники учатся 		думать, самостоятельно решать, какую технику 			использовать, чтобы тот или иной образ получился выразительным.  Дети начинают экспериментировать и творить, 	получают возможность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удивиться и порадоваться миру.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Таким образом, мы видим, -  нетрадиционные виды рисования способствуют развитию у детей творческих способностей, фантазии и воображения, мелкой моторики, укреплению мышц губ и пальчиков, активизации самостоятельности, раскованности и формированию успеха!</a:t>
            </a:r>
          </a:p>
          <a:p>
            <a:pPr algn="ctr">
              <a:buNone/>
            </a:pPr>
            <a:r>
              <a:rPr lang="ru-RU" dirty="0" smtClean="0"/>
              <a:t>А лето – благодатное время для рисования чем угодно!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Нетрадиционные художественные техники рисования, это: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Совокупность специальных изобразительных умений, навыков, способов и приёмов изображения, посредством которых отображаются предметы, объекты, явления окружающей действительности, в которых нет жёсткой    	</a:t>
            </a:r>
            <a:r>
              <a:rPr lang="ru-RU" dirty="0" err="1" smtClean="0"/>
              <a:t>заданности</a:t>
            </a:r>
            <a:r>
              <a:rPr lang="ru-RU" dirty="0" smtClean="0"/>
              <a:t> и строгого контроля, зато 		есть творческая свобода и 			подлинная радость!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Материалы, используемые в нетрадиционном рисовании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акварель, гуашь, пальчиковая краска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воздушные фломастеры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восковые и масляные карандаши; парафиновые свечи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бумага разной фактуры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вода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поролоновые губки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различные </a:t>
            </a:r>
            <a:r>
              <a:rPr lang="ru-RU" sz="2000" dirty="0" err="1" smtClean="0"/>
              <a:t>штампики</a:t>
            </a:r>
            <a:r>
              <a:rPr lang="ru-RU" sz="2000" dirty="0" smtClean="0"/>
              <a:t> и печатки, выполненные из овощей и фруктов, ластика, картона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пробки от бутылок, пластиковые крышки, спички и спичечные колобки, пластиковые бутылки, стаканчики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трубочки для сока, зубные щётки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засушенные листья и многое другое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57166"/>
            <a:ext cx="8143932" cy="6000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Виды нетрадиционных техник рисования в младшей группе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(2-4 года)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тычок жесткой полусухой кистью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рисование пальчиком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печатание ладошкой и кулачком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штампиками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из овощей и фруктов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оттиск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пробкой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 lvl="8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USUS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429132"/>
            <a:ext cx="2500330" cy="1857388"/>
          </a:xfrm>
          <a:prstGeom prst="rect">
            <a:avLst/>
          </a:prstGeom>
          <a:noFill/>
        </p:spPr>
      </p:pic>
      <p:pic>
        <p:nvPicPr>
          <p:cNvPr id="12291" name="Picture 3" descr="C:\Users\USUS\Desktop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485778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</a:p>
          <a:p>
            <a:endParaRPr lang="ru-RU" sz="1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357166"/>
            <a:ext cx="8143932" cy="6000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Рисование ладошкой, пальчиком, кулачком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Средства выразительности: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пятно, точка, короткая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линия,  цвет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lvl="8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dirty="0" smtClean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57224" y="1785926"/>
          <a:ext cx="757242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862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Техника выполнения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гуашь или краска для рисования пальчиками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бумага</a:t>
                      </a:r>
                      <a:endParaRPr lang="ru-RU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влажные салфетки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ребёнок опускает в жидкую краску ладошку (пальчик, кулачок)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делает отпечаток на бумаге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дорисовывает образ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5" name="Picture 1" descr="C:\Users\USUS\Desktop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929066"/>
            <a:ext cx="321471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357166"/>
            <a:ext cx="8143932" cy="6000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Печатание </a:t>
            </a:r>
            <a:r>
              <a:rPr lang="ru-RU" sz="320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штампиками</a:t>
            </a: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из овощей и фруктов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Средства выразительности: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пятно, цвет, фактура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lvl="8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dirty="0" smtClean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571612"/>
          <a:ext cx="7500990" cy="23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420267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Техника выполнения:</a:t>
                      </a:r>
                      <a:endParaRPr lang="ru-RU" dirty="0"/>
                    </a:p>
                  </a:txBody>
                  <a:tcPr/>
                </a:tc>
              </a:tr>
              <a:tr h="196892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блюдце с губкой,</a:t>
                      </a:r>
                      <a:r>
                        <a:rPr lang="ru-RU" baseline="0" dirty="0" smtClean="0"/>
                        <a:t> пропитанной жидкой гуашью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бумага белая или </a:t>
                      </a:r>
                      <a:r>
                        <a:rPr lang="ru-RU" baseline="0" dirty="0" smtClean="0"/>
                        <a:t>тонированная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штампики</a:t>
                      </a:r>
                      <a:r>
                        <a:rPr lang="ru-RU" baseline="0" dirty="0" smtClean="0"/>
                        <a:t> из овощей и фруктов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влажные салфетки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</a:t>
                      </a:r>
                      <a:r>
                        <a:rPr lang="ru-RU" baseline="0" dirty="0" smtClean="0"/>
                        <a:t> прижимает </a:t>
                      </a:r>
                      <a:r>
                        <a:rPr lang="ru-RU" baseline="0" dirty="0" err="1" smtClean="0"/>
                        <a:t>штампик</a:t>
                      </a:r>
                      <a:r>
                        <a:rPr lang="ru-RU" baseline="0" dirty="0" smtClean="0"/>
                        <a:t> к губке и выполняет оттиски на бумаге. Для разных </a:t>
                      </a:r>
                      <a:r>
                        <a:rPr lang="ru-RU" baseline="0" dirty="0" err="1" smtClean="0"/>
                        <a:t>штампиков</a:t>
                      </a:r>
                      <a:r>
                        <a:rPr lang="ru-RU" baseline="0" dirty="0" smtClean="0"/>
                        <a:t> берётся  краска разного цвета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1" name="Picture 1" descr="C:\Users\USUS\Desktop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71942"/>
            <a:ext cx="3000396" cy="2071702"/>
          </a:xfrm>
          <a:prstGeom prst="rect">
            <a:avLst/>
          </a:prstGeom>
          <a:noFill/>
        </p:spPr>
      </p:pic>
      <p:pic>
        <p:nvPicPr>
          <p:cNvPr id="1026" name="Picture 2" descr="C:\Users\USUS\Desktop\applestamping3RS12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21471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357166"/>
            <a:ext cx="8143932" cy="6000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Виды нетрадиционных техник рисования в средней группе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(4-5 лет)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тычок жесткой полусухой кистью, ватной палочкой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рисование пальчиком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печатание ладошкой и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кулачком (краска наносится кистью)</a:t>
            </a: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оттиск </a:t>
            </a:r>
            <a:r>
              <a:rPr lang="ru-RU" sz="2400" dirty="0" err="1" smtClean="0">
                <a:latin typeface="+mj-lt"/>
                <a:ea typeface="+mj-ea"/>
                <a:cs typeface="+mj-cs"/>
              </a:rPr>
              <a:t>штампиками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из овощей и фруктов, ластика, картона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оттиск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смятой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бумагой, поролоном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оттиск листьями, пластиковыми крышками, спичечными коробками</a:t>
            </a:r>
          </a:p>
          <a:p>
            <a:pPr lvl="2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рисование восковыми мелками и акварелью</a:t>
            </a:r>
          </a:p>
          <a:p>
            <a:pPr lvl="2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 монотипия предметная</a:t>
            </a:r>
          </a:p>
          <a:p>
            <a:pPr lvl="2" algn="just">
              <a:spcBef>
                <a:spcPct val="0"/>
              </a:spcBef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			</a:t>
            </a:r>
          </a:p>
          <a:p>
            <a:pPr lvl="8" algn="just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Восковые мелки и акварель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700" i="1" u="sng" dirty="0" smtClean="0">
                <a:solidFill>
                  <a:schemeClr val="tx2"/>
                </a:solidFill>
              </a:rPr>
              <a:t>Средства выразительности: </a:t>
            </a:r>
            <a:r>
              <a:rPr lang="ru-RU" sz="2700" dirty="0" smtClean="0">
                <a:solidFill>
                  <a:schemeClr val="tx2"/>
                </a:solidFill>
              </a:rPr>
              <a:t>цвет, линия, пятно,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 фактура</a:t>
            </a:r>
            <a:endParaRPr lang="ru-RU" sz="2700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600200"/>
          <a:ext cx="7500990" cy="242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685792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получения изображения:</a:t>
                      </a:r>
                      <a:endParaRPr lang="ru-RU" dirty="0"/>
                    </a:p>
                  </a:txBody>
                  <a:tcPr/>
                </a:tc>
              </a:tr>
              <a:tr h="127159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 акварель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aseline="0" dirty="0" smtClean="0"/>
                        <a:t> восковые мелки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aseline="0" dirty="0" smtClean="0"/>
                        <a:t> белая акварельная бумага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aseline="0" dirty="0" smtClean="0"/>
                        <a:t> баночка с водой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baseline="0" dirty="0" smtClean="0"/>
                        <a:t> кисти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 рисует восковыми мелками на бумаге. Затем</a:t>
                      </a:r>
                      <a:r>
                        <a:rPr lang="ru-RU" baseline="0" dirty="0" smtClean="0"/>
                        <a:t> закрашивает акварелью в один или несколько цветов. Рисунок мелками остаётся </a:t>
                      </a:r>
                      <a:r>
                        <a:rPr lang="ru-RU" baseline="0" dirty="0" err="1" smtClean="0"/>
                        <a:t>незакрашенным</a:t>
                      </a:r>
                      <a:r>
                        <a:rPr lang="ru-RU" baseline="0" dirty="0" smtClean="0"/>
                        <a:t>, он как бы проявляется.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US\Desktop\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143380"/>
            <a:ext cx="2906706" cy="2059719"/>
          </a:xfrm>
          <a:prstGeom prst="rect">
            <a:avLst/>
          </a:prstGeom>
          <a:noFill/>
        </p:spPr>
      </p:pic>
      <p:pic>
        <p:nvPicPr>
          <p:cNvPr id="2051" name="Picture 3" descr="C:\Users\USUS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179110"/>
            <a:ext cx="2786082" cy="19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1056</Words>
  <Application>Microsoft Office PowerPoint</Application>
  <PresentationFormat>Экран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Нетрадиционные художественные техники рисования, это:</vt:lpstr>
      <vt:lpstr>Материалы, используемые в нетрадиционном рисовании</vt:lpstr>
      <vt:lpstr>Слайд 5</vt:lpstr>
      <vt:lpstr>Слайд 6</vt:lpstr>
      <vt:lpstr>Слайд 7</vt:lpstr>
      <vt:lpstr>Слайд 8</vt:lpstr>
      <vt:lpstr>Восковые мелки и акварель Средства выразительности: цвет, линия, пятно,  фактура</vt:lpstr>
      <vt:lpstr>Слайд 10</vt:lpstr>
      <vt:lpstr>Оттиск пластиковыми крышками, донышком пластиковых бутылок, листьями и др. материалами</vt:lpstr>
      <vt:lpstr>Оттиски разными материалами </vt:lpstr>
      <vt:lpstr>Монотипия предметная Средства выразительности: пятно, симметрия,  цвет</vt:lpstr>
      <vt:lpstr>Виды нетрадиционных техник рисования в старшей и подготовительной к школе группах</vt:lpstr>
      <vt:lpstr>Рисование воздушными фломастерами – настоящей волшебной палочкой для юных художников Средства выразительности: цвет, фактура, пятно</vt:lpstr>
      <vt:lpstr>Кляксография с трубочкой (рисуем картинку…  воздухом) Средства выразительности: линия, пятно</vt:lpstr>
      <vt:lpstr>Рисование на мятой бумаге  (эффект состаренной картины)</vt:lpstr>
      <vt:lpstr>Печать по трафарету</vt:lpstr>
      <vt:lpstr>Оттиск по трафарету цветными карандашами или восковыми мелками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USUS</cp:lastModifiedBy>
  <cp:revision>147</cp:revision>
  <dcterms:created xsi:type="dcterms:W3CDTF">2013-07-09T14:48:42Z</dcterms:created>
  <dcterms:modified xsi:type="dcterms:W3CDTF">2014-05-25T17:24:23Z</dcterms:modified>
</cp:coreProperties>
</file>