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78" r:id="rId3"/>
    <p:sldId id="279" r:id="rId4"/>
    <p:sldId id="281" r:id="rId5"/>
    <p:sldId id="283" r:id="rId6"/>
    <p:sldId id="282" r:id="rId7"/>
    <p:sldId id="284" r:id="rId8"/>
    <p:sldId id="280" r:id="rId9"/>
    <p:sldId id="257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2" r:id="rId22"/>
    <p:sldId id="271" r:id="rId23"/>
    <p:sldId id="270" r:id="rId24"/>
    <p:sldId id="274" r:id="rId25"/>
    <p:sldId id="273" r:id="rId26"/>
    <p:sldId id="276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22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0807" y="118457"/>
            <a:ext cx="6834378" cy="2209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Интеллектуальная игра для педагогов</a:t>
            </a:r>
            <a:endParaRPr lang="ru-RU" sz="4400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" action="ppaction://hlinkshowjump?jump=nextslide" highlightClick="1"/>
          </p:cNvPr>
          <p:cNvSpPr/>
          <p:nvPr/>
        </p:nvSpPr>
        <p:spPr>
          <a:xfrm>
            <a:off x="5737918" y="3190689"/>
            <a:ext cx="2209800" cy="990600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игры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Александра\Desktop\So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59" y="2552700"/>
            <a:ext cx="3263540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 педагогическая способность позволяет устанавливать правильные взаимоотношения с детьми и коллегами. 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Коммуникативная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12" y="3143248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Речевая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91000" y="5486400"/>
            <a:ext cx="1143000" cy="457200"/>
          </a:xfrm>
          <a:prstGeom prst="rightArrow">
            <a:avLst>
              <a:gd name="adj1" fmla="val 68750"/>
              <a:gd name="adj2" fmla="val 5104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 наука изучает особенности развития личности на разных возрастных этапах.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Возрастная педагогика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педагогика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Специальная педагогика</a:t>
            </a: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91000" y="5486400"/>
            <a:ext cx="1143000" cy="457200"/>
          </a:xfrm>
          <a:prstGeom prst="rightArrow">
            <a:avLst>
              <a:gd name="adj1" fmla="val 68750"/>
              <a:gd name="adj2" fmla="val 5104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609600"/>
            <a:ext cx="7543800" cy="2133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Антропология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Философия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leftArrow">
            <a:avLst>
              <a:gd name="adj1" fmla="val 70833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764704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Основой для образования педагогики как науки являлась: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5800" y="914400"/>
            <a:ext cx="7772400" cy="180022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документ нацелен на обеспечение детям счастливого детства и пользование, на их собственное благо  и на благо общества, правами и свободами.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об образовании РФ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Декларация прав ребенка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50" y="3143248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91000" y="5486400"/>
            <a:ext cx="1143000" cy="457200"/>
          </a:xfrm>
          <a:prstGeom prst="rightArrow">
            <a:avLst>
              <a:gd name="adj1" fmla="val 68750"/>
              <a:gd name="adj2" fmla="val 5104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500042"/>
            <a:ext cx="7698785" cy="215743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первыми педагогами. Они обязаны заложить основы физического, нравственного  и интеллектуального развития ребенка в раннем детском возрасте.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каком нормативном документе прописано данное утверждение?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18 «Закон об образовании» РФ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Декларация прав ребенка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91000" y="5486400"/>
            <a:ext cx="1143000" cy="457200"/>
          </a:xfrm>
          <a:prstGeom prst="rightArrow">
            <a:avLst>
              <a:gd name="adj1" fmla="val 68750"/>
              <a:gd name="adj2" fmla="val 5104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85786" y="457200"/>
            <a:ext cx="7672414" cy="211454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Трудовой договор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об образовании РФ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leftArrow">
            <a:avLst>
              <a:gd name="adj1" fmla="val 70833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00100" y="571480"/>
            <a:ext cx="7143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основе этого документа строится вся основная деятельность в дошкольном образовательном учреждении. Без этого документа деятельность учреждения является неправомерной.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каком документе идет речь?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548680"/>
            <a:ext cx="7702624" cy="216024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Любая деятельность ребенка, кроме игры, имеет свои пределы. Сколько минут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проводить за компьютером, не нанося вред своему здоровью?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15-20 минут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10-15 минут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25-30 минут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609600"/>
            <a:ext cx="7543800" cy="18288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программам, предназначенным для создания и обработки текстовой информации, относится: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Microsoft Power P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Microsoft Excel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Microsoft Word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символ обязательно должен присутствовать в адресе электронной почты ?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@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4744" y="3143248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#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*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leftArrow">
            <a:avLst>
              <a:gd name="adj1" fmla="val 66667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5800" y="457200"/>
            <a:ext cx="7772400" cy="26670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динамических элементов семейных отношений, отражающий процесс передачи информации от одного члена семьи к другому, умение быть эффективным слушателем, ясно выражать свои мысли и оказывать психологическую поддержку. Может быть авторитарным, демократическим и либеральным.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1863" y="3505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общения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57600" y="3505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Стиль общения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63101" y="3505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общения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раунд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ДОМАШНЕЕ ЗАДАНИЕ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57400"/>
            <a:ext cx="5791200" cy="3823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4135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вербальным средствам общения относится: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Речь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Мимика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Жесты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5800" y="533400"/>
            <a:ext cx="7772400" cy="2133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дошкольном возрасте наиболее быстро развивается: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Пространственное мышление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Логическое мышление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Наглядно-образное мышление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leftArrow">
            <a:avLst>
              <a:gd name="adj1" fmla="val 66667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Укажите соотношение обязательной части Программа и части, формируемой участниками образовательных отношений: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80% и 20% соответственно;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60% и 40% соответственно;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50% и 50% соответственно.</a:t>
            </a: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образовательной области «познавательное развитие», согласно Стандарту, необходимо развивать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9050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Познавательную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мотивацию, познавательные действия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94078" y="3124200"/>
            <a:ext cx="1828800" cy="19050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чтения и письма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9050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Связную </a:t>
            </a:r>
            <a:r>
              <a:rPr lang="ru-RU" b="1" dirty="0">
                <a:solidFill>
                  <a:schemeClr val="tx1"/>
                </a:solidFill>
              </a:rPr>
              <a:t>диалогическую и монологическую речь, речевое творчество</a:t>
            </a: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Конкретное содержание образовательных областей, указанных в Стандарте, зависит от …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Компетентности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Наполняемости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Возрастных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индивидуальных особенностей детей</a:t>
            </a: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lef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7620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времени составляет максимальная продолжительность непрерывного бодрствования детей 3 - 7 лет?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7-8 часов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6-7,5 часов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5,5-6 часов</a:t>
            </a: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763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времени, согласно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должна составлять прогулка детей дошкольного возраста?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5-6 часов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3 - 4 часа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1-2 часа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с детьми старшего дошкольного возраста может осуществляться во второй половине дня после дневного сна. Ее продолжительность должна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составлять…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25 - 30 минут в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не более 30-40 минут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не более 50-60 минут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leftArrow">
            <a:avLst>
              <a:gd name="adj1" fmla="val 58333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rgbClr val="7030A0"/>
                </a:solidFill>
              </a:rPr>
              <a:t>II</a:t>
            </a:r>
            <a:r>
              <a:rPr lang="ru-RU" b="1" spc="50" dirty="0" smtClean="0">
                <a:ln w="11430"/>
                <a:solidFill>
                  <a:srgbClr val="7030A0"/>
                </a:solidFill>
              </a:rPr>
              <a:t> РАУНД </a:t>
            </a:r>
            <a:br>
              <a:rPr lang="ru-RU" b="1" spc="50" dirty="0" smtClean="0">
                <a:ln w="11430"/>
                <a:solidFill>
                  <a:srgbClr val="7030A0"/>
                </a:solidFill>
              </a:rPr>
            </a:br>
            <a:r>
              <a:rPr lang="ru-RU" b="1" spc="50" dirty="0" smtClean="0">
                <a:ln w="11430"/>
                <a:solidFill>
                  <a:srgbClr val="7030A0"/>
                </a:solidFill>
              </a:rPr>
              <a:t>«ПРАВДА ЛИ ЧТО…»</a:t>
            </a:r>
            <a:endParaRPr lang="ru-RU" b="1" spc="50" dirty="0">
              <a:ln w="11430"/>
              <a:solidFill>
                <a:srgbClr val="7030A0"/>
              </a:solidFill>
            </a:endParaRPr>
          </a:p>
        </p:txBody>
      </p:sp>
      <p:pic>
        <p:nvPicPr>
          <p:cNvPr id="1026" name="Picture 2" descr="C:\Users\Александра\Desktop\truth-and-l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dirty="0" smtClean="0"/>
              <a:t>Ребусы</a:t>
            </a:r>
            <a:endParaRPr lang="ru-RU" sz="8800" b="1" dirty="0"/>
          </a:p>
        </p:txBody>
      </p:sp>
      <p:pic>
        <p:nvPicPr>
          <p:cNvPr id="1028" name="Picture 4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93" y="2134537"/>
            <a:ext cx="1543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19050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0878" y="4346936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4=Н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0846469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ВЕСНА</a:t>
            </a:r>
            <a:endParaRPr lang="ru-RU" sz="7200" b="1" dirty="0"/>
          </a:p>
        </p:txBody>
      </p:sp>
      <p:pic>
        <p:nvPicPr>
          <p:cNvPr id="3074" name="Picture 2" descr="C:\Users\Александра\Desktop\vesnakartinki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181945" cy="602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209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24" y="1047877"/>
            <a:ext cx="2917971" cy="291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047877"/>
            <a:ext cx="2232248" cy="291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32" y="1047877"/>
            <a:ext cx="364746" cy="291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78" y="1054022"/>
            <a:ext cx="364746" cy="291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4047638"/>
            <a:ext cx="2853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3=Ш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33215232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а\Desktop\5135e5294d2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941168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4200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III</a:t>
            </a:r>
            <a:r>
              <a:rPr lang="ru-RU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РАУНД </a:t>
            </a:r>
            <a:br>
              <a:rPr lang="ru-RU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6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 descr="C:\Users\Александра\Desktop\Umni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3100958" cy="36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 highlightClick="1"/>
          </p:cNvPr>
          <p:cNvSpPr/>
          <p:nvPr/>
        </p:nvSpPr>
        <p:spPr>
          <a:xfrm>
            <a:off x="1066800" y="8382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</a:t>
            </a:r>
          </a:p>
        </p:txBody>
      </p:sp>
      <p:sp>
        <p:nvSpPr>
          <p:cNvPr id="5" name="Скругленный прямоугольник 4">
            <a:hlinkClick r:id="rId3" action="ppaction://hlinksldjump" highlightClick="1"/>
          </p:cNvPr>
          <p:cNvSpPr/>
          <p:nvPr/>
        </p:nvSpPr>
        <p:spPr>
          <a:xfrm>
            <a:off x="4953000" y="8382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</a:t>
            </a:r>
          </a:p>
        </p:txBody>
      </p:sp>
      <p:sp>
        <p:nvSpPr>
          <p:cNvPr id="6" name="Скругленный прямоугольник 5">
            <a:hlinkClick r:id="rId4" action="ppaction://hlinksldjump" highlightClick="1"/>
          </p:cNvPr>
          <p:cNvSpPr/>
          <p:nvPr/>
        </p:nvSpPr>
        <p:spPr>
          <a:xfrm>
            <a:off x="1066800" y="22860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</a:t>
            </a:r>
          </a:p>
        </p:txBody>
      </p:sp>
      <p:sp>
        <p:nvSpPr>
          <p:cNvPr id="7" name="Скругленный прямоугольник 6">
            <a:hlinkClick r:id="rId5" action="ppaction://hlinksldjump" highlightClick="1"/>
          </p:cNvPr>
          <p:cNvSpPr/>
          <p:nvPr/>
        </p:nvSpPr>
        <p:spPr>
          <a:xfrm>
            <a:off x="4953000" y="22860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</a:p>
        </p:txBody>
      </p:sp>
      <p:sp>
        <p:nvSpPr>
          <p:cNvPr id="8" name="Скругленный прямоугольник 7">
            <a:hlinkClick r:id="rId6" action="ppaction://hlinksldjump" highlightClick="1"/>
          </p:cNvPr>
          <p:cNvSpPr/>
          <p:nvPr/>
        </p:nvSpPr>
        <p:spPr>
          <a:xfrm>
            <a:off x="1066800" y="37338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</a:t>
            </a:r>
          </a:p>
        </p:txBody>
      </p:sp>
      <p:sp>
        <p:nvSpPr>
          <p:cNvPr id="9" name="Скругленный прямоугольник 8">
            <a:hlinkClick r:id="rId7" action="ppaction://hlinksldjump" highlightClick="1"/>
          </p:cNvPr>
          <p:cNvSpPr/>
          <p:nvPr/>
        </p:nvSpPr>
        <p:spPr>
          <a:xfrm>
            <a:off x="4953000" y="37338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" action="ppaction://hlinkshowjump?jump=firstslide" highlightClick="1"/>
          </p:cNvPr>
          <p:cNvSpPr/>
          <p:nvPr/>
        </p:nvSpPr>
        <p:spPr>
          <a:xfrm>
            <a:off x="3657600" y="5105400"/>
            <a:ext cx="1752600" cy="609600"/>
          </a:xfrm>
          <a:prstGeom prst="lef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 игры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443</TotalTime>
  <Words>501</Words>
  <Application>Microsoft Office PowerPoint</Application>
  <PresentationFormat>Экран (4:3)</PresentationFormat>
  <Paragraphs>116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Интеллектуальная игра для педагогов</vt:lpstr>
      <vt:lpstr>I раунд ДОМАШНЕЕ ЗАДАНИЕ</vt:lpstr>
      <vt:lpstr>II РАУНД  «ПРАВДА ЛИ ЧТО…»</vt:lpstr>
      <vt:lpstr>Ребусы</vt:lpstr>
      <vt:lpstr>ВЕСНА</vt:lpstr>
      <vt:lpstr>Презентация PowerPoint</vt:lpstr>
      <vt:lpstr>Презентация PowerPoint</vt:lpstr>
      <vt:lpstr>III РАУНД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викторина</dc:title>
  <dc:creator>андрей</dc:creator>
  <cp:lastModifiedBy>Leks</cp:lastModifiedBy>
  <cp:revision>54</cp:revision>
  <dcterms:created xsi:type="dcterms:W3CDTF">2014-08-08T11:31:25Z</dcterms:created>
  <dcterms:modified xsi:type="dcterms:W3CDTF">2015-12-10T10:50:32Z</dcterms:modified>
</cp:coreProperties>
</file>