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62" r:id="rId3"/>
    <p:sldId id="263" r:id="rId4"/>
    <p:sldId id="264" r:id="rId5"/>
    <p:sldId id="265" r:id="rId6"/>
    <p:sldId id="266" r:id="rId7"/>
    <p:sldId id="257" r:id="rId8"/>
    <p:sldId id="258" r:id="rId9"/>
    <p:sldId id="260" r:id="rId10"/>
    <p:sldId id="268" r:id="rId11"/>
    <p:sldId id="270" r:id="rId12"/>
    <p:sldId id="269" r:id="rId13"/>
    <p:sldId id="274" r:id="rId14"/>
    <p:sldId id="271" r:id="rId15"/>
    <p:sldId id="267" r:id="rId16"/>
    <p:sldId id="272" r:id="rId17"/>
    <p:sldId id="273" r:id="rId18"/>
    <p:sldId id="275" r:id="rId19"/>
    <p:sldId id="276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1670D-BA68-48CB-97B8-969614ED5723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4F252-8A06-4000-B069-330D587969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3AF1-E175-47DA-B87E-C1C008C9BB9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5072098" cy="289449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Елочные игрушки и гирлянды.</a:t>
            </a:r>
            <a:endParaRPr lang="ru-RU" sz="6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785794"/>
            <a:ext cx="3152775" cy="4762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28604"/>
            <a:ext cx="4486275" cy="609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41434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sm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Витражное соединение.</a:t>
            </a:r>
            <a:endParaRPr lang="ru-RU" sz="2000" b="1" i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/>
              <a:t>Складываем четыре листа бумаги пополам лицевой стороной внутрь.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/>
              <a:t>Соединяем их между </a:t>
            </a:r>
            <a:r>
              <a:rPr lang="ru-RU" sz="2400" b="1" i="1" dirty="0" smtClean="0"/>
              <a:t>собой клеем, чтобы получились 4 ребра.</a:t>
            </a:r>
            <a:endParaRPr lang="ru-RU" sz="2400" b="1" i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/>
              <a:t>Переводим рисунок </a:t>
            </a:r>
            <a:r>
              <a:rPr lang="ru-RU" sz="2400" b="1" i="1" dirty="0" smtClean="0"/>
              <a:t>через копировальную </a:t>
            </a:r>
            <a:r>
              <a:rPr lang="ru-RU" sz="2400" b="1" i="1" dirty="0" smtClean="0"/>
              <a:t>бумагу.</a:t>
            </a:r>
          </a:p>
          <a:p>
            <a:pPr marL="342900" indent="-342900">
              <a:buFont typeface="+mj-lt"/>
              <a:buAutoNum type="arabicPeriod"/>
            </a:pPr>
            <a:endParaRPr lang="ru-RU" sz="2000" b="1" cap="small" dirty="0" smtClean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+mj-ea"/>
              <a:cs typeface="+mj-cs"/>
            </a:endParaRPr>
          </a:p>
          <a:p>
            <a:pPr marL="342900" indent="-342900">
              <a:buFont typeface="+mj-lt"/>
              <a:buAutoNum type="arabicPeriod"/>
            </a:pPr>
            <a:endParaRPr lang="ru-RU" sz="2000" b="1" cap="small" dirty="0" smtClean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86766" cy="113191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Разметка деталей через копировальную бумагу.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42873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i="1" dirty="0" smtClean="0"/>
              <a:t>На лист бумаги положи копировальную бумагу, блестящей стороной на лист;</a:t>
            </a:r>
          </a:p>
          <a:p>
            <a:pPr marL="457200" indent="-457200"/>
            <a:r>
              <a:rPr lang="ru-RU" sz="2400" b="1" i="1" dirty="0" smtClean="0"/>
              <a:t>Сверху положи рисунок, скрепи все листы скрепками, чтобы рисунок не сдвинулся;</a:t>
            </a:r>
          </a:p>
          <a:p>
            <a:pPr marL="457200" indent="-457200"/>
            <a:r>
              <a:rPr lang="ru-RU" sz="2400" b="1" i="1" dirty="0" smtClean="0"/>
              <a:t>Обведи рисунок по контуру карандашом;</a:t>
            </a:r>
          </a:p>
          <a:p>
            <a:pPr marL="457200" indent="-457200"/>
            <a:r>
              <a:rPr lang="ru-RU" sz="2400" b="1" i="1" dirty="0" smtClean="0"/>
              <a:t> Сними скрепки, убери копировальную бумагу.</a:t>
            </a:r>
            <a:endParaRPr lang="ru-RU" sz="2400" b="1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3634179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71546"/>
            <a:ext cx="3476625" cy="4438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714357"/>
            <a:ext cx="457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i="1" dirty="0" smtClean="0"/>
              <a:t> </a:t>
            </a:r>
            <a:r>
              <a:rPr lang="ru-RU" sz="2400" b="1" i="1" dirty="0" smtClean="0"/>
              <a:t>4. Вырезаем деталь канцелярским ножом по контуру и прорезаем отверстия внутри изделия. </a:t>
            </a:r>
          </a:p>
          <a:p>
            <a:pPr marL="342900" indent="-342900"/>
            <a:r>
              <a:rPr lang="ru-RU" sz="2400" b="1" i="1" dirty="0" smtClean="0"/>
              <a:t>5. </a:t>
            </a:r>
            <a:r>
              <a:rPr lang="ru-RU" sz="2400" b="1" i="1" dirty="0" smtClean="0"/>
              <a:t>Придаем </a:t>
            </a:r>
            <a:r>
              <a:rPr lang="ru-RU" sz="2400" b="1" i="1" dirty="0" smtClean="0"/>
              <a:t>форму</a:t>
            </a:r>
            <a:r>
              <a:rPr lang="ru-RU" sz="2400" b="1" i="1" dirty="0" smtClean="0"/>
              <a:t>, чтобы </a:t>
            </a:r>
            <a:r>
              <a:rPr lang="ru-RU" sz="2400" b="1" i="1" dirty="0" smtClean="0"/>
              <a:t>ребра изделия  </a:t>
            </a:r>
            <a:r>
              <a:rPr lang="ru-RU" sz="2400" b="1" i="1" dirty="0" smtClean="0"/>
              <a:t>были равномерно </a:t>
            </a:r>
            <a:r>
              <a:rPr lang="ru-RU" sz="2400" b="1" i="1" dirty="0" smtClean="0"/>
              <a:t>распределены относительно </a:t>
            </a:r>
            <a:r>
              <a:rPr lang="ru-RU" sz="2400" b="1" i="1" dirty="0" smtClean="0"/>
              <a:t>оси.</a:t>
            </a:r>
          </a:p>
          <a:p>
            <a:pPr marL="342900" indent="-342900"/>
            <a:r>
              <a:rPr lang="ru-RU" sz="2400" b="1" i="1" dirty="0" smtClean="0"/>
              <a:t>6. Последний штрих – делаем отверстие и продеваем декоративную нить или шнур.</a:t>
            </a:r>
          </a:p>
          <a:p>
            <a:pPr marL="342900" indent="-342900"/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Правила работы с </a:t>
            </a:r>
            <a:b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крафт-ножом</a:t>
            </a: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58204" cy="4873752"/>
          </a:xfrm>
          <a:noFill/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ru-RU" sz="2800" b="1" i="1" dirty="0" smtClean="0"/>
              <a:t>1. Храни нож с закрытым лезвием.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sz="2800" b="1" i="1" dirty="0" smtClean="0"/>
              <a:t>2. Не работай тупым ножом.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sz="2800" b="1" i="1" dirty="0" smtClean="0"/>
              <a:t>3. Не держи нож лезвием вверх.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sz="2800" b="1" i="1" dirty="0" smtClean="0"/>
              <a:t>4. Используй твердую подложку для вырезания.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sz="2800" b="1" i="1" dirty="0" smtClean="0"/>
              <a:t>5. Держи нож под постоянным углом, поворачивая картон под лезвием.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sz="2800" b="1" i="1" dirty="0" smtClean="0"/>
              <a:t>6. Чтобы изогнутые линии получились плавными, вращай картон с постоянной скоростью, подложка поможет сделать это аккуратно.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small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Из гофрированной бумаги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928670"/>
            <a:ext cx="3789456" cy="5477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421481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бумаги вырежи 8-10 кругов одного размера, каплей клея соедини все круги между 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собой (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аккуратно</a:t>
            </a:r>
            <a:r>
              <a:rPr lang="ru-RU" sz="2000" i="1" dirty="0" smtClean="0"/>
              <a:t> 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нанеся по капельке клея на центр кружочков либо просто сшив всю стопку ниткой).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Подожди, пока высохнет клей.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верхнем круге поставь точку в центре. Возьми ножницы и производи надрезы от края круга к центру, распуши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концы бумаги руками - получился пушистый комочек.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зависимости от цветового решения «пушистый шарик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может превратиться в красную гвоздику, желтый одуванчик, снежный ком, синий василек, иголки ежа и т. д.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14356"/>
            <a:ext cx="3656249" cy="54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28"/>
            <a:ext cx="4370429" cy="619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642918"/>
            <a:ext cx="38576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Соедини цветные комочки между собой - получились бусы, снеговик, пушистые шубки зверей, 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Попробуй 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изменить форму круга на овал 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</a:t>
            </a:r>
            <a:r>
              <a:rPr lang="ru-RU" sz="2000" b="1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другую 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причудливую форму И ты получишь удивительное пушистое дерево или облако.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 немного фантазии - и </a:t>
            </a:r>
            <a:r>
              <a:rPr lang="ru-RU" sz="2000" b="1" i="1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пушистые шарики</a:t>
            </a:r>
            <a:r>
              <a:rPr lang="ru-RU" sz="2000" b="1" i="1" dirty="0" smtClean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превратятся в праздничный цветной салют, воздушные шары, елочные украшения и т. д.</a:t>
            </a:r>
            <a:endParaRPr lang="ru-RU" sz="20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52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sm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Елочные гирлянды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810000" cy="1028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00372"/>
            <a:ext cx="2705100" cy="2714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00174"/>
            <a:ext cx="3095625" cy="4219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57166"/>
            <a:ext cx="1038225" cy="121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000240"/>
            <a:ext cx="1314450" cy="99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643314"/>
            <a:ext cx="2466975" cy="1114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i="1" dirty="0" smtClean="0"/>
              <a:t>Из </a:t>
            </a:r>
            <a:r>
              <a:rPr lang="ru-RU" b="1" i="1" dirty="0" smtClean="0"/>
              <a:t>бумаги нарежьте </a:t>
            </a:r>
            <a:r>
              <a:rPr lang="ru-RU" b="1" i="1" dirty="0" smtClean="0"/>
              <a:t>прямоугольники </a:t>
            </a:r>
            <a:r>
              <a:rPr lang="ru-RU" b="1" i="1" dirty="0" smtClean="0"/>
              <a:t>и </a:t>
            </a:r>
            <a:r>
              <a:rPr lang="ru-RU" b="1" i="1" dirty="0" smtClean="0"/>
              <a:t>сложите </a:t>
            </a:r>
            <a:r>
              <a:rPr lang="ru-RU" b="1" i="1" dirty="0" smtClean="0"/>
              <a:t>их пополам. На одной стороне сложенного </a:t>
            </a:r>
            <a:r>
              <a:rPr lang="ru-RU" b="1" i="1" dirty="0" smtClean="0"/>
              <a:t>прямоугольника </a:t>
            </a:r>
            <a:r>
              <a:rPr lang="ru-RU" b="1" i="1" dirty="0" smtClean="0"/>
              <a:t>нарисуйте профиль одного звена </a:t>
            </a:r>
            <a:r>
              <a:rPr lang="ru-RU" b="1" i="1" dirty="0" smtClean="0"/>
              <a:t>цепи.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i="1" dirty="0" smtClean="0"/>
              <a:t>Вырежьте  звено и </a:t>
            </a:r>
            <a:r>
              <a:rPr lang="ru-RU" b="1" i="1" dirty="0" smtClean="0"/>
              <a:t>бумагу расправьте. Для того, чтобы получить длинную цепочку, нужно приготовить большое количество таких звеньев. </a:t>
            </a:r>
            <a:r>
              <a:rPr lang="ru-RU" b="1" i="1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i="1" dirty="0" smtClean="0"/>
              <a:t>Затем </a:t>
            </a:r>
            <a:r>
              <a:rPr lang="ru-RU" b="1" i="1" dirty="0" smtClean="0"/>
              <a:t>по очереди </a:t>
            </a:r>
            <a:r>
              <a:rPr lang="ru-RU" b="1" i="1" dirty="0" smtClean="0"/>
              <a:t>проденьте одно звено в </a:t>
            </a:r>
            <a:r>
              <a:rPr lang="ru-RU" b="1" i="1" dirty="0" smtClean="0"/>
              <a:t>другое. Некоторые </a:t>
            </a:r>
            <a:r>
              <a:rPr lang="ru-RU" b="1" i="1" dirty="0" smtClean="0"/>
              <a:t>из звеньев можно сделать разноцветными. В этом случае цвета нужно чередовать равномерно. 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286388"/>
            <a:ext cx="4762500" cy="1085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857628"/>
            <a:ext cx="5429250" cy="2314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2733675" cy="2733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571868" y="1428736"/>
            <a:ext cx="55721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/>
              <a:t>1. Нарежем полоски из цветной бумаги размером 3,5x21 см.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428604"/>
            <a:ext cx="450059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sm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 Black" pitchFamily="34" charset="0"/>
                <a:ea typeface="+mj-ea"/>
                <a:cs typeface="+mj-cs"/>
              </a:rPr>
              <a:t>С давних пор существует традиция наряжать елку на </a:t>
            </a:r>
            <a:r>
              <a:rPr lang="ru-RU" sz="6000" b="1" cap="sm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Новый год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643050"/>
            <a:ext cx="40640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85729"/>
            <a:ext cx="4643432" cy="1572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42844" y="285728"/>
            <a:ext cx="40004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/>
              <a:t>2. Склеиваем </a:t>
            </a:r>
            <a:r>
              <a:rPr lang="ru-RU" b="1" i="1" dirty="0" smtClean="0"/>
              <a:t>полосы вместе </a:t>
            </a:r>
            <a:r>
              <a:rPr lang="ru-RU" b="1" i="1" dirty="0" smtClean="0"/>
              <a:t>последовательно.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/>
              <a:t>Наша </a:t>
            </a:r>
            <a:r>
              <a:rPr lang="ru-RU" b="1" i="1" dirty="0" smtClean="0"/>
              <a:t>цель —  сформировать две длинные ленты-«радуги».</a:t>
            </a:r>
            <a:endParaRPr lang="ru-RU" b="1" i="1" dirty="0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2733675" cy="2200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14744" y="2571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3. Соединяем </a:t>
            </a:r>
            <a:r>
              <a:rPr lang="ru-RU" b="1" i="1" dirty="0" smtClean="0"/>
              <a:t>конец первой ленты со второй под углом 90 градусов. </a:t>
            </a:r>
            <a:endParaRPr lang="ru-RU" b="1" i="1" dirty="0" smtClean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214818"/>
            <a:ext cx="2724150" cy="2200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85720" y="4857760"/>
            <a:ext cx="42148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/>
              <a:t>4. Начинаем </a:t>
            </a:r>
            <a:r>
              <a:rPr lang="ru-RU" b="1" i="1" dirty="0" smtClean="0"/>
              <a:t>последовательно складывать ленты вертикальной полосой вниз.</a:t>
            </a: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2733675" cy="2276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214678" y="785794"/>
            <a:ext cx="57864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/>
              <a:t>5. А </a:t>
            </a:r>
            <a:r>
              <a:rPr lang="ru-RU" b="1" i="1" dirty="0" smtClean="0"/>
              <a:t>теперь — горизонтальной лентой поперек. Таким образом собираем складки до конца лент. </a:t>
            </a:r>
            <a:endParaRPr lang="ru-RU" b="1" i="1" dirty="0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857364"/>
            <a:ext cx="2714625" cy="2276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29289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6. Если </a:t>
            </a:r>
            <a:r>
              <a:rPr lang="ru-RU" b="1" i="1" dirty="0" smtClean="0"/>
              <a:t>есть желание, цепь можно замкнуть, склеив концы. И украсить бумажной гирляндой елку.</a:t>
            </a:r>
            <a:endParaRPr lang="ru-RU" dirty="0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000504"/>
            <a:ext cx="2714625" cy="2714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73737"/>
          </a:xfrm>
        </p:spPr>
        <p:txBody>
          <a:bodyPr>
            <a:normAutofit fontScale="92500"/>
          </a:bodyPr>
          <a:lstStyle/>
          <a:p>
            <a:pPr marL="0" algn="ctr">
              <a:buFont typeface="Wingdings" pitchFamily="2" charset="2"/>
              <a:buNone/>
              <a:defRPr/>
            </a:pPr>
            <a:r>
              <a:rPr lang="ru-RU" sz="4800" b="1" cap="sm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Практическая </a:t>
            </a:r>
            <a:r>
              <a:rPr lang="ru-RU" sz="4800" b="1" cap="sm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работа.</a:t>
            </a:r>
          </a:p>
          <a:p>
            <a:pPr marL="514350" indent="-514350">
              <a:buNone/>
              <a:defRPr/>
            </a:pPr>
            <a:r>
              <a:rPr lang="ru-RU" sz="2800" b="1" i="1" dirty="0" smtClean="0"/>
              <a:t>1.Выполнить елочную игрушку по выбору.</a:t>
            </a:r>
          </a:p>
          <a:p>
            <a:pPr marL="514350" indent="-514350">
              <a:buNone/>
              <a:defRPr/>
            </a:pPr>
            <a:r>
              <a:rPr lang="ru-RU" sz="2800" b="1" i="1" dirty="0" smtClean="0"/>
              <a:t>2. Выполнить елочную гирлянду по выбору.</a:t>
            </a:r>
            <a:endParaRPr lang="ru-RU" sz="2800" b="1" dirty="0" smtClean="0"/>
          </a:p>
          <a:p>
            <a:pPr>
              <a:buFont typeface="Wingdings" pitchFamily="2" charset="2"/>
              <a:buNone/>
              <a:defRPr/>
            </a:pPr>
            <a:endParaRPr lang="ru-RU" b="1" i="1" dirty="0" smtClean="0">
              <a:solidFill>
                <a:srgbClr val="FF0066"/>
              </a:solidFill>
            </a:endParaRPr>
          </a:p>
          <a:p>
            <a:pPr marL="0" algn="ctr">
              <a:buNone/>
              <a:defRPr/>
            </a:pPr>
            <a:r>
              <a:rPr lang="ru-RU" sz="4800" b="1" cap="sm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Критерии оценки.</a:t>
            </a:r>
          </a:p>
          <a:p>
            <a:pPr marL="514350" indent="-514350">
              <a:buNone/>
              <a:defRPr/>
            </a:pPr>
            <a:r>
              <a:rPr lang="ru-RU" sz="2800" b="1" i="1" dirty="0" smtClean="0"/>
              <a:t>1.Соблюдение выполнения витражного соединения.</a:t>
            </a:r>
          </a:p>
          <a:p>
            <a:pPr>
              <a:buNone/>
              <a:defRPr/>
            </a:pPr>
            <a:r>
              <a:rPr lang="ru-RU" sz="2800" b="1" i="1" dirty="0" smtClean="0"/>
              <a:t>2. Аккуратность вырезания деталей.</a:t>
            </a:r>
          </a:p>
          <a:p>
            <a:pPr>
              <a:buNone/>
              <a:defRPr/>
            </a:pPr>
            <a:r>
              <a:rPr lang="ru-RU" sz="2800" b="1" i="1" dirty="0" smtClean="0"/>
              <a:t>3.Эстетичность  </a:t>
            </a:r>
            <a:r>
              <a:rPr lang="ru-RU" sz="2800" b="1" i="1" dirty="0" smtClean="0"/>
              <a:t>выполнения </a:t>
            </a:r>
            <a:r>
              <a:rPr lang="ru-RU" sz="2800" b="1" i="1" dirty="0" smtClean="0"/>
              <a:t>работы.</a:t>
            </a:r>
            <a:endParaRPr lang="ru-RU" sz="2800" b="1" dirty="0" smtClean="0"/>
          </a:p>
          <a:p>
            <a:pPr>
              <a:buNone/>
              <a:defRPr/>
            </a:pPr>
            <a:r>
              <a:rPr lang="ru-RU" sz="2800" b="1" i="1" dirty="0" smtClean="0"/>
              <a:t>4.Соблюдение </a:t>
            </a:r>
            <a:r>
              <a:rPr lang="ru-RU" sz="2800" b="1" i="1" dirty="0" smtClean="0"/>
              <a:t>техники безопасности.</a:t>
            </a:r>
            <a:endParaRPr lang="ru-RU" sz="28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5448300" cy="4086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5688" y="4572008"/>
            <a:ext cx="885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sm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 Black" pitchFamily="34" charset="0"/>
                <a:ea typeface="+mj-ea"/>
                <a:cs typeface="+mj-cs"/>
              </a:rPr>
              <a:t>В наше время  в магазинах царит многообразие елочных игрушек и украшений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500042"/>
            <a:ext cx="4921284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500042"/>
            <a:ext cx="33575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small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Игрушки сделанные своими руками хранят тепло наших </a:t>
            </a:r>
            <a:r>
              <a:rPr lang="ru-RU" sz="4000" b="1" cap="small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рук</a:t>
            </a:r>
            <a:endParaRPr lang="ru-RU" sz="4000" b="1" cap="small" dirty="0" smtClean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00174"/>
            <a:ext cx="5070479" cy="5113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44" y="0"/>
            <a:ext cx="878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small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Они индивидуальны, неповторимы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5168394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0" y="214290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small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Их можно  использовать для украшения интерьера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43306" y="928670"/>
            <a:ext cx="50720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small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Оригинальные елочные украшения можно делать из чего угодно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0174"/>
            <a:ext cx="1500198" cy="40037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000240"/>
            <a:ext cx="1641455" cy="4228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4181475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00174"/>
            <a:ext cx="2928958" cy="4515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85852" y="285728"/>
            <a:ext cx="642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cap="small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Из офисной бумаги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3641719" cy="4887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214554"/>
            <a:ext cx="4867275" cy="4448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86182" y="142852"/>
            <a:ext cx="53578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small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Из цветной </a:t>
            </a:r>
            <a:r>
              <a:rPr lang="ru-RU" sz="4400" b="1" cap="small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фольгированной</a:t>
            </a:r>
            <a:r>
              <a:rPr lang="ru-RU" sz="4400" b="1" cap="small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 бумаги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406</TotalTime>
  <Words>599</Words>
  <PresentationFormat>Экран (4:3)</PresentationFormat>
  <Paragraphs>60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Елочные игрушки и гирлянды.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Разметка деталей через копировальную бумагу.</vt:lpstr>
      <vt:lpstr>Слайд 12</vt:lpstr>
      <vt:lpstr>Правила работы с  крафт-ножом.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Lenusya</cp:lastModifiedBy>
  <cp:revision>42</cp:revision>
  <dcterms:modified xsi:type="dcterms:W3CDTF">2011-11-06T09:39:00Z</dcterms:modified>
</cp:coreProperties>
</file>