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283" r:id="rId4"/>
    <p:sldId id="284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290" r:id="rId13"/>
    <p:sldId id="314" r:id="rId14"/>
    <p:sldId id="291" r:id="rId15"/>
    <p:sldId id="292" r:id="rId16"/>
    <p:sldId id="293" r:id="rId17"/>
    <p:sldId id="296" r:id="rId18"/>
    <p:sldId id="294" r:id="rId19"/>
    <p:sldId id="295" r:id="rId20"/>
    <p:sldId id="299" r:id="rId21"/>
    <p:sldId id="302" r:id="rId22"/>
    <p:sldId id="315" r:id="rId23"/>
    <p:sldId id="316" r:id="rId24"/>
    <p:sldId id="300" r:id="rId25"/>
    <p:sldId id="30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9A05E-D791-47DC-8D97-8391F718E35F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B5E1D-52CA-44DB-BC1C-08C3782CE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421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BB680D-4FB6-4573-BFBA-22D9739762E6}" type="slidenum">
              <a:rPr lang="en-GB" smtClean="0"/>
              <a:pPr eaLnBrk="1" hangingPunct="1"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7E1FB6-5077-40E4-A49F-6BAD12864FD3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6C74CC-1E2D-417D-8995-0583F7B38B63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Катя: Можно подумать, что ничего нового! Все эти красивые слова говорились и раньше. НО ТЕПЕРЬ ЭТО БУДУТ ПРОВЕРЯТЬ! СМ.ДАЛЬШЕ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6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619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880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934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903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825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82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41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424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808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C625-FC78-4CC2-A952-C9AAE61F75A4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9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9C625-FC78-4CC2-A952-C9AAE61F75A4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4084B-B026-4703-AC5A-40FC575DF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865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Оценивание деятельности учащихся на уроках технологии</a:t>
            </a:r>
            <a:br>
              <a:rPr lang="ru-RU" b="1" dirty="0" smtClean="0"/>
            </a:br>
            <a:r>
              <a:rPr lang="ru-RU" b="1" dirty="0" smtClean="0"/>
              <a:t>ФГОС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09120"/>
            <a:ext cx="6660232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Работу </a:t>
            </a:r>
            <a:r>
              <a:rPr lang="ru-RU" sz="2400" dirty="0" smtClean="0">
                <a:solidFill>
                  <a:schemeClr val="tx1"/>
                </a:solidFill>
              </a:rPr>
              <a:t>выполнила </a:t>
            </a:r>
            <a:r>
              <a:rPr lang="ru-RU" sz="2400" dirty="0" smtClean="0">
                <a:solidFill>
                  <a:schemeClr val="tx1"/>
                </a:solidFill>
              </a:rPr>
              <a:t>учитель </a:t>
            </a:r>
            <a:r>
              <a:rPr lang="ru-RU" sz="2400" dirty="0">
                <a:solidFill>
                  <a:schemeClr val="tx1"/>
                </a:solidFill>
              </a:rPr>
              <a:t>технологии: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</a:rPr>
              <a:t>Лебедева Т.В, МБОУ СОШ № </a:t>
            </a:r>
            <a:r>
              <a:rPr lang="ru-RU" sz="2400" dirty="0" smtClean="0">
                <a:solidFill>
                  <a:schemeClr val="tx1"/>
                </a:solidFill>
              </a:rPr>
              <a:t>19,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6177036"/>
            <a:ext cx="2416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Балаково, 2014 г.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2663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критической системы оценивания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содержать указания на определённые недостатки в учебной деятельности. Она ориентирует ученика на более высокий результат, способствует повышению его активности.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3240360" cy="268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48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сложность работы по такой системе оценивания заключается в том, что при подготовке к уроку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учителю необходимо продумать критерии и формы оценивания деятельности учащихся на каждом этапе урока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62" y="4524628"/>
            <a:ext cx="2168934" cy="224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751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урока технологии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Традиционный урок помимо изучения новой темы включает четыре этапа.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1 - организационный ( готовность к уроку)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 – повторение материала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 – проверка домашнего задания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 – практическая работа.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23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Оценочный лист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Оценочный лист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-------------------------------ученицы(ка)---------------------класса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Дата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уроку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Домашняя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Повторение материала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Итоговая оценка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828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5+4+5+5= 19:4=5. Если число получилось с остатком 5 и 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округляем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пользу ученика. Оценки за этапы урока учащиеся выставляют в ходе само – и взаимопроверки по пяти критериям, это упрощает процесс оценивания.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36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этапе готовности к уроку проверяется наличие: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дневника – 1 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2. учебника – 1 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3. рабочей тетради – 1 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 – 5 наличие специальных материалов к уроку – 2 б </a:t>
            </a:r>
          </a:p>
          <a:p>
            <a:endParaRPr lang="ru-RU" dirty="0"/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65" y="1484784"/>
            <a:ext cx="1872208" cy="213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936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 повторения знаний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259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изучении темы опорные слова, термины и понятия записываются учащимися в словарик, расположенный на последних страницах рабочей тетради. Для терминологического диктанта учителем выбираются пять терминов на основе этих записей. Учитель проговаривает предложение – определение понятия, а последнее слово – термин не произносится, его должны записать учащиеся самостоятельно. Пять правильно отмеченных терминов дают основание выставить отметку «пять» в графу оценочного листа, соответственно отметка «четыре» ставится за четыре верных ответа.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194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этапе проверки домашнего задания разработаны следующие критерии: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наличие д/з – 2б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 – правильность выполнения – 1б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 – аккуратность – 1б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 – полный объем выполнении – 1б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задание творческое, добавляется оригинальность.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193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 этапе проверки домашнего задания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Например, при изучении тем по материаловедению учащиеся оформляют коллекцию образцов тканей</a:t>
            </a:r>
            <a:r>
              <a:rPr lang="ru-RU" dirty="0" smtClean="0"/>
              <a:t>. Критерии </a:t>
            </a:r>
            <a:r>
              <a:rPr lang="ru-RU" dirty="0"/>
              <a:t>оценивания выполнения этого задания могут быть такими: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наличие названия работы,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верно подобранные образцы ткани по волокнистому составу, </a:t>
            </a:r>
            <a:r>
              <a:rPr lang="ru-RU" dirty="0" smtClean="0"/>
              <a:t>3</a:t>
            </a:r>
            <a:r>
              <a:rPr lang="ru-RU" dirty="0"/>
              <a:t>) количество образцов не менее трёх (два – это не коллекция), 4) аккуратность работы, 5) оригинальность оформления (с эскизами изделий, составление из лоскутков простого </a:t>
            </a:r>
            <a:r>
              <a:rPr lang="ru-RU" dirty="0" smtClean="0"/>
              <a:t>сюжета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3064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 проверке практической работы критерии оценки не всегда постоянны, меняются в зависимости от сложности работы.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– правильность выполнения работы (соответствие образцу) - 1б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 – аккуратность –1б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 – соблюдение техники безопасности – 1б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 – соблюдение правил дисциплины. (уделить внимание на качество выполнения) – 1б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5 – своевременность ( организация рабочего места). – 1б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Выделить нужное. Решаем вместе с ребятами, что на сегодня нам важнее. Что еще не очень хорошо получается и чему надо научиться.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5184"/>
            <a:ext cx="2160240" cy="161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567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 rot="5400000">
            <a:off x="7589045" y="1081881"/>
            <a:ext cx="2011362" cy="384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14CB3A8-6CDC-47AA-BD99-2EF1F7EE346F}" type="slidenum">
              <a:rPr lang="en-GB" sz="1200" b="0" smtClean="0">
                <a:solidFill>
                  <a:schemeClr val="tx2"/>
                </a:solidFill>
              </a:rPr>
              <a:pPr algn="r" eaLnBrk="1" hangingPunct="1"/>
              <a:t>2</a:t>
            </a:fld>
            <a:endParaRPr lang="en-GB" sz="1200" b="0" smtClean="0">
              <a:solidFill>
                <a:schemeClr val="tx2"/>
              </a:solidFill>
            </a:endParaRPr>
          </a:p>
        </p:txBody>
      </p:sp>
      <p:sp>
        <p:nvSpPr>
          <p:cNvPr id="100355" name="AutoShape 4"/>
          <p:cNvSpPr>
            <a:spLocks noChangeArrowheads="1"/>
          </p:cNvSpPr>
          <p:nvPr/>
        </p:nvSpPr>
        <p:spPr bwMode="auto">
          <a:xfrm>
            <a:off x="539552" y="476672"/>
            <a:ext cx="8208912" cy="5400599"/>
          </a:xfrm>
          <a:prstGeom prst="wedgeEllipseCallout">
            <a:avLst>
              <a:gd name="adj1" fmla="val -22431"/>
              <a:gd name="adj2" fmla="val 45032"/>
            </a:avLst>
          </a:prstGeom>
          <a:gradFill rotWithShape="1">
            <a:gsLst>
              <a:gs pos="0">
                <a:srgbClr val="FFFFFF"/>
              </a:gs>
              <a:gs pos="100000">
                <a:srgbClr val="C31324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i="1" dirty="0">
                <a:solidFill>
                  <a:srgbClr val="800000"/>
                </a:solidFill>
                <a:latin typeface="Bodoni MT Black" pitchFamily="18" charset="0"/>
              </a:rPr>
              <a:t>«Цель обучения ребенка состоит в том, чтобы  сделать его способным развиваться дальше без помощи учителя»</a:t>
            </a:r>
          </a:p>
          <a:p>
            <a:pPr algn="r"/>
            <a:r>
              <a:rPr lang="ru-RU" sz="3600" b="1" i="1" dirty="0">
                <a:solidFill>
                  <a:srgbClr val="800000"/>
                </a:solidFill>
                <a:latin typeface="Bodoni MT Black" pitchFamily="18" charset="0"/>
              </a:rPr>
              <a:t>              </a:t>
            </a:r>
            <a:r>
              <a:rPr lang="ru-RU" sz="3600" b="1" i="1" dirty="0">
                <a:solidFill>
                  <a:srgbClr val="800000"/>
                </a:solidFill>
              </a:rPr>
              <a:t>                          </a:t>
            </a:r>
            <a:r>
              <a:rPr lang="ru-RU" sz="3600" b="1" i="1" dirty="0">
                <a:solidFill>
                  <a:srgbClr val="800000"/>
                </a:solidFill>
                <a:latin typeface="Bodoni MT Black" pitchFamily="18" charset="0"/>
              </a:rPr>
              <a:t> </a:t>
            </a:r>
            <a:r>
              <a:rPr lang="ru-RU" sz="3600" b="1" i="1" dirty="0" err="1">
                <a:solidFill>
                  <a:srgbClr val="800000"/>
                </a:solidFill>
                <a:latin typeface="Bodoni MT Black" pitchFamily="18" charset="0"/>
              </a:rPr>
              <a:t>Хаббард</a:t>
            </a:r>
            <a:endParaRPr lang="ru-RU" sz="36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405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9533242"/>
              </p:ext>
            </p:extLst>
          </p:nvPr>
        </p:nvGraphicFramePr>
        <p:xfrm>
          <a:off x="467549" y="1052736"/>
          <a:ext cx="8112000" cy="55446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4194"/>
                <a:gridCol w="4186842"/>
                <a:gridCol w="654194"/>
                <a:gridCol w="261677"/>
                <a:gridCol w="261677"/>
                <a:gridCol w="261677"/>
                <a:gridCol w="261677"/>
                <a:gridCol w="261677"/>
                <a:gridCol w="261677"/>
                <a:gridCol w="261677"/>
                <a:gridCol w="261677"/>
                <a:gridCol w="261677"/>
                <a:gridCol w="261677"/>
              </a:tblGrid>
              <a:tr h="42650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Критерий                                                                               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426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Месяц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Выявить проблему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Предложить варианты решения проблемы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Выбрать лучший, наиболее доступный вариант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Назвать тему урока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Сформулировать цель для решения проблемы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Определить задачи для достижения цели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Выполнить пробные действия для достижения цели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Определить затруднения в работе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Изучить последовательность изготовления изделия, используя учебник, технологическую карту, справочник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639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Выполнить практическую работу по изготовлению изделия в группах, парах (распределение обязанностей, взаимовыручка)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Ответить на контрольные вопросы задания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213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Соблюдение правил безопасности, организации труда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639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Выполнить оценку своего изделия (выполнено по размерам, имеет товарный вид, над чем надо ещё поработать)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Подвести итог урока (по цели урока), предложить новую идею решения проблемы, определить дальнейшие действия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  <a:tr h="426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 баллов («3»- до11;   «4»- от 12 до 19; «5»- от 20 до 28)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810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0 – не выполнено;      1 балл – участвовал, результат получен;         2 балла – активен, хороший результат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---------------------------------------------------------------------------------------------------------------------------------------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77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Лист самооценки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800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Лист самооценки: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1.На уроке я работал… - активно / пассивно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2.Своей работой на уроке я… - доволен / не доволен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3.Урок для меня показался…- коротким / длинным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4.За урок я -не устал / устал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5.Мое настроение - стало лучше / стало хуже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6.Материал урока мне был -понятен / не понятен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полезен / бесполезен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интересен/не интересен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12167" cy="199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889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Рефлексия: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5100" dirty="0"/>
              <a:t/>
            </a:r>
            <a:br>
              <a:rPr lang="ru-RU" sz="5100" dirty="0"/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сегодня я узнал…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было интересно…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было трудно…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я выполнял задания…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я понял, что…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теперь я могу…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я почувствовал, что…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я приобрел…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я научился…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у меня получилось 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я смог…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я попробую…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меня удивило…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урок дал мне для жизни…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мне захотелось…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2908" y="2724638"/>
            <a:ext cx="2190476" cy="22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436096" y="5397311"/>
            <a:ext cx="2324100" cy="447675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       Крайне скверно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4221088"/>
            <a:ext cx="232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436096" y="5021073"/>
            <a:ext cx="2324100" cy="376238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</a:rPr>
              <a:t>Плохо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Рисунок 1" descr="F:\школа\школа1\0a4f488923716b024ee68941527cf9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41" y="3492601"/>
            <a:ext cx="1224136" cy="17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52120" y="2132856"/>
            <a:ext cx="246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Состояние моей души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5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оценить творческую работу ученика?</a:t>
            </a:r>
          </a:p>
        </p:txBody>
      </p:sp>
      <p:pic>
        <p:nvPicPr>
          <p:cNvPr id="2050" name="Picture 2" descr="C:\Documents and Settings\Администратор\Рабочий стол\P1000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032448" cy="5075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297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Оценивая свою работу по заданным критериям, ученик может избежать некоторых ошибок, и тем самым получить более высокий результат.  Он сам может сделать вывод, что получилось в его работе, а что нет. И в следующей работе учащиеся уже будут учитывать свои ошибки.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3875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78176" y="548680"/>
            <a:ext cx="9324528" cy="11430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Таким образом, подводя первые итоги своей деятельности по развитию навыков самооценки и самоопределению учащихся на уроках технологии, можно сделать следующие выводы: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476672" y="1772816"/>
            <a:ext cx="10163472" cy="4525963"/>
          </a:xfrm>
        </p:spPr>
        <p:txBody>
          <a:bodyPr>
            <a:normAutofit lnSpcReduction="10000"/>
          </a:bodyPr>
          <a:lstStyle/>
          <a:p>
            <a:pPr marL="2209800" lvl="4" indent="-381000" algn="just"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Критерии оценивания предложенные учащимся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делают сам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процесс оценивания прозрачным для учителя, ученика и его родителей; такой подход к оценке знаний и умений школьника снимает элементы конфликтности между участниками учебной деятельности, помогают ученику сформировать объективную самооценку и понять, осознать свою конкурентоспособность в коллективе одноклассников, а значит, самостоятельно создать мотивацию для самосовершенствования и видеть пути к успеху.</a:t>
            </a:r>
          </a:p>
          <a:p>
            <a:pPr marL="2209800" lvl="4" indent="-381000">
              <a:buFontTx/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578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4169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/>
              <a:t>Какие качества </a:t>
            </a:r>
            <a:r>
              <a:rPr lang="ru-RU" sz="2800" b="1" dirty="0" smtClean="0"/>
              <a:t>мы  хотим  </a:t>
            </a:r>
            <a:r>
              <a:rPr lang="ru-RU" sz="2800" b="1" dirty="0"/>
              <a:t>видеть у </a:t>
            </a:r>
            <a:r>
              <a:rPr lang="ru-RU" sz="2800" b="1" dirty="0" smtClean="0"/>
              <a:t> </a:t>
            </a:r>
            <a:r>
              <a:rPr lang="ru-RU" sz="2800" b="1" dirty="0"/>
              <a:t>ребенка на выходе из школы, чтобы в современной жизни он был успешен? </a:t>
            </a:r>
            <a:r>
              <a:rPr lang="ru-RU" sz="2800" dirty="0"/>
              <a:t> 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76200" y="2014538"/>
            <a:ext cx="3124200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sz="2800" b="1">
                <a:solidFill>
                  <a:srgbClr val="FF9900"/>
                </a:solidFill>
              </a:rPr>
              <a:t> </a:t>
            </a:r>
            <a:r>
              <a:rPr lang="ru-RU" sz="2400" b="1">
                <a:solidFill>
                  <a:srgbClr val="FF9900"/>
                </a:solidFill>
              </a:rPr>
              <a:t>Умение ставить цель и добиваться ее</a:t>
            </a:r>
          </a:p>
          <a:p>
            <a:pPr eaLnBrk="1" hangingPunct="1">
              <a:buFontTx/>
              <a:buChar char="•"/>
            </a:pPr>
            <a:r>
              <a:rPr lang="ru-RU" sz="2400" b="1">
                <a:solidFill>
                  <a:srgbClr val="009900"/>
                </a:solidFill>
              </a:rPr>
              <a:t> Умение адаптироваться к ситуации </a:t>
            </a:r>
          </a:p>
          <a:p>
            <a:pPr eaLnBrk="1" hangingPunct="1">
              <a:buFontTx/>
              <a:buChar char="•"/>
            </a:pPr>
            <a:r>
              <a:rPr lang="ru-RU" sz="2400" b="1">
                <a:solidFill>
                  <a:srgbClr val="009900"/>
                </a:solidFill>
              </a:rPr>
              <a:t>Умение общаться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1935163"/>
            <a:ext cx="173037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362200"/>
            <a:ext cx="12525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5943600" y="2076450"/>
            <a:ext cx="3200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sz="2400" b="1">
                <a:solidFill>
                  <a:srgbClr val="0000FF"/>
                </a:solidFill>
              </a:rPr>
              <a:t>Умение ориентироваться в мире</a:t>
            </a:r>
          </a:p>
          <a:p>
            <a:pPr eaLnBrk="1" hangingPunct="1">
              <a:buFontTx/>
              <a:buChar char="•"/>
            </a:pPr>
            <a:r>
              <a:rPr lang="ru-RU" sz="2400" b="1">
                <a:solidFill>
                  <a:srgbClr val="0000FF"/>
                </a:solidFill>
              </a:rPr>
              <a:t>Самостоятельно добывать и применять знания</a:t>
            </a:r>
          </a:p>
          <a:p>
            <a:pPr eaLnBrk="1" hangingPunct="1"/>
            <a:endParaRPr lang="ru-RU" sz="2400" b="1">
              <a:solidFill>
                <a:srgbClr val="009900"/>
              </a:solidFill>
            </a:endParaRP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2057400" y="5410200"/>
            <a:ext cx="5715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sz="2400" b="1">
                <a:solidFill>
                  <a:srgbClr val="FF0000"/>
                </a:solidFill>
              </a:rPr>
              <a:t>Уметь заботиться о других, быть достойным человеком</a:t>
            </a:r>
          </a:p>
          <a:p>
            <a:pPr eaLnBrk="1" hangingPunct="1">
              <a:buFontTx/>
              <a:buChar char="•"/>
            </a:pPr>
            <a:r>
              <a:rPr lang="ru-RU" sz="2400" b="1"/>
              <a:t> Сохранить здоровье …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-76200"/>
            <a:ext cx="91440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1448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/>
      <p:bldP spid="89094" grpId="0"/>
      <p:bldP spid="890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28800" y="3643313"/>
            <a:ext cx="5486400" cy="1138237"/>
          </a:xfrm>
          <a:prstGeom prst="rect">
            <a:avLst/>
          </a:prstGeom>
          <a:solidFill>
            <a:srgbClr val="FFCC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cs typeface="Arial" charset="0"/>
              </a:rPr>
              <a:t>Традиционный взгляд:   «Дать прочные </a:t>
            </a:r>
            <a:r>
              <a:rPr lang="ru-RU" sz="3200" b="1">
                <a:cs typeface="Arial" charset="0"/>
              </a:rPr>
              <a:t>ЗНАНИЯ</a:t>
            </a:r>
            <a:r>
              <a:rPr lang="ru-RU" sz="4000" b="1">
                <a:cs typeface="Arial" charset="0"/>
              </a:rPr>
              <a:t>»</a:t>
            </a: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611188" y="404813"/>
            <a:ext cx="7848600" cy="981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3200">
              <a:latin typeface="Times New Roman" pitchFamily="18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372225" y="3200400"/>
            <a:ext cx="2771775" cy="2647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u="sng" dirty="0">
                <a:solidFill>
                  <a:srgbClr val="000A10"/>
                </a:solidFill>
                <a:cs typeface="Arial" charset="0"/>
              </a:rPr>
              <a:t>Предметные </a:t>
            </a:r>
            <a:r>
              <a:rPr lang="ru-RU" sz="2400" i="1" dirty="0">
                <a:solidFill>
                  <a:srgbClr val="000A10"/>
                </a:solidFill>
                <a:cs typeface="Arial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sz="2400" dirty="0">
                <a:cs typeface="Arial" charset="0"/>
              </a:rPr>
              <a:t>опыт</a:t>
            </a:r>
          </a:p>
          <a:p>
            <a:pPr eaLnBrk="1" hangingPunct="1"/>
            <a:r>
              <a:rPr lang="ru-RU" sz="2400" b="1" dirty="0">
                <a:cs typeface="Arial" charset="0"/>
              </a:rPr>
              <a:t>получения, преобразования </a:t>
            </a:r>
            <a:r>
              <a:rPr lang="ru-RU" sz="2400" dirty="0">
                <a:cs typeface="Arial" charset="0"/>
              </a:rPr>
              <a:t>и </a:t>
            </a:r>
            <a:r>
              <a:rPr lang="ru-RU" sz="2400" b="1" dirty="0">
                <a:cs typeface="Arial" charset="0"/>
              </a:rPr>
              <a:t>применения</a:t>
            </a:r>
            <a:r>
              <a:rPr lang="ru-RU" sz="2400" dirty="0">
                <a:cs typeface="Arial" charset="0"/>
              </a:rPr>
              <a:t> предметных знаний …</a:t>
            </a:r>
            <a:endParaRPr lang="en-US" sz="2400" dirty="0">
              <a:cs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52800" y="3114675"/>
            <a:ext cx="3097213" cy="3013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u="sng" dirty="0" err="1">
                <a:cs typeface="Arial" charset="0"/>
              </a:rPr>
              <a:t>Метапредметные</a:t>
            </a:r>
            <a:endParaRPr lang="ru-RU" sz="2400" b="1" u="sng" dirty="0"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ru-RU" sz="2400" dirty="0">
                <a:cs typeface="Arial" charset="0"/>
              </a:rPr>
              <a:t>универсальные учебные</a:t>
            </a:r>
            <a:r>
              <a:rPr lang="ru-RU" sz="2400" b="1" dirty="0">
                <a:cs typeface="Arial" charset="0"/>
              </a:rPr>
              <a:t> действия</a:t>
            </a:r>
            <a:r>
              <a:rPr lang="ru-RU" sz="2400" dirty="0">
                <a:cs typeface="Arial" charset="0"/>
              </a:rPr>
              <a:t> (</a:t>
            </a:r>
            <a:r>
              <a:rPr lang="ru-RU" sz="2400" b="1" dirty="0">
                <a:solidFill>
                  <a:srgbClr val="2B03F5"/>
                </a:solidFill>
                <a:cs typeface="Arial" charset="0"/>
              </a:rPr>
              <a:t>познавательные</a:t>
            </a:r>
            <a:r>
              <a:rPr lang="ru-RU" sz="2400" b="1" dirty="0">
                <a:cs typeface="Arial" charset="0"/>
              </a:rPr>
              <a:t>, </a:t>
            </a:r>
            <a:r>
              <a:rPr lang="ru-RU" sz="2400" b="1" dirty="0">
                <a:solidFill>
                  <a:srgbClr val="FF9900"/>
                </a:solidFill>
                <a:cs typeface="Arial" charset="0"/>
              </a:rPr>
              <a:t>регулятивные</a:t>
            </a:r>
            <a:r>
              <a:rPr lang="ru-RU" sz="2400" b="1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и</a:t>
            </a:r>
            <a:r>
              <a:rPr lang="ru-RU" sz="2400" b="1" dirty="0">
                <a:cs typeface="Arial" charset="0"/>
              </a:rPr>
              <a:t> </a:t>
            </a:r>
            <a:r>
              <a:rPr lang="ru-RU" sz="2400" b="1" dirty="0">
                <a:solidFill>
                  <a:srgbClr val="299410"/>
                </a:solidFill>
                <a:cs typeface="Arial" charset="0"/>
              </a:rPr>
              <a:t>коммуникативные</a:t>
            </a:r>
            <a:r>
              <a:rPr lang="ru-RU" sz="2400" dirty="0">
                <a:cs typeface="Arial" charset="0"/>
              </a:rPr>
              <a:t>) -  основа умения учиться …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925" y="3114675"/>
            <a:ext cx="3313113" cy="3013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u="sng">
                <a:solidFill>
                  <a:srgbClr val="FF3300"/>
                </a:solidFill>
                <a:cs typeface="Arial" charset="0"/>
              </a:rPr>
              <a:t>Личностные</a:t>
            </a:r>
            <a:r>
              <a:rPr lang="ru-RU" sz="2400" b="1" u="sng">
                <a:solidFill>
                  <a:srgbClr val="000A10"/>
                </a:solidFill>
                <a:cs typeface="Arial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sz="2400" b="1">
                <a:cs typeface="Arial" charset="0"/>
              </a:rPr>
              <a:t>ценностно-смысловые установки</a:t>
            </a:r>
            <a:r>
              <a:rPr lang="ru-RU" sz="2400" b="1">
                <a:solidFill>
                  <a:srgbClr val="2B03F5"/>
                </a:solidFill>
                <a:cs typeface="Arial" charset="0"/>
              </a:rPr>
              <a:t> </a:t>
            </a:r>
            <a:r>
              <a:rPr lang="ru-RU" sz="2400">
                <a:cs typeface="Arial" charset="0"/>
              </a:rPr>
              <a:t>личностной позиции,</a:t>
            </a:r>
          </a:p>
          <a:p>
            <a:pPr eaLnBrk="1" hangingPunct="1">
              <a:buFontTx/>
              <a:buChar char="•"/>
            </a:pPr>
            <a:r>
              <a:rPr lang="ru-RU" sz="2400">
                <a:cs typeface="Arial" charset="0"/>
              </a:rPr>
              <a:t>основы российской и  гражданской идентичности …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495800" y="2895600"/>
            <a:ext cx="4763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1692275" y="2971800"/>
            <a:ext cx="746125" cy="1619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086600" y="2971800"/>
            <a:ext cx="7620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0" y="18288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cs typeface="Arial" charset="0"/>
              </a:rPr>
              <a:t>ОБРАЗОВАТЕЛЬНЫЕ РЕЗУЛЬТАТЫ                           </a:t>
            </a:r>
            <a:r>
              <a:rPr lang="ru-RU" b="1">
                <a:cs typeface="Arial" charset="0"/>
              </a:rPr>
              <a:t>«</a:t>
            </a:r>
            <a:r>
              <a:rPr lang="ru-RU" b="1" i="1">
                <a:cs typeface="Arial" charset="0"/>
              </a:rPr>
              <a:t>РАЗВИТИЕ личности обучающегося на основе освоения … </a:t>
            </a:r>
            <a:r>
              <a:rPr lang="ru-RU" sz="3200" b="1" i="1">
                <a:cs typeface="Arial" charset="0"/>
              </a:rPr>
              <a:t>ДЕЙСТВИЙ </a:t>
            </a:r>
            <a:r>
              <a:rPr lang="ru-RU" b="1" i="1">
                <a:cs typeface="Arial" charset="0"/>
              </a:rPr>
              <a:t>… составляет основной результат образования</a:t>
            </a:r>
            <a:r>
              <a:rPr lang="ru-RU" b="1">
                <a:cs typeface="Arial" charset="0"/>
              </a:rPr>
              <a:t>»</a:t>
            </a:r>
            <a:endParaRPr lang="ru-RU" sz="2400" b="1">
              <a:cs typeface="Arial" charset="0"/>
            </a:endParaRPr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13811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 dirty="0">
                <a:cs typeface="Arial" charset="0"/>
              </a:rPr>
              <a:t>ФГОС – это требования к …</a:t>
            </a:r>
          </a:p>
          <a:p>
            <a:pPr algn="ctr" eaLnBrk="1" hangingPunct="1">
              <a:spcBef>
                <a:spcPct val="50000"/>
              </a:spcBef>
            </a:pPr>
            <a:endParaRPr lang="ru-RU" sz="1000" b="1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1000" b="1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800" b="1" dirty="0">
              <a:cs typeface="Arial" charset="0"/>
            </a:endParaRPr>
          </a:p>
        </p:txBody>
      </p:sp>
      <p:sp>
        <p:nvSpPr>
          <p:cNvPr id="5132" name="Text Box 6"/>
          <p:cNvSpPr txBox="1">
            <a:spLocks noChangeArrowheads="1"/>
          </p:cNvSpPr>
          <p:nvPr/>
        </p:nvSpPr>
        <p:spPr bwMode="auto">
          <a:xfrm>
            <a:off x="3429000" y="685800"/>
            <a:ext cx="2209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cs typeface="Arial" charset="0"/>
              </a:rPr>
              <a:t>СТРУКТУРЕ</a:t>
            </a:r>
          </a:p>
        </p:txBody>
      </p:sp>
      <p:sp>
        <p:nvSpPr>
          <p:cNvPr id="5133" name="Text Box 7"/>
          <p:cNvSpPr txBox="1">
            <a:spLocks noChangeArrowheads="1"/>
          </p:cNvSpPr>
          <p:nvPr/>
        </p:nvSpPr>
        <p:spPr bwMode="auto">
          <a:xfrm>
            <a:off x="152400" y="685800"/>
            <a:ext cx="3124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cs typeface="Arial" charset="0"/>
              </a:rPr>
              <a:t>РЕЗУЛЬТАТАМ</a:t>
            </a:r>
            <a:endParaRPr lang="ru-RU">
              <a:cs typeface="Arial" charset="0"/>
            </a:endParaRPr>
          </a:p>
        </p:txBody>
      </p:sp>
      <p:sp>
        <p:nvSpPr>
          <p:cNvPr id="5134" name="Text Box 8"/>
          <p:cNvSpPr txBox="1">
            <a:spLocks noChangeArrowheads="1"/>
          </p:cNvSpPr>
          <p:nvPr/>
        </p:nvSpPr>
        <p:spPr bwMode="auto">
          <a:xfrm>
            <a:off x="1066800" y="1066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cs typeface="Arial" charset="0"/>
              </a:rPr>
              <a:t>основной образовательной программы</a:t>
            </a:r>
            <a:endParaRPr lang="ru-RU" sz="1200">
              <a:cs typeface="Arial" charset="0"/>
            </a:endParaRPr>
          </a:p>
        </p:txBody>
      </p:sp>
      <p:sp>
        <p:nvSpPr>
          <p:cNvPr id="5135" name="Text Box 9"/>
          <p:cNvSpPr txBox="1">
            <a:spLocks noChangeArrowheads="1"/>
          </p:cNvSpPr>
          <p:nvPr/>
        </p:nvSpPr>
        <p:spPr bwMode="auto">
          <a:xfrm>
            <a:off x="5867400" y="685800"/>
            <a:ext cx="3124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cs typeface="Arial" charset="0"/>
              </a:rPr>
              <a:t>УСЛОВИЯМ</a:t>
            </a:r>
            <a:endParaRPr lang="ru-RU">
              <a:cs typeface="Arial" charset="0"/>
            </a:endParaRPr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1600200" y="1143000"/>
            <a:ext cx="2895600" cy="838200"/>
            <a:chOff x="1008" y="1104"/>
            <a:chExt cx="1824" cy="528"/>
          </a:xfrm>
        </p:grpSpPr>
        <p:sp>
          <p:nvSpPr>
            <p:cNvPr id="5138" name="Line 8"/>
            <p:cNvSpPr>
              <a:spLocks noChangeShapeType="1"/>
            </p:cNvSpPr>
            <p:nvPr/>
          </p:nvSpPr>
          <p:spPr bwMode="auto">
            <a:xfrm>
              <a:off x="2832" y="1392"/>
              <a:ext cx="0" cy="2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Line 18"/>
            <p:cNvSpPr>
              <a:spLocks noChangeShapeType="1"/>
            </p:cNvSpPr>
            <p:nvPr/>
          </p:nvSpPr>
          <p:spPr bwMode="auto">
            <a:xfrm flipH="1">
              <a:off x="1008" y="1392"/>
              <a:ext cx="182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Line 19"/>
            <p:cNvSpPr>
              <a:spLocks noChangeShapeType="1"/>
            </p:cNvSpPr>
            <p:nvPr/>
          </p:nvSpPr>
          <p:spPr bwMode="auto">
            <a:xfrm>
              <a:off x="1008" y="1104"/>
              <a:ext cx="0" cy="28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61" name="Text Box 2"/>
          <p:cNvSpPr txBox="1">
            <a:spLocks noChangeArrowheads="1"/>
          </p:cNvSpPr>
          <p:nvPr/>
        </p:nvSpPr>
        <p:spPr bwMode="auto">
          <a:xfrm>
            <a:off x="0" y="5684838"/>
            <a:ext cx="9144000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/>
              <a:t>ФГОС: новые требования к СИСТЕМЕ ОЦЕНКИ РЕЗУЛЬТАТА (проверка заявленных действий, умений, а не просто набора знаний)! </a:t>
            </a:r>
            <a:r>
              <a:rPr lang="ru-RU" sz="240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936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4" grpId="0" animBg="1"/>
      <p:bldP spid="10245" grpId="0" animBg="1"/>
      <p:bldP spid="10247" grpId="0" animBg="1"/>
      <p:bldP spid="10248" grpId="0" animBg="1"/>
      <p:bldP spid="10249" grpId="0" animBg="1"/>
      <p:bldP spid="48141" grpId="0"/>
      <p:bldP spid="6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принципы оценки достижения планируемых результатов освоения ООП: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оценивание является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постоянным процессом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зависимости от этапа обучения используется диагностическое (стартовое, текущее)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срезовое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(тематическое, промежуточное, итоговое) оценивание;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оценивание может быть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критериальным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критериями оценивания выступают ожидаемые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результаты, соответствующие учебным целям;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оцениваться с помощью отметки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могуть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только результаты деятельности ученика, но не его личные качества;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347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принципы оценки достижения планируемых результатов освоения ООП: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оценивать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можно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только то, чему учат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критерии оценивания и алгоритм выставления отметки заранее известны и педагогам, и обучающимся (они могут вырабатываться совместно);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оценивания выстраивается таким образом, чтобы обучающиеся включались в контрольно-оценочную деятельность,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приобретали навыки и привычку к самооценке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836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освоения обучающихся ООП включают в себя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предметные результаты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(знания и умения, опыт творческой деятельности и т.д.);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результаты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(способы деятельности, освоенные на базе одного или нескольких учебных предметов, применимые как в рамках образовательного процесса, так и при решении проблем в реальных жизненных ситуациях);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личностные результаты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(система ценностных отношений, интересов обучающихся и др.).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00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ОТЛИЧИЕ системы оценивания ФГОС от традиционной системы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Подавляющее большинство образовательных результатов можно сравнить только с его же предыдущими показателями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Целью оценочной деятельности является определение комплексной оценки личностных,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предметных образовательных результатов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Учитель и ученик вместе определяют оценку и отметку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565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Система оценки достижения планируемых результатов освоения ООП предполагает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включение обучающихся в контрольно-оценочную деятельность с целью приобретения ими навыков самооценки и самоанализа (рефлексии);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9090"/>
            <a:ext cx="3745720" cy="30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0772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951</Words>
  <Application>Microsoft Office PowerPoint</Application>
  <PresentationFormat>Экран (4:3)</PresentationFormat>
  <Paragraphs>307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Оценивание деятельности учащихся на уроках технологии ФГОС </vt:lpstr>
      <vt:lpstr>Слайд 2</vt:lpstr>
      <vt:lpstr>Слайд 3</vt:lpstr>
      <vt:lpstr>Слайд 4</vt:lpstr>
      <vt:lpstr>Основные принципы оценки достижения планируемых результатов освоения ООП: </vt:lpstr>
      <vt:lpstr>Основные принципы оценки достижения планируемых результатов освоения ООП: </vt:lpstr>
      <vt:lpstr>Результаты освоения обучающихся ООП включают в себя: </vt:lpstr>
      <vt:lpstr>ОТЛИЧИЕ системы оценивания ФГОС от традиционной системы оценивания</vt:lpstr>
      <vt:lpstr>Система оценки достижения планируемых результатов освоения ООП предполагает:  </vt:lpstr>
      <vt:lpstr> Использование критической системы оценивания </vt:lpstr>
      <vt:lpstr>Слайд 11</vt:lpstr>
      <vt:lpstr>Этапы урока технологии</vt:lpstr>
      <vt:lpstr>Оценочный лист</vt:lpstr>
      <vt:lpstr>Слайд 14</vt:lpstr>
      <vt:lpstr>На этапе готовности к уроку проверяется наличие:</vt:lpstr>
      <vt:lpstr>Этап повторения знаний </vt:lpstr>
      <vt:lpstr> На этапе проверки домашнего задания разработаны следующие критерии:  </vt:lpstr>
      <vt:lpstr>На этапе проверки домашнего задания </vt:lpstr>
      <vt:lpstr>При проверке практической работы критерии оценки не всегда постоянны, меняются в зависимости от сложности работы. </vt:lpstr>
      <vt:lpstr>Лист самооценки</vt:lpstr>
      <vt:lpstr>Лист самооценки:</vt:lpstr>
      <vt:lpstr>Рефлексия:  </vt:lpstr>
      <vt:lpstr>Как оценить творческую работу ученика?</vt:lpstr>
      <vt:lpstr>Слайд 24</vt:lpstr>
      <vt:lpstr>Таким образом, подводя первые итоги своей деятельности по развитию навыков самооценки и самоопределению учащихся на уроках технологии, можно сделать следующие выводы: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www.PHILka.RU</dc:creator>
  <cp:lastModifiedBy>www.PHILka.RU</cp:lastModifiedBy>
  <cp:revision>19</cp:revision>
  <dcterms:created xsi:type="dcterms:W3CDTF">2014-03-23T16:44:15Z</dcterms:created>
  <dcterms:modified xsi:type="dcterms:W3CDTF">2015-06-29T17:17:02Z</dcterms:modified>
</cp:coreProperties>
</file>