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70" r:id="rId2"/>
    <p:sldId id="265" r:id="rId3"/>
    <p:sldId id="266" r:id="rId4"/>
    <p:sldId id="267" r:id="rId5"/>
    <p:sldId id="271" r:id="rId6"/>
    <p:sldId id="261" r:id="rId7"/>
    <p:sldId id="259" r:id="rId8"/>
    <p:sldId id="260" r:id="rId9"/>
    <p:sldId id="256" r:id="rId10"/>
    <p:sldId id="262" r:id="rId11"/>
    <p:sldId id="263" r:id="rId12"/>
    <p:sldId id="264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E4D6"/>
    <a:srgbClr val="FFBC01"/>
    <a:srgbClr val="F5EAD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-33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5B53FA-1E6F-4DE0-B5DE-D4DFA63A2DEC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C9DF47-23CC-4FD3-9BE1-C70A66FC3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 произведению С.Аксакова «Детские годы </a:t>
            </a:r>
            <a:r>
              <a:rPr lang="ru-RU" dirty="0" err="1" smtClean="0"/>
              <a:t>Багрова-внука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9DF47-23CC-4FD3-9BE1-C70A66FC30B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dirty="0" smtClean="0"/>
              <a:t> Знаете ли вы людей на этих портретах?</a:t>
            </a:r>
          </a:p>
          <a:p>
            <a:pPr>
              <a:buFontTx/>
              <a:buChar char="-"/>
            </a:pPr>
            <a:r>
              <a:rPr lang="ru-RU" baseline="0" dirty="0" smtClean="0"/>
              <a:t> Что связывает их?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9DF47-23CC-4FD3-9BE1-C70A66FC30B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://thumbs.dreamstime.com/z/%D1%80%D0%B0%D1%81%D0%BA%D1%80%D1%8B%D1%82%D0%B0%D1%8F-%D1%81%D1%82%D0%B0%D1%80%D0%B0%D1%8F-%D0%BA%D0%BD%D0%B8%D0%B3%D0%B0-%D1%81-copyspace-%D1%8F-%D0%B2%D0%B0%D1%88%D0%B5%D0%B3%D0%BE-%D1%81%D0%BE-%D0%B5%D1%80%D0%B6%D0%B0%D0%BD%D0%B8%D1%8F-29914589.jpg"/>
          <p:cNvPicPr>
            <a:picLocks noChangeAspect="1" noChangeArrowheads="1"/>
          </p:cNvPicPr>
          <p:nvPr userDrawn="1"/>
        </p:nvPicPr>
        <p:blipFill>
          <a:blip r:embed="rId2"/>
          <a:srcRect l="6310" t="6593" r="7478" b="16861"/>
          <a:stretch>
            <a:fillRect/>
          </a:stretch>
        </p:blipFill>
        <p:spPr bwMode="auto">
          <a:xfrm>
            <a:off x="178419" y="117259"/>
            <a:ext cx="8802489" cy="6584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F7A44-0B58-4347-B9C0-069E35DB5CB9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A697-7697-4624-BA05-56FCC355D24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4" descr="http://phototusya.narod.ru/1d0ee04089a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07259"/>
            <a:ext cx="2096429" cy="1572322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F7A44-0B58-4347-B9C0-069E35DB5CB9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A697-7697-4624-BA05-56FCC355D24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4" descr="http://phototusya.narod.ru/1d0ee04089a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51502"/>
            <a:ext cx="2096429" cy="157232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F7A44-0B58-4347-B9C0-069E35DB5CB9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A697-7697-4624-BA05-56FCC355D24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4" descr="http://phototusya.narod.ru/1d0ee04089a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51502"/>
            <a:ext cx="2096429" cy="157232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F7A44-0B58-4347-B9C0-069E35DB5CB9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A697-7697-4624-BA05-56FCC355D24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4" descr="http://phototusya.narod.ru/1d0ee04089a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51502"/>
            <a:ext cx="2096429" cy="157232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F7A44-0B58-4347-B9C0-069E35DB5CB9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A697-7697-4624-BA05-56FCC355D2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F7A44-0B58-4347-B9C0-069E35DB5CB9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A697-7697-4624-BA05-56FCC355D2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180D-DB73-4E0F-AE8C-55C547EC06FB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926E-90AD-4BF0-82FA-28D062BCC1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alphaModFix amt="5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F7A44-0B58-4347-B9C0-069E35DB5CB9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EA697-7697-4624-BA05-56FCC355D24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11" descr="C:\Documents and Settings\User\Рабочий стол\0_81b20_437651f6_XL.png"/>
          <p:cNvPicPr>
            <a:picLocks noChangeAspect="1" noChangeArrowheads="1"/>
          </p:cNvPicPr>
          <p:nvPr/>
        </p:nvPicPr>
        <p:blipFill>
          <a:blip r:embed="rId10"/>
          <a:srcRect l="3729" t="3256" r="2227" b="34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  <p:sldLayoutId id="2147483668" r:id="rId7"/>
  </p:sldLayoutIdLst>
  <p:transition>
    <p:pull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499722" y="4764835"/>
            <a:ext cx="40640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spcBef>
                <a:spcPct val="20000"/>
              </a:spcBef>
            </a:pPr>
            <a:r>
              <a:rPr lang="ru-RU" sz="1600" b="1" dirty="0">
                <a:latin typeface="Calibri" pitchFamily="34" charset="0"/>
              </a:rPr>
              <a:t>Автор: Корчагина Ольга Даниловна,</a:t>
            </a:r>
          </a:p>
          <a:p>
            <a:pPr marL="342900" indent="-342900" algn="r">
              <a:spcBef>
                <a:spcPct val="20000"/>
              </a:spcBef>
            </a:pPr>
            <a:r>
              <a:rPr lang="ru-RU" sz="1600" b="1" dirty="0">
                <a:latin typeface="Calibri" pitchFamily="34" charset="0"/>
              </a:rPr>
              <a:t>учитель начальных классов</a:t>
            </a:r>
          </a:p>
          <a:p>
            <a:pPr marL="342900" indent="-342900" algn="r">
              <a:spcBef>
                <a:spcPct val="20000"/>
              </a:spcBef>
            </a:pPr>
            <a:r>
              <a:rPr lang="ru-RU" sz="1600" b="1" dirty="0">
                <a:latin typeface="Calibri" pitchFamily="34" charset="0"/>
              </a:rPr>
              <a:t>МОУ УСОШ № 2 им. Сергея </a:t>
            </a:r>
            <a:r>
              <a:rPr lang="ru-RU" sz="1600" b="1" dirty="0" err="1">
                <a:latin typeface="Calibri" pitchFamily="34" charset="0"/>
              </a:rPr>
              <a:t>Ступакова</a:t>
            </a:r>
            <a:endParaRPr lang="ru-RU" sz="1600" b="1" dirty="0">
              <a:latin typeface="Calibri" pitchFamily="34" charset="0"/>
            </a:endParaRPr>
          </a:p>
          <a:p>
            <a:pPr marL="342900" indent="-342900" algn="r">
              <a:spcBef>
                <a:spcPct val="20000"/>
              </a:spcBef>
            </a:pPr>
            <a:r>
              <a:rPr lang="ru-RU" sz="1600" b="1" dirty="0">
                <a:latin typeface="Calibri" pitchFamily="34" charset="0"/>
              </a:rPr>
              <a:t>г.Удомля Тверской обл.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49428" y="3856038"/>
            <a:ext cx="59293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Урок литературного чтения </a:t>
            </a:r>
          </a:p>
          <a:p>
            <a:pPr algn="ctr"/>
            <a:r>
              <a:rPr lang="ru-RU" sz="2800" b="1" dirty="0" smtClean="0"/>
              <a:t>в 4 классе.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843066" y="1585981"/>
            <a:ext cx="59293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Microsoft YaHei" charset="0"/>
                <a:cs typeface="Arial" pitchFamily="34" charset="0"/>
              </a:rPr>
              <a:t>Детское чтение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»</a:t>
            </a:r>
          </a:p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Детские журналы в России в 18-20 веках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28753" y="688875"/>
            <a:ext cx="364453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Book Antiqua" pitchFamily="18" charset="0"/>
              </a:rPr>
              <a:t>      Новый </a:t>
            </a:r>
            <a:r>
              <a:rPr lang="ru-RU" b="1" dirty="0">
                <a:latin typeface="Book Antiqua" pitchFamily="18" charset="0"/>
              </a:rPr>
              <a:t>журнал предлагал читателям «моральные и нравоучительные пьесы», а также «пьесы из физики, натуральной истории, географии, и некоторых других наук». Основным принципом провозглашалось, если можно так выразиться, «учение с увлечением». </a:t>
            </a:r>
            <a:endParaRPr lang="ru-RU" b="1" dirty="0" smtClean="0">
              <a:latin typeface="Book Antiqua" pitchFamily="18" charset="0"/>
            </a:endParaRPr>
          </a:p>
          <a:p>
            <a:pPr algn="just"/>
            <a:r>
              <a:rPr lang="ru-RU" b="1" dirty="0">
                <a:latin typeface="Book Antiqua" pitchFamily="18" charset="0"/>
              </a:rPr>
              <a:t> </a:t>
            </a:r>
            <a:r>
              <a:rPr lang="ru-RU" b="1" dirty="0" smtClean="0">
                <a:latin typeface="Book Antiqua" pitchFamily="18" charset="0"/>
              </a:rPr>
              <a:t>    </a:t>
            </a:r>
            <a:r>
              <a:rPr lang="ru-RU" b="1" i="1" dirty="0" smtClean="0">
                <a:latin typeface="Book Antiqua" pitchFamily="18" charset="0"/>
              </a:rPr>
              <a:t>«</a:t>
            </a:r>
            <a:r>
              <a:rPr lang="ru-RU" b="1" i="1" dirty="0">
                <a:latin typeface="Book Antiqua" pitchFamily="18" charset="0"/>
              </a:rPr>
              <a:t>Итак, главным предметом сих листов будет польза ваша, но при этом постараемся мы делать их вам приятными, для того чтобы вы полюбили свою пользу»</a:t>
            </a:r>
            <a:r>
              <a:rPr lang="ru-RU" b="1" dirty="0">
                <a:latin typeface="Book Antiqua" pitchFamily="18" charset="0"/>
              </a:rPr>
              <a:t>, — обещали издатели.</a:t>
            </a:r>
          </a:p>
        </p:txBody>
      </p:sp>
      <p:pic>
        <p:nvPicPr>
          <p:cNvPr id="27650" name="Picture 2" descr="http://library.krasno.ru/Images/Museum%20of%20Books/Novikov_Detskoje.jpg"/>
          <p:cNvPicPr>
            <a:picLocks noChangeAspect="1" noChangeArrowheads="1"/>
          </p:cNvPicPr>
          <p:nvPr/>
        </p:nvPicPr>
        <p:blipFill>
          <a:blip r:embed="rId2">
            <a:lum bright="11000"/>
          </a:blip>
          <a:srcRect/>
          <a:stretch>
            <a:fillRect/>
          </a:stretch>
        </p:blipFill>
        <p:spPr bwMode="auto">
          <a:xfrm>
            <a:off x="1097279" y="465492"/>
            <a:ext cx="3435532" cy="5634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97280" y="1478168"/>
            <a:ext cx="287383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Book Antiqua" pitchFamily="18" charset="0"/>
              </a:rPr>
              <a:t>    Читающая </a:t>
            </a:r>
            <a:r>
              <a:rPr lang="ru-RU" sz="2000" b="1" dirty="0">
                <a:latin typeface="Book Antiqua" pitchFamily="18" charset="0"/>
              </a:rPr>
              <a:t>Россия полюбила детский журнал, о чем свидетельствуют отзывы самых разных его поклонников. </a:t>
            </a:r>
          </a:p>
        </p:txBody>
      </p:sp>
      <p:pic>
        <p:nvPicPr>
          <p:cNvPr id="28674" name="Picture 2" descr="http://cs310718.vk.me/v310718214/8f2f/LE5fcXQiio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5569" y="888273"/>
            <a:ext cx="3094331" cy="491163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898571" y="2416017"/>
            <a:ext cx="339634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latin typeface="Book Antiqua" pitchFamily="18" charset="0"/>
              </a:rPr>
              <a:t>«Я читал свои книжки с восторгом… В детском уме моем произошел совершеннейший переворот, и для меня открылся новый мир», </a:t>
            </a:r>
            <a:r>
              <a:rPr lang="ru-RU" sz="2000" b="1" dirty="0">
                <a:latin typeface="Book Antiqua" pitchFamily="18" charset="0"/>
              </a:rPr>
              <a:t>— уверяет С.Т.Аксаков устами </a:t>
            </a:r>
            <a:r>
              <a:rPr lang="ru-RU" sz="2000" b="1" dirty="0" err="1">
                <a:latin typeface="Book Antiqua" pitchFamily="18" charset="0"/>
              </a:rPr>
              <a:t>Багрова-внука</a:t>
            </a:r>
            <a:r>
              <a:rPr lang="ru-RU" sz="2000" b="1" dirty="0">
                <a:latin typeface="Book Antiqua" pitchFamily="18" charset="0"/>
              </a:rPr>
              <a:t>.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71154" y="801248"/>
            <a:ext cx="342246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latin typeface="Book Antiqua" pitchFamily="18" charset="0"/>
              </a:rPr>
              <a:t>    «…</a:t>
            </a:r>
            <a:r>
              <a:rPr lang="ru-RU" b="1" i="1" dirty="0">
                <a:latin typeface="Book Antiqua" pitchFamily="18" charset="0"/>
              </a:rPr>
              <a:t>Славная книга, чего в ней не было: и диалоги, и драмы, и сказки, — прелесть… Я не помню подробности рассказов, но что-то общее, чрезвычайно приятное и занимательное, осталось от них до сих пор в моем воспоминании»</a:t>
            </a:r>
            <a:r>
              <a:rPr lang="ru-RU" b="1" dirty="0">
                <a:latin typeface="Book Antiqua" pitchFamily="18" charset="0"/>
              </a:rPr>
              <a:t>, — </a:t>
            </a:r>
            <a:r>
              <a:rPr lang="ru-RU" b="1" dirty="0" smtClean="0">
                <a:latin typeface="Book Antiqua" pitchFamily="18" charset="0"/>
              </a:rPr>
              <a:t>говорил хирург </a:t>
            </a:r>
            <a:r>
              <a:rPr lang="ru-RU" b="1" dirty="0">
                <a:latin typeface="Book Antiqua" pitchFamily="18" charset="0"/>
              </a:rPr>
              <a:t>Пирогов. </a:t>
            </a:r>
            <a:endParaRPr lang="ru-RU" b="1" dirty="0" smtClean="0">
              <a:latin typeface="Book Antiqua" pitchFamily="18" charset="0"/>
            </a:endParaRPr>
          </a:p>
          <a:p>
            <a:pPr algn="just"/>
            <a:r>
              <a:rPr lang="ru-RU" b="1" dirty="0">
                <a:latin typeface="Book Antiqua" pitchFamily="18" charset="0"/>
              </a:rPr>
              <a:t> </a:t>
            </a:r>
            <a:r>
              <a:rPr lang="ru-RU" b="1" dirty="0" smtClean="0">
                <a:latin typeface="Book Antiqua" pitchFamily="18" charset="0"/>
              </a:rPr>
              <a:t>    Дошло </a:t>
            </a:r>
            <a:r>
              <a:rPr lang="ru-RU" b="1" dirty="0">
                <a:latin typeface="Book Antiqua" pitchFamily="18" charset="0"/>
              </a:rPr>
              <a:t>до нас энергичное обращение Белинского к младшим современникам: </a:t>
            </a:r>
            <a:r>
              <a:rPr lang="ru-RU" b="1" i="1" dirty="0">
                <a:latin typeface="Book Antiqua" pitchFamily="18" charset="0"/>
              </a:rPr>
              <a:t>«Бедные дети! мы были счастливее вас: мы имели “Детское чтение” Новикова».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37314" y="822959"/>
            <a:ext cx="3984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Book Antiqua" pitchFamily="18" charset="0"/>
              </a:rPr>
              <a:t>А вспомните слова Аксакова об этом журнале.</a:t>
            </a:r>
            <a:endParaRPr lang="ru-RU" sz="2400" b="1" dirty="0">
              <a:latin typeface="Book Antiqua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5" name="Picture 5" descr="http://gop.com.ua/uploads/posts/2013-12/1386084608_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430433">
            <a:off x="1617468" y="1269135"/>
            <a:ext cx="1808504" cy="2286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843" name="Picture 3" descr="http://zbib.ru/cms/ckfinder/userfiles/images/murzilka_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5165" y="973443"/>
            <a:ext cx="1841771" cy="2496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849" name="Picture 9" descr="http://biblioteka-agronom-1otdelenie.umi.ru/files/junyjnaturalist_en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138716">
            <a:off x="5933560" y="1166794"/>
            <a:ext cx="1718816" cy="2401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851" name="Picture 11" descr="http://www.bookarchive.ru/uploads/posts/1330674900_junnat.1987.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143219">
            <a:off x="5921166" y="1159724"/>
            <a:ext cx="1714744" cy="2360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5853" name="AutoShape 13" descr="https://42.img.avito.st/1280x960/169884194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55" name="AutoShape 15" descr="https://42.img.avito.st/1280x960/169884194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5859" name="Picture 19" descr="http://img11.nnm.me/4/a/3/f/e/63e3736c753b46c6ac66abd826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96788" y="3344606"/>
            <a:ext cx="2031725" cy="2851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847" name="Picture 7" descr="http://www.bookarchive.ru/uploads/posts/1301431126_klassnyjj-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426637">
            <a:off x="5911910" y="3939274"/>
            <a:ext cx="1752093" cy="2548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857" name="Picture 17" descr="http://im-possible.info/images/art/covers/magazines/mathematics-at-school/math-for-children-2012-0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0363065">
            <a:off x="1700357" y="3752558"/>
            <a:ext cx="1892722" cy="2624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763486" y="365760"/>
            <a:ext cx="6009658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600" b="1" cap="all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Детские журналы 20 века.</a:t>
            </a:r>
            <a:endParaRPr lang="ru-RU" sz="3600" b="1" cap="all" dirty="0">
              <a:ln w="0"/>
              <a:solidFill>
                <a:schemeClr val="accent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584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3584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3584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3585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5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358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3585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35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35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000"/>
                            </p:stCondLst>
                            <p:childTnLst>
                              <p:par>
                                <p:cTn id="5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70" decel="100000"/>
                                        <p:tgtEl>
                                          <p:spTgt spid="358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770" decel="100000"/>
                                        <p:tgtEl>
                                          <p:spTgt spid="3585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000"/>
                            </p:stCondLst>
                            <p:childTnLst>
                              <p:par>
                                <p:cTn id="6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70" decel="100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770" decel="100000"/>
                                        <p:tgtEl>
                                          <p:spTgt spid="3584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3366" y="641259"/>
            <a:ext cx="7772400" cy="1470025"/>
          </a:xfrm>
        </p:spPr>
        <p:txBody>
          <a:bodyPr>
            <a:noAutofit/>
          </a:bodyPr>
          <a:lstStyle/>
          <a:p>
            <a:r>
              <a:rPr lang="ru-RU" sz="3600" b="1" i="1" dirty="0" smtClean="0"/>
              <a:t>Николай Иванович Новиков</a:t>
            </a:r>
            <a:r>
              <a:rPr lang="ru-RU" sz="3600" b="1" i="1" baseline="30000" dirty="0" smtClean="0"/>
              <a:t> </a:t>
            </a:r>
            <a:r>
              <a:rPr lang="ru-RU" sz="3600" b="1" i="1" dirty="0" smtClean="0"/>
              <a:t> </a:t>
            </a:r>
            <a:br>
              <a:rPr lang="ru-RU" sz="3600" b="1" i="1" dirty="0" smtClean="0"/>
            </a:br>
            <a:r>
              <a:rPr lang="ru-RU" sz="3600" b="1" i="1" dirty="0" smtClean="0"/>
              <a:t>«Детское чтение для сердца и разума».</a:t>
            </a:r>
            <a:endParaRPr lang="ru-RU" sz="36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58091" y="2286000"/>
            <a:ext cx="7276011" cy="1200329"/>
          </a:xfrm>
          <a:prstGeom prst="rect">
            <a:avLst/>
          </a:prstGeom>
          <a:solidFill>
            <a:srgbClr val="F2E4D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202020"/>
                </a:solidFill>
                <a:effectLst/>
                <a:latin typeface="Arial" pitchFamily="34" charset="0"/>
                <a:ea typeface="Times New Roman" pitchFamily="18" charset="0"/>
              </a:rPr>
              <a:t>В этом журнале печатались статьи двух видов: для “воспитания сердца”, т.е. нравоучительные, и для “обогащения ума”, где были сведения по истории, географии и другим наукам.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946365" y="3683724"/>
            <a:ext cx="5956664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202020"/>
                </a:solidFill>
                <a:effectLst/>
                <a:latin typeface="Arial" pitchFamily="34" charset="0"/>
                <a:ea typeface="Times New Roman" pitchFamily="18" charset="0"/>
              </a:rPr>
              <a:t>Кто?        Для кого?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20202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202020"/>
                </a:solidFill>
                <a:effectLst/>
                <a:latin typeface="Arial" pitchFamily="34" charset="0"/>
                <a:ea typeface="Times New Roman" pitchFamily="18" charset="0"/>
              </a:rPr>
              <a:t>Какие?        О чём?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90057" y="1376180"/>
            <a:ext cx="519901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Вот книга на столе, а вот тетрадь,</a:t>
            </a:r>
            <a:br>
              <a:rPr lang="ru-RU" sz="2400" b="1" dirty="0"/>
            </a:br>
            <a:r>
              <a:rPr lang="ru-RU" sz="2400" b="1" dirty="0"/>
              <a:t>Не хочется сегодня нам играть.</a:t>
            </a:r>
            <a:br>
              <a:rPr lang="ru-RU" sz="2400" b="1" dirty="0"/>
            </a:br>
            <a:r>
              <a:rPr lang="ru-RU" sz="2400" b="1" dirty="0"/>
              <a:t>И некогда в окне ворон считать,</a:t>
            </a:r>
          </a:p>
          <a:p>
            <a:r>
              <a:rPr lang="ru-RU" sz="2400" b="1" dirty="0"/>
              <a:t>И самолетик  запускать  бумажный.</a:t>
            </a:r>
            <a:br>
              <a:rPr lang="ru-RU" sz="2400" b="1" dirty="0"/>
            </a:br>
            <a:r>
              <a:rPr lang="ru-RU" sz="2400" b="1" dirty="0"/>
              <a:t>Сегодня в классе у ребят</a:t>
            </a:r>
            <a:br>
              <a:rPr lang="ru-RU" sz="2400" b="1" dirty="0"/>
            </a:br>
            <a:r>
              <a:rPr lang="ru-RU" sz="2400" b="1" dirty="0"/>
              <a:t>Урок уж больно важный!</a:t>
            </a:r>
          </a:p>
        </p:txBody>
      </p:sp>
      <p:pic>
        <p:nvPicPr>
          <p:cNvPr id="30722" name="Picture 2" descr="http://www.polistaj.ru/image/Small/multimedia/books_covers/10108994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418340">
            <a:off x="739575" y="3724067"/>
            <a:ext cx="1866259" cy="2437279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30724" name="Picture 4" descr="http://amigefamilyschool.ru/images/videos/4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04356">
            <a:off x="6362332" y="3659033"/>
            <a:ext cx="2006421" cy="2533899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799581" y="3076646"/>
            <a:ext cx="566928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202020"/>
                </a:solidFill>
                <a:effectLst/>
                <a:latin typeface="Arial" pitchFamily="34" charset="0"/>
                <a:ea typeface="Times New Roman" pitchFamily="18" charset="0"/>
              </a:rPr>
              <a:t>Кто?      Для кого?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20202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202020"/>
                </a:solidFill>
                <a:effectLst/>
                <a:latin typeface="Arial" pitchFamily="34" charset="0"/>
                <a:ea typeface="Times New Roman" pitchFamily="18" charset="0"/>
              </a:rPr>
              <a:t>Какие?        О чём?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54080" y="946303"/>
            <a:ext cx="48654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Microsoft YaHei" charset="0"/>
                <a:cs typeface="Arial" pitchFamily="34" charset="0"/>
              </a:rPr>
              <a:t>Детское чтение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97726" y="1781294"/>
            <a:ext cx="64138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Microsoft YaHei" charset="0"/>
                <a:cs typeface="Arial" pitchFamily="34" charset="0"/>
              </a:rPr>
              <a:t>Какие вопросы могут возникнуть у нас при этих словах?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3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3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3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2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37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37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37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267097" y="1293224"/>
            <a:ext cx="722376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202020"/>
                </a:solidFill>
                <a:effectLst/>
                <a:latin typeface="Arial" pitchFamily="34" charset="0"/>
                <a:ea typeface="Times New Roman" pitchFamily="18" charset="0"/>
              </a:rPr>
              <a:t>   В каком веке мы путешествуем?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202020"/>
                </a:solidFill>
                <a:effectLst/>
                <a:latin typeface="Arial" pitchFamily="34" charset="0"/>
                <a:ea typeface="Times New Roman" pitchFamily="18" charset="0"/>
              </a:rPr>
              <a:t> Как зовут мальчика, с которым мы познакомились в путешествии?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202020"/>
                </a:solidFill>
                <a:effectLst/>
                <a:latin typeface="Arial" pitchFamily="34" charset="0"/>
                <a:ea typeface="Times New Roman" pitchFamily="18" charset="0"/>
              </a:rPr>
              <a:t> Как называется повесть, которую написал Сергей Тимофеевич  Аксаков?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2200" b="1" dirty="0">
                <a:solidFill>
                  <a:srgbClr val="20202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202020"/>
                </a:solidFill>
                <a:effectLst/>
                <a:latin typeface="Arial" pitchFamily="34" charset="0"/>
                <a:ea typeface="Times New Roman" pitchFamily="18" charset="0"/>
              </a:rPr>
              <a:t> О чем эта повесть?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202020"/>
                </a:solidFill>
                <a:effectLst/>
                <a:latin typeface="Arial" pitchFamily="34" charset="0"/>
                <a:ea typeface="Times New Roman" pitchFamily="18" charset="0"/>
              </a:rPr>
              <a:t> Как называется повесть, рассказывающая о жизни автора?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202020"/>
                </a:solidFill>
                <a:effectLst/>
                <a:latin typeface="Arial" pitchFamily="34" charset="0"/>
                <a:ea typeface="Times New Roman" pitchFamily="18" charset="0"/>
              </a:rPr>
              <a:t> Чем библиографическая книга отличается от мемуарной?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202020"/>
                </a:solidFill>
                <a:effectLst/>
                <a:latin typeface="Arial" pitchFamily="34" charset="0"/>
                <a:ea typeface="Times New Roman" pitchFamily="18" charset="0"/>
              </a:rPr>
              <a:t> О какой книге с особым удовольствием рассказывал Сережа Аксаков? 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72730" y="710140"/>
            <a:ext cx="51942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Вспоминаем:</a:t>
            </a:r>
            <a:endParaRPr lang="ru-RU" sz="3200" b="1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4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4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4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4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4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4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48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48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48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48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48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48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48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48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48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48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48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48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48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48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48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2596" y="1820481"/>
            <a:ext cx="71453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Microsoft YaHei" charset="0"/>
                <a:cs typeface="Arial" pitchFamily="34" charset="0"/>
              </a:rPr>
              <a:t>История появления книг, журналов для детей.</a:t>
            </a:r>
            <a:endParaRPr lang="ru-RU" sz="36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501294" y="4241912"/>
            <a:ext cx="39343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Императрица </a:t>
            </a:r>
            <a:r>
              <a:rPr lang="ru-RU" b="1" i="1" dirty="0" smtClean="0"/>
              <a:t>всероссийская</a:t>
            </a:r>
          </a:p>
          <a:p>
            <a:pPr algn="ctr"/>
            <a:r>
              <a:rPr lang="ru-RU" b="1" i="1" dirty="0" smtClean="0"/>
              <a:t>Екатерина </a:t>
            </a:r>
            <a:r>
              <a:rPr lang="en-US" b="1" i="1" dirty="0" smtClean="0"/>
              <a:t>II</a:t>
            </a:r>
            <a:r>
              <a:rPr lang="ru-RU" b="1" i="1" dirty="0"/>
              <a:t> </a:t>
            </a:r>
            <a:endParaRPr lang="ru-RU" b="1" i="1" dirty="0" smtClean="0"/>
          </a:p>
          <a:p>
            <a:pPr algn="ctr"/>
            <a:r>
              <a:rPr lang="ru-RU" b="1" i="1" dirty="0" smtClean="0"/>
              <a:t>с</a:t>
            </a:r>
            <a:r>
              <a:rPr lang="ru-RU" b="1" i="1" dirty="0"/>
              <a:t> 1762 по 1796 годы.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923058" y="5113586"/>
            <a:ext cx="32188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Издавала журнал</a:t>
            </a:r>
          </a:p>
          <a:p>
            <a:pPr algn="ctr"/>
            <a:r>
              <a:rPr lang="ru-RU" sz="2400" b="1" dirty="0" smtClean="0"/>
              <a:t>«Всякая всячина»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34364" y="4242658"/>
            <a:ext cx="31740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/>
              <a:t>Николай Иванович </a:t>
            </a:r>
            <a:r>
              <a:rPr lang="ru-RU" sz="2000" b="1" i="1" dirty="0" smtClean="0"/>
              <a:t>Новиков</a:t>
            </a:r>
            <a:r>
              <a:rPr lang="ru-RU" sz="2000" b="1" i="1" baseline="30000" dirty="0" smtClean="0"/>
              <a:t> </a:t>
            </a:r>
            <a:r>
              <a:rPr lang="ru-RU" sz="2000" b="1" i="1" dirty="0"/>
              <a:t> </a:t>
            </a:r>
            <a:endParaRPr lang="ru-RU" sz="2000" b="1" i="1" dirty="0" smtClean="0"/>
          </a:p>
          <a:p>
            <a:pPr algn="ctr"/>
            <a:r>
              <a:rPr lang="ru-RU" sz="2000" b="1" i="1" dirty="0" smtClean="0"/>
              <a:t>(</a:t>
            </a:r>
            <a:r>
              <a:rPr lang="ru-RU" sz="2000" b="1" i="1" dirty="0"/>
              <a:t>1744—1818)</a:t>
            </a:r>
            <a:endParaRPr lang="ru-RU" sz="20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261104" y="5135358"/>
            <a:ext cx="32188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Издавал журнал</a:t>
            </a:r>
          </a:p>
          <a:p>
            <a:pPr algn="ctr"/>
            <a:r>
              <a:rPr lang="ru-RU" sz="2400" b="1" dirty="0" smtClean="0"/>
              <a:t>«Трутень» и др.</a:t>
            </a:r>
            <a:endParaRPr lang="ru-RU" sz="2400" b="1" dirty="0"/>
          </a:p>
        </p:txBody>
      </p:sp>
      <p:pic>
        <p:nvPicPr>
          <p:cNvPr id="1026" name="Picture 2" descr="C:\Documents and Settings\User\Рабочий стол\Рисунок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5407" y="696913"/>
            <a:ext cx="2557045" cy="3334128"/>
          </a:xfrm>
          <a:prstGeom prst="rect">
            <a:avLst/>
          </a:prstGeom>
          <a:noFill/>
        </p:spPr>
      </p:pic>
      <p:pic>
        <p:nvPicPr>
          <p:cNvPr id="1027" name="Picture 3" descr="C:\Documents and Settings\User\Рабочий стол\Рисунок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5326" y="717383"/>
            <a:ext cx="2479262" cy="331319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24663" y="590691"/>
            <a:ext cx="345306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Book Antiqua" pitchFamily="18" charset="0"/>
              </a:rPr>
              <a:t>В 1768 году, уволившись в отставку в чине поручика, </a:t>
            </a:r>
            <a:r>
              <a:rPr lang="ru-RU" b="1" dirty="0" smtClean="0">
                <a:latin typeface="Book Antiqua" pitchFamily="18" charset="0"/>
              </a:rPr>
              <a:t>Новиков затеял </a:t>
            </a:r>
            <a:r>
              <a:rPr lang="ru-RU" b="1" dirty="0">
                <a:latin typeface="Book Antiqua" pitchFamily="18" charset="0"/>
              </a:rPr>
              <a:t>издание журнала «Трутень». Ведь и сама Екатерина, даже не особенно скрываясь за спиной своего секретаря, издавала журнал под названием «Всякая всячина».</a:t>
            </a:r>
          </a:p>
        </p:txBody>
      </p:sp>
      <p:pic>
        <p:nvPicPr>
          <p:cNvPr id="24580" name="Picture 4" descr="http://cs627730.vk.me/v627730324/170a1/5RVU3dgoco0.jpg"/>
          <p:cNvPicPr>
            <a:picLocks noChangeAspect="1" noChangeArrowheads="1"/>
          </p:cNvPicPr>
          <p:nvPr/>
        </p:nvPicPr>
        <p:blipFill>
          <a:blip r:embed="rId2">
            <a:lum bright="21000"/>
          </a:blip>
          <a:srcRect/>
          <a:stretch>
            <a:fillRect/>
          </a:stretch>
        </p:blipFill>
        <p:spPr bwMode="auto">
          <a:xfrm>
            <a:off x="961690" y="479007"/>
            <a:ext cx="3467100" cy="5753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4" name="Picture 8" descr="http://journalistic.narod.ru/Vsyachina.JPG"/>
          <p:cNvPicPr>
            <a:picLocks noChangeAspect="1" noChangeArrowheads="1"/>
          </p:cNvPicPr>
          <p:nvPr/>
        </p:nvPicPr>
        <p:blipFill>
          <a:blip r:embed="rId3"/>
          <a:srcRect l="49856" r="8048" b="49783"/>
          <a:stretch>
            <a:fillRect/>
          </a:stretch>
        </p:blipFill>
        <p:spPr bwMode="auto">
          <a:xfrm>
            <a:off x="5162578" y="3400102"/>
            <a:ext cx="2807827" cy="2739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7" name="Picture 7" descr="C:\Documents and Settings\User\Рабочий стол\Безымянный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49258" y="653142"/>
            <a:ext cx="3301965" cy="4976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://edu-coll-portal.demo.pointid.ru/UploadedFiles/Image/NC729AA2F4D2248E18DA008AF03069C6A.jpg"/>
          <p:cNvPicPr>
            <a:picLocks noChangeAspect="1" noChangeArrowheads="1"/>
          </p:cNvPicPr>
          <p:nvPr/>
        </p:nvPicPr>
        <p:blipFill>
          <a:blip r:embed="rId3">
            <a:lum bright="13000"/>
          </a:blip>
          <a:srcRect/>
          <a:stretch>
            <a:fillRect/>
          </a:stretch>
        </p:blipFill>
        <p:spPr bwMode="auto">
          <a:xfrm>
            <a:off x="1005840" y="599029"/>
            <a:ext cx="3383280" cy="5189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6" name="Picture 6" descr="http://cdn.dipity.com/uploads/events/54b529a2f5804707ff18290e5570b3ce_1M.png"/>
          <p:cNvPicPr>
            <a:picLocks noChangeAspect="1" noChangeArrowheads="1"/>
          </p:cNvPicPr>
          <p:nvPr/>
        </p:nvPicPr>
        <p:blipFill>
          <a:blip r:embed="rId4">
            <a:lum bright="-7000"/>
          </a:blip>
          <a:srcRect/>
          <a:stretch>
            <a:fillRect/>
          </a:stretch>
        </p:blipFill>
        <p:spPr bwMode="auto">
          <a:xfrm>
            <a:off x="4928839" y="754696"/>
            <a:ext cx="3370066" cy="4953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fb.ru/misc/i/gallery/25681/5614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8103" y="587829"/>
            <a:ext cx="2375919" cy="303058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611188" y="3632597"/>
            <a:ext cx="378823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/>
              <a:t>С </a:t>
            </a:r>
            <a:r>
              <a:rPr lang="ru-RU" sz="1600" b="1" dirty="0"/>
              <a:t>1779 года Новиков арендовал университетскую типографию и учредил «Дружеское типографическое общество». Среди его участников оказался молодой Николай Карамзин. Ему-то и было предложено редактирование совершенно нового журнала — «Детское чтение для сердца и разума». С него началась история детской периодики в России.</a:t>
            </a:r>
          </a:p>
        </p:txBody>
      </p:sp>
      <p:pic>
        <p:nvPicPr>
          <p:cNvPr id="21510" name="Picture 6" descr="http://img-fotki.yandex.ru/get/5605/129194912.4/0_90a81_30e72970_or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0785" y="620167"/>
            <a:ext cx="3356223" cy="5218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таринные книги">
  <a:themeElements>
    <a:clrScheme name="Другая 85">
      <a:dk1>
        <a:sysClr val="windowText" lastClr="000000"/>
      </a:dk1>
      <a:lt1>
        <a:srgbClr val="B5E8F3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051F24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старинные книги</Template>
  <TotalTime>316</TotalTime>
  <Words>408</Words>
  <Application>Microsoft Office PowerPoint</Application>
  <PresentationFormat>Экран (4:3)</PresentationFormat>
  <Paragraphs>53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старинные книги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Николай Иванович Новиков   «Детское чтение для сердца и разума».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User</cp:lastModifiedBy>
  <cp:revision>26</cp:revision>
  <dcterms:created xsi:type="dcterms:W3CDTF">2015-10-11T14:54:03Z</dcterms:created>
  <dcterms:modified xsi:type="dcterms:W3CDTF">2015-12-08T18:24:06Z</dcterms:modified>
</cp:coreProperties>
</file>