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9" r:id="rId11"/>
    <p:sldId id="264" r:id="rId12"/>
    <p:sldId id="270" r:id="rId13"/>
    <p:sldId id="271" r:id="rId14"/>
    <p:sldId id="265" r:id="rId15"/>
    <p:sldId id="266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1041705_92579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3957662" cy="3957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Подуть на свечу ( 6-12 раз, начинать с 3 повторений) Звук «п-ффф»</a:t>
            </a:r>
          </a:p>
          <a:p>
            <a:r>
              <a:rPr lang="ru-RU" sz="1800" dirty="0" smtClean="0"/>
              <a:t> То же. Звук «с-ссс» в чередовании со звуком «п-ффф»</a:t>
            </a:r>
          </a:p>
          <a:p>
            <a:r>
              <a:rPr lang="ru-RU" sz="1800" dirty="0" smtClean="0"/>
              <a:t>Тоже .Выдох по стойке «смирно!»</a:t>
            </a:r>
          </a:p>
          <a:p>
            <a:r>
              <a:rPr lang="ru-RU" sz="1800" dirty="0" smtClean="0"/>
              <a:t>Тоже .Вдох по стойке «смирно!» с чередованием звуков «п-ффф»  и «с-ссс»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Используется так же чередование звуков :</a:t>
            </a:r>
          </a:p>
          <a:p>
            <a:pPr>
              <a:buNone/>
            </a:pPr>
            <a:r>
              <a:rPr lang="ru-RU" sz="1800" dirty="0" smtClean="0"/>
              <a:t>«п-ффф» и «ж-жжж»</a:t>
            </a:r>
          </a:p>
          <a:p>
            <a:pPr>
              <a:buNone/>
            </a:pPr>
            <a:r>
              <a:rPr lang="ru-RU" sz="1800" dirty="0" smtClean="0"/>
              <a:t>«п-ффф» и «з-ззз»</a:t>
            </a:r>
          </a:p>
          <a:p>
            <a:pPr>
              <a:buNone/>
            </a:pPr>
            <a:r>
              <a:rPr lang="ru-RU" sz="1800" dirty="0" smtClean="0"/>
              <a:t>«п-ффф» и «р-ррр»</a:t>
            </a:r>
          </a:p>
          <a:p>
            <a:pPr>
              <a:buNone/>
            </a:pPr>
            <a:r>
              <a:rPr lang="ru-RU" sz="1800" dirty="0" smtClean="0"/>
              <a:t>«п-ффф» и «м-ммм»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Парадоксальная гимнастика                А.Н. Стрельниковой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Классическая ДГ- вдох при движениях расширяющих грудную клетку</a:t>
            </a:r>
          </a:p>
          <a:p>
            <a:r>
              <a:rPr lang="ru-RU" dirty="0" smtClean="0"/>
              <a:t>Парадоксальная ДГ- вдох при движениях сжимающих грудную клетку</a:t>
            </a:r>
            <a:endParaRPr lang="ru-RU" dirty="0"/>
          </a:p>
        </p:txBody>
      </p:sp>
      <p:pic>
        <p:nvPicPr>
          <p:cNvPr id="4" name="Рисунок 3" descr="86794769_photo_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000504"/>
            <a:ext cx="1857388" cy="25067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правила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72000"/>
          </a:xfrm>
        </p:spPr>
        <p:txBody>
          <a:bodyPr/>
          <a:lstStyle/>
          <a:p>
            <a:r>
              <a:rPr lang="ru-RU" dirty="0" smtClean="0"/>
              <a:t>Думать только о вдохе, тренировать только его. Вдох должен быть шумным, резким, коротким (наподобие хлопка)</a:t>
            </a:r>
          </a:p>
          <a:p>
            <a:r>
              <a:rPr lang="ru-RU" dirty="0" smtClean="0"/>
              <a:t>Выдох должен происходить через рот спокойно, без шума</a:t>
            </a:r>
          </a:p>
          <a:p>
            <a:r>
              <a:rPr lang="ru-RU" dirty="0" smtClean="0"/>
              <a:t>Вдох делается одновременно с движениями в темпе – ритме строевого шага</a:t>
            </a:r>
          </a:p>
          <a:p>
            <a:r>
              <a:rPr lang="ru-RU" dirty="0" smtClean="0"/>
              <a:t>Счет делается только на восемь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Всего 14 упражнений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2643182"/>
          <a:ext cx="842968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2"/>
                <a:gridCol w="2107422"/>
                <a:gridCol w="2107422"/>
                <a:gridCol w="21074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головы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туловища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расслабление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«Кошка»</a:t>
                      </a:r>
                    </a:p>
                    <a:p>
                      <a:r>
                        <a:rPr lang="ru-RU" dirty="0" smtClean="0"/>
                        <a:t>«Малый маятник»</a:t>
                      </a:r>
                    </a:p>
                    <a:p>
                      <a:r>
                        <a:rPr lang="ru-RU" dirty="0" smtClean="0"/>
                        <a:t>«Ушки»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«Кошка»</a:t>
                      </a:r>
                    </a:p>
                    <a:p>
                      <a:r>
                        <a:rPr lang="ru-RU" dirty="0" smtClean="0"/>
                        <a:t>«Обнять плечи»</a:t>
                      </a:r>
                    </a:p>
                    <a:p>
                      <a:r>
                        <a:rPr lang="ru-RU" dirty="0" smtClean="0"/>
                        <a:t>«Насос»</a:t>
                      </a:r>
                    </a:p>
                    <a:p>
                      <a:r>
                        <a:rPr lang="ru-RU" dirty="0" smtClean="0"/>
                        <a:t>«Большой маятник»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«Полуприсядь»</a:t>
                      </a:r>
                    </a:p>
                    <a:p>
                      <a:r>
                        <a:rPr lang="ru-RU" dirty="0" smtClean="0"/>
                        <a:t>Правая вперед</a:t>
                      </a:r>
                    </a:p>
                    <a:p>
                      <a:r>
                        <a:rPr lang="ru-RU" dirty="0" smtClean="0"/>
                        <a:t>Левая вперед</a:t>
                      </a:r>
                    </a:p>
                    <a:p>
                      <a:r>
                        <a:rPr lang="ru-RU" dirty="0" smtClean="0"/>
                        <a:t>Правая назад</a:t>
                      </a:r>
                    </a:p>
                    <a:p>
                      <a:r>
                        <a:rPr lang="ru-RU" dirty="0" smtClean="0"/>
                        <a:t>Левая назад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«Рок-н-ролл»</a:t>
                      </a:r>
                    </a:p>
                    <a:p>
                      <a:r>
                        <a:rPr lang="ru-RU" dirty="0" smtClean="0"/>
                        <a:t>Колено вперед</a:t>
                      </a:r>
                    </a:p>
                    <a:p>
                      <a:r>
                        <a:rPr lang="ru-RU" dirty="0" smtClean="0"/>
                        <a:t>Голень назад</a:t>
                      </a:r>
                    </a:p>
                    <a:p>
                      <a:r>
                        <a:rPr lang="ru-RU" dirty="0" smtClean="0"/>
                        <a:t>«шаги»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1735" y="5072074"/>
            <a:ext cx="3633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Частота движений от40-50 до 100-120</a:t>
            </a:r>
          </a:p>
          <a:p>
            <a:pPr algn="ctr"/>
            <a:r>
              <a:rPr lang="ru-RU" sz="2400" b="1" dirty="0" smtClean="0"/>
              <a:t> в минуту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К.П. Бутейко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Метод предложен для лечения </a:t>
            </a:r>
          </a:p>
          <a:p>
            <a:pPr>
              <a:buNone/>
            </a:pPr>
            <a:r>
              <a:rPr lang="ru-RU" sz="2400" dirty="0" smtClean="0"/>
              <a:t>бронхиальной астмы</a:t>
            </a:r>
          </a:p>
          <a:p>
            <a:r>
              <a:rPr lang="ru-RU" sz="2400" dirty="0" smtClean="0"/>
              <a:t>Структура нормального дыхания</a:t>
            </a:r>
          </a:p>
          <a:p>
            <a:pPr>
              <a:buNone/>
            </a:pPr>
            <a:r>
              <a:rPr lang="ru-RU" sz="2400" dirty="0" smtClean="0"/>
              <a:t>                   Вдох- выдох- пауза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>Дыхание медленное и поверхностное, частота дыхания  равна 6-8 в минуту</a:t>
            </a:r>
            <a:endParaRPr lang="ru-RU" dirty="0"/>
          </a:p>
        </p:txBody>
      </p:sp>
      <p:pic>
        <p:nvPicPr>
          <p:cNvPr id="4" name="Рисунок 3" descr="facb76b9d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500042"/>
            <a:ext cx="1928794" cy="2703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для детей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«Часики»</a:t>
            </a:r>
          </a:p>
          <a:p>
            <a:r>
              <a:rPr lang="ru-RU" dirty="0" smtClean="0"/>
              <a:t>«Трубач»</a:t>
            </a:r>
          </a:p>
          <a:p>
            <a:r>
              <a:rPr lang="ru-RU" dirty="0" smtClean="0"/>
              <a:t>«Петух»</a:t>
            </a:r>
          </a:p>
          <a:p>
            <a:r>
              <a:rPr lang="ru-RU" dirty="0" smtClean="0"/>
              <a:t>«Паровоз»</a:t>
            </a:r>
          </a:p>
          <a:p>
            <a:r>
              <a:rPr lang="ru-RU" dirty="0" smtClean="0"/>
              <a:t>«Насос»</a:t>
            </a:r>
          </a:p>
          <a:p>
            <a:r>
              <a:rPr lang="ru-RU" dirty="0" smtClean="0"/>
              <a:t>«Каша кипит»</a:t>
            </a:r>
          </a:p>
          <a:p>
            <a:r>
              <a:rPr lang="ru-RU" dirty="0" smtClean="0"/>
              <a:t>«Партизаны»</a:t>
            </a:r>
          </a:p>
          <a:p>
            <a:r>
              <a:rPr lang="ru-RU" dirty="0" smtClean="0"/>
              <a:t>«На турнике»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«Гуси шипят»</a:t>
            </a:r>
          </a:p>
          <a:p>
            <a:r>
              <a:rPr lang="ru-RU" dirty="0" smtClean="0"/>
              <a:t>«Ежик»</a:t>
            </a:r>
          </a:p>
          <a:p>
            <a:r>
              <a:rPr lang="ru-RU" dirty="0" smtClean="0"/>
              <a:t>«Шар лопнул»</a:t>
            </a:r>
          </a:p>
          <a:p>
            <a:r>
              <a:rPr lang="ru-RU" dirty="0" smtClean="0"/>
              <a:t>«Дровосек»</a:t>
            </a:r>
          </a:p>
          <a:p>
            <a:r>
              <a:rPr lang="ru-RU" dirty="0" smtClean="0"/>
              <a:t>«Маятник»</a:t>
            </a:r>
          </a:p>
          <a:p>
            <a:r>
              <a:rPr lang="ru-RU" dirty="0" smtClean="0"/>
              <a:t>«Цветок»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 упражнения выполняются со звуком</a:t>
            </a:r>
          </a:p>
          <a:p>
            <a:pPr>
              <a:buNone/>
            </a:pPr>
            <a:r>
              <a:rPr lang="ru-RU" dirty="0" smtClean="0"/>
              <a:t>5-6 повторений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дыхание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320194" cy="2232027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00174"/>
            <a:ext cx="2952770" cy="2214578"/>
          </a:xfrm>
          <a:prstGeom prst="rect">
            <a:avLst/>
          </a:prstGeom>
        </p:spPr>
      </p:pic>
      <p:pic>
        <p:nvPicPr>
          <p:cNvPr id="6" name="Рисунок 5" descr="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357298"/>
            <a:ext cx="2667018" cy="2000264"/>
          </a:xfrm>
          <a:prstGeom prst="rect">
            <a:avLst/>
          </a:prstGeom>
        </p:spPr>
      </p:pic>
      <p:pic>
        <p:nvPicPr>
          <p:cNvPr id="7" name="Рисунок 6" descr="9f42b30cc38c38a239f78907a18c51af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2893240" cy="1928826"/>
          </a:xfrm>
          <a:prstGeom prst="rect">
            <a:avLst/>
          </a:prstGeom>
        </p:spPr>
      </p:pic>
      <p:pic>
        <p:nvPicPr>
          <p:cNvPr id="8" name="Рисунок 7" descr="20eaaa77b3f4462fa4a8888dbc01bd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000504"/>
            <a:ext cx="2743199" cy="2057399"/>
          </a:xfrm>
          <a:prstGeom prst="rect">
            <a:avLst/>
          </a:prstGeom>
        </p:spPr>
      </p:pic>
      <p:pic>
        <p:nvPicPr>
          <p:cNvPr id="9" name="Рисунок 8" descr="61041705_925798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3929066"/>
            <a:ext cx="2128846" cy="21288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18599310_219918_html_mb0762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82" y="1438260"/>
            <a:ext cx="2443942" cy="1828800"/>
          </a:xfrm>
          <a:prstGeom prst="rect">
            <a:avLst/>
          </a:prstGeom>
        </p:spPr>
      </p:pic>
      <p:pic>
        <p:nvPicPr>
          <p:cNvPr id="5" name="Рисунок 4" descr="IMG_20130225_142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036" y="1438260"/>
            <a:ext cx="2762270" cy="2071702"/>
          </a:xfrm>
          <a:prstGeom prst="rect">
            <a:avLst/>
          </a:prstGeom>
        </p:spPr>
      </p:pic>
      <p:pic>
        <p:nvPicPr>
          <p:cNvPr id="6" name="Рисунок 5" descr="IMG_0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44" y="4224342"/>
            <a:ext cx="3057400" cy="2291481"/>
          </a:xfrm>
          <a:prstGeom prst="rect">
            <a:avLst/>
          </a:prstGeom>
        </p:spPr>
      </p:pic>
      <p:pic>
        <p:nvPicPr>
          <p:cNvPr id="7" name="Рисунок 6" descr="img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16" y="4295780"/>
            <a:ext cx="2038312" cy="1947868"/>
          </a:xfrm>
          <a:prstGeom prst="rect">
            <a:avLst/>
          </a:prstGeom>
        </p:spPr>
      </p:pic>
      <p:pic>
        <p:nvPicPr>
          <p:cNvPr id="8" name="Рисунок 7" descr="P1030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7144" y="4581532"/>
            <a:ext cx="2524125" cy="1885950"/>
          </a:xfrm>
          <a:prstGeom prst="rect">
            <a:avLst/>
          </a:prstGeom>
        </p:spPr>
      </p:pic>
      <p:pic>
        <p:nvPicPr>
          <p:cNvPr id="9" name="Рисунок 8" descr="P10308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7012" y="1509698"/>
            <a:ext cx="3095629" cy="23129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f7175748f86914fbc17d48c9d055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85728"/>
            <a:ext cx="3000396" cy="2714644"/>
          </a:xfrm>
          <a:prstGeom prst="rect">
            <a:avLst/>
          </a:prstGeom>
        </p:spPr>
      </p:pic>
      <p:pic>
        <p:nvPicPr>
          <p:cNvPr id="5" name="Рисунок 4" descr="103ab8b5f31c09edfaf67fdbe9e306b2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3240470" cy="2643206"/>
          </a:xfrm>
          <a:prstGeom prst="rect">
            <a:avLst/>
          </a:prstGeom>
        </p:spPr>
      </p:pic>
      <p:pic>
        <p:nvPicPr>
          <p:cNvPr id="6" name="Рисунок 5" descr="688989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839636"/>
            <a:ext cx="4881596" cy="3661197"/>
          </a:xfrm>
          <a:prstGeom prst="rect">
            <a:avLst/>
          </a:prstGeom>
        </p:spPr>
      </p:pic>
      <p:pic>
        <p:nvPicPr>
          <p:cNvPr id="7" name="Рисунок 6" descr="ca28fd645bda6be7ada316545f816abc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7166"/>
            <a:ext cx="2214578" cy="2571768"/>
          </a:xfrm>
          <a:prstGeom prst="rect">
            <a:avLst/>
          </a:prstGeom>
        </p:spPr>
      </p:pic>
      <p:pic>
        <p:nvPicPr>
          <p:cNvPr id="8" name="Рисунок 7" descr="detsad-13939404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928934"/>
            <a:ext cx="3617189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дыхательная гимнастика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Все физические упражнения связаны с функцией дыхания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b="1" i="1" dirty="0" smtClean="0"/>
              <a:t>Под дыхательной гимнастикой следует понимать специальные упражнения для развития дыхательной мускулатуры</a:t>
            </a:r>
            <a:endParaRPr lang="ru-RU" b="1" i="1" dirty="0"/>
          </a:p>
        </p:txBody>
      </p:sp>
      <p:pic>
        <p:nvPicPr>
          <p:cNvPr id="4" name="Рисунок 3" descr="855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496"/>
            <a:ext cx="2665410" cy="1707878"/>
          </a:xfrm>
          <a:prstGeom prst="rect">
            <a:avLst/>
          </a:prstGeom>
        </p:spPr>
      </p:pic>
      <p:pic>
        <p:nvPicPr>
          <p:cNvPr id="5" name="Рисунок 4" descr="b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497"/>
            <a:ext cx="1785950" cy="1643074"/>
          </a:xfrm>
          <a:prstGeom prst="rect">
            <a:avLst/>
          </a:prstGeom>
        </p:spPr>
      </p:pic>
      <p:pic>
        <p:nvPicPr>
          <p:cNvPr id="6" name="Рисунок 5" descr="33017-Clipart-Illustration-Of-A-Little-Blond-Boy-Swimming-Underwater-With-Fins-And-A-Ma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857496"/>
            <a:ext cx="207168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дыхательной гимнастики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r>
              <a:rPr lang="ru-RU" dirty="0" smtClean="0"/>
              <a:t>Индийская йога</a:t>
            </a:r>
          </a:p>
          <a:p>
            <a:r>
              <a:rPr lang="ru-RU" dirty="0" smtClean="0"/>
              <a:t>Китайская система цигун</a:t>
            </a:r>
          </a:p>
          <a:p>
            <a:r>
              <a:rPr lang="ru-RU" dirty="0" smtClean="0"/>
              <a:t>Современные методики:</a:t>
            </a:r>
          </a:p>
          <a:p>
            <a:pPr>
              <a:buNone/>
            </a:pPr>
            <a:r>
              <a:rPr lang="ru-RU" dirty="0" smtClean="0"/>
              <a:t>Гимнастика А.Н. Стрельниковой</a:t>
            </a:r>
          </a:p>
          <a:p>
            <a:pPr>
              <a:buNone/>
            </a:pPr>
            <a:r>
              <a:rPr lang="ru-RU" dirty="0" smtClean="0"/>
              <a:t>Методика волевой ликвидации глубокого дыхания К.П. Бутейко</a:t>
            </a:r>
          </a:p>
          <a:p>
            <a:pPr>
              <a:buNone/>
            </a:pPr>
            <a:r>
              <a:rPr lang="ru-RU" dirty="0" smtClean="0"/>
              <a:t>Методика рыдающего дыхания</a:t>
            </a:r>
          </a:p>
          <a:p>
            <a:pPr>
              <a:buNone/>
            </a:pPr>
            <a:r>
              <a:rPr lang="ru-RU" dirty="0" smtClean="0"/>
              <a:t>Трехфазное дыхание О.Г. Лобановой</a:t>
            </a:r>
          </a:p>
          <a:p>
            <a:endParaRPr lang="ru-RU" dirty="0"/>
          </a:p>
        </p:txBody>
      </p:sp>
      <p:pic>
        <p:nvPicPr>
          <p:cNvPr id="4" name="Рисунок 3" descr="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785926"/>
            <a:ext cx="2428872" cy="1708307"/>
          </a:xfrm>
          <a:prstGeom prst="rect">
            <a:avLst/>
          </a:prstGeom>
        </p:spPr>
      </p:pic>
      <p:pic>
        <p:nvPicPr>
          <p:cNvPr id="5" name="Рисунок 4" descr="yog_10077949_orig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28670"/>
            <a:ext cx="1547810" cy="1547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мускулатура</a:t>
            </a:r>
            <a:endParaRPr lang="ru-RU" dirty="0"/>
          </a:p>
        </p:txBody>
      </p:sp>
      <p:pic>
        <p:nvPicPr>
          <p:cNvPr id="5" name="Содержимое 4" descr="image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205692" cy="49498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ru-RU" dirty="0" smtClean="0"/>
              <a:t>Типы дыхания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14393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Верхнее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грудное (ключичное)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Грудное</a:t>
                      </a:r>
                    </a:p>
                    <a:p>
                      <a:pPr algn="ctr"/>
                      <a:r>
                        <a:rPr lang="ru-RU" sz="1400" dirty="0" smtClean="0"/>
                        <a:t>(реберное)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Брюшное</a:t>
                      </a:r>
                    </a:p>
                    <a:p>
                      <a:pPr algn="ctr"/>
                      <a:r>
                        <a:rPr lang="ru-RU" sz="1400" dirty="0" smtClean="0"/>
                        <a:t>(Диафрагмальное)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Работают мышцы поднимающие плечи, ключицы, лопатки и ребра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Работают мышцы поднимающие и опускающие ребра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Сокращение, опускание и поднимание диафрагмы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Газообмен только в верхней части легких- количество воздуха минимально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Газообмен только в срединной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части легких- количество воздуха </a:t>
                      </a:r>
                      <a:r>
                        <a:rPr lang="ru-RU" sz="1400" baseline="0" dirty="0" smtClean="0"/>
                        <a:t> больше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Газообмен только в нижней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части легких- больше всего альвеол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Учащение дыхания, больше энергозатраты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Втягивается низ живота – нарушения в работе органов пищеварения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Осуществляется массаж внутренних органов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Смешанное(полное) -Наиболее полное правильное и естественное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072074"/>
            <a:ext cx="835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Если преобладает один тип дыхания, то нужно учиться двум другим!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типов дыхания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Верхнее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грудное (ключичное)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Грудное</a:t>
                      </a:r>
                    </a:p>
                    <a:p>
                      <a:pPr algn="ctr"/>
                      <a:r>
                        <a:rPr lang="ru-RU" sz="1400" dirty="0" smtClean="0"/>
                        <a:t>(реберное)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Брюшное</a:t>
                      </a:r>
                    </a:p>
                    <a:p>
                      <a:pPr algn="ctr"/>
                      <a:r>
                        <a:rPr lang="ru-RU" sz="1400" dirty="0" smtClean="0"/>
                        <a:t>(Диафрагмальное)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Смешанное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(полное)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Сидя, откинуться на спинку стула, ноги вытянуть, одну руку положить на живот, другую на грудь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Сидя на краешке стула, либо стоя. Кисти</a:t>
                      </a:r>
                      <a:r>
                        <a:rPr lang="ru-RU" sz="1400" baseline="0" dirty="0" smtClean="0"/>
                        <a:t> плотно обхватывают нижнебоковые  отделы грудной клетки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Лежа на спине, ноги слегка согнуты, одну руку положить на живот, другую на грудь, она остается неподвижной во время дыхания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Лежа на спине, ноги слегка согнуты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Вдох и выдох делать через нос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Вдох через нос, выдох через рот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Вдох через нос – рука на животе поднимается</a:t>
                      </a:r>
                    </a:p>
                    <a:p>
                      <a:r>
                        <a:rPr lang="ru-RU" sz="1400" dirty="0" smtClean="0"/>
                        <a:t>Выдох через рот – рука опускается вместе с животом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Вдох через нос лежа, выдох через рот поднимаясь в сед</a:t>
                      </a:r>
                      <a:r>
                        <a:rPr lang="ru-RU" sz="1400" baseline="0" dirty="0" smtClean="0"/>
                        <a:t> с наклоном вперед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дыхательных упражнений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Движения согласовываются с дыханием.</a:t>
                      </a:r>
                      <a:r>
                        <a:rPr lang="ru-RU" dirty="0" smtClean="0"/>
                        <a:t> Нет задержки дыхания</a:t>
                      </a:r>
                    </a:p>
                    <a:p>
                      <a:r>
                        <a:rPr lang="ru-RU" dirty="0" smtClean="0"/>
                        <a:t>Вдох</a:t>
                      </a:r>
                      <a:r>
                        <a:rPr lang="ru-RU" baseline="0" dirty="0" smtClean="0"/>
                        <a:t> согласовывается с движением расширяющим грудную клетку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 каких движений не производится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Мысленное проговаривание фраз для увеличения промежутка времени между вдохом и выдохом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дыхания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Анатомическое развитие дыхательной системы завершается к 8-12 годам</a:t>
            </a:r>
          </a:p>
          <a:p>
            <a:r>
              <a:rPr lang="ru-RU" sz="2400" dirty="0" smtClean="0"/>
              <a:t>Функциональное развитие продолжается до 14-16 лет</a:t>
            </a:r>
          </a:p>
          <a:p>
            <a:r>
              <a:rPr lang="ru-RU" sz="2400" dirty="0" smtClean="0"/>
              <a:t>Слабость дыхательной мускулатуры</a:t>
            </a:r>
          </a:p>
          <a:p>
            <a:r>
              <a:rPr lang="ru-RU" sz="2400" dirty="0" smtClean="0"/>
              <a:t>Дыхание поверхностное и учащенное</a:t>
            </a:r>
          </a:p>
          <a:p>
            <a:r>
              <a:rPr lang="ru-RU" sz="2400" dirty="0" smtClean="0"/>
              <a:t>Максимальное потребление кислорода увеличивается с возрастом</a:t>
            </a:r>
          </a:p>
          <a:p>
            <a:r>
              <a:rPr lang="ru-RU" sz="2400" dirty="0" smtClean="0"/>
              <a:t>Способность длительно сохранять потребление кислорода на максимальном уровне зависит от занятий физической культурой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Трехфазное дыхание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О.Г. Лобанова – преподаватель курса дыхания в институте ритмики и театра имени Е. Вахтангова в 20-ые годы </a:t>
            </a:r>
          </a:p>
          <a:p>
            <a:endParaRPr lang="ru-RU" sz="2000" dirty="0" smtClean="0"/>
          </a:p>
          <a:p>
            <a:r>
              <a:rPr lang="ru-RU" sz="2000" dirty="0" smtClean="0"/>
              <a:t>Фиксация внимания на паузе после выдоха, вдох осуществляется самопроизвольно, как естественная потребность. Дыхание речевое</a:t>
            </a:r>
          </a:p>
          <a:p>
            <a:pPr marL="578358" indent="-514350">
              <a:buFont typeface="+mj-lt"/>
              <a:buAutoNum type="romanUcPeriod"/>
            </a:pPr>
            <a:r>
              <a:rPr lang="ru-RU" sz="2000" dirty="0" smtClean="0"/>
              <a:t>Выдох через рот, губы слегка сомкнутые и поджатые, длинный упругий и ровный, никогда не выполняется до предела.</a:t>
            </a:r>
          </a:p>
          <a:p>
            <a:pPr marL="578358" indent="-514350">
              <a:buFont typeface="+mj-lt"/>
              <a:buAutoNum type="romanUcPeriod"/>
            </a:pPr>
            <a:r>
              <a:rPr lang="ru-RU" sz="2000" dirty="0" smtClean="0"/>
              <a:t>Пауза –естественная и приятная, определяет количество воздуха для вдоха</a:t>
            </a:r>
          </a:p>
          <a:p>
            <a:pPr marL="578358" indent="-514350">
              <a:buFont typeface="+mj-lt"/>
              <a:buAutoNum type="romanUcPeriod"/>
            </a:pPr>
            <a:r>
              <a:rPr lang="ru-RU" sz="2000" dirty="0" smtClean="0"/>
              <a:t>Вдох автоматически, носом, не затягивая носом, без шума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966</TotalTime>
  <Words>761</Words>
  <Application>Microsoft Office PowerPoint</Application>
  <PresentationFormat>Экран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ДЫХАТЕЛЬНАЯ ГИМНАСТИКА</vt:lpstr>
      <vt:lpstr>Что такое  дыхательная гимнастика?</vt:lpstr>
      <vt:lpstr>Системы дыхательной гимнастики</vt:lpstr>
      <vt:lpstr>Дыхательная мускулатура</vt:lpstr>
      <vt:lpstr>Типы дыхания</vt:lpstr>
      <vt:lpstr>Освоение типов дыхания</vt:lpstr>
      <vt:lpstr>Виды дыхательных упражнений</vt:lpstr>
      <vt:lpstr>Особенности дыхания у детей</vt:lpstr>
      <vt:lpstr>Трехфазное дыхание</vt:lpstr>
      <vt:lpstr>Упражнения</vt:lpstr>
      <vt:lpstr>Парадоксальная гимнастика                А.Н. Стрельниковой</vt:lpstr>
      <vt:lpstr>Основные правила  </vt:lpstr>
      <vt:lpstr>Упражнения</vt:lpstr>
      <vt:lpstr>Метод К.П. Бутейко</vt:lpstr>
      <vt:lpstr>Упражнения для детей </vt:lpstr>
      <vt:lpstr>Игры на дыхание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</dc:title>
  <dc:creator>HP</dc:creator>
  <cp:lastModifiedBy>HP</cp:lastModifiedBy>
  <cp:revision>90</cp:revision>
  <dcterms:created xsi:type="dcterms:W3CDTF">2015-06-17T10:18:14Z</dcterms:created>
  <dcterms:modified xsi:type="dcterms:W3CDTF">2015-11-23T12:45:40Z</dcterms:modified>
</cp:coreProperties>
</file>