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18"/>
  </p:notesMasterIdLst>
  <p:sldIdLst>
    <p:sldId id="269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6" r:id="rId13"/>
    <p:sldId id="275" r:id="rId14"/>
    <p:sldId id="274" r:id="rId15"/>
    <p:sldId id="270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EB870-8B67-4536-A2B8-83D60979F759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5F0D1-8060-4FC5-83AD-FAFB52352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4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2EE0B5-5FBC-479B-8620-28E94CFF4182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269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4DEA5A-8F35-48FA-9912-D0EEA4C8761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0FE210E-7769-4C1F-B35E-5D053B61DD6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77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EA5A-8F35-48FA-9912-D0EEA4C8761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210E-7769-4C1F-B35E-5D053B61D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5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EA5A-8F35-48FA-9912-D0EEA4C8761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210E-7769-4C1F-B35E-5D053B61DD6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01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EA5A-8F35-48FA-9912-D0EEA4C8761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210E-7769-4C1F-B35E-5D053B61DD6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37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EA5A-8F35-48FA-9912-D0EEA4C8761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210E-7769-4C1F-B35E-5D053B61D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440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EA5A-8F35-48FA-9912-D0EEA4C8761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210E-7769-4C1F-B35E-5D053B61DD6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032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EA5A-8F35-48FA-9912-D0EEA4C8761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210E-7769-4C1F-B35E-5D053B61DD6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087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EA5A-8F35-48FA-9912-D0EEA4C8761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210E-7769-4C1F-B35E-5D053B61DD6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866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EA5A-8F35-48FA-9912-D0EEA4C8761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210E-7769-4C1F-B35E-5D053B61DD6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19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EA5A-8F35-48FA-9912-D0EEA4C8761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210E-7769-4C1F-B35E-5D053B61D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32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EA5A-8F35-48FA-9912-D0EEA4C8761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210E-7769-4C1F-B35E-5D053B61DD6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4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EA5A-8F35-48FA-9912-D0EEA4C8761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210E-7769-4C1F-B35E-5D053B61D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EA5A-8F35-48FA-9912-D0EEA4C8761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210E-7769-4C1F-B35E-5D053B61DD6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49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EA5A-8F35-48FA-9912-D0EEA4C8761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210E-7769-4C1F-B35E-5D053B61DD6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55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EA5A-8F35-48FA-9912-D0EEA4C8761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210E-7769-4C1F-B35E-5D053B61D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05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EA5A-8F35-48FA-9912-D0EEA4C8761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210E-7769-4C1F-B35E-5D053B61DD6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89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EA5A-8F35-48FA-9912-D0EEA4C8761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E210E-7769-4C1F-B35E-5D053B61D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26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4DEA5A-8F35-48FA-9912-D0EEA4C8761E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FE210E-7769-4C1F-B35E-5D053B61D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4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w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6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096000" y="5715000"/>
            <a:ext cx="762000" cy="762000"/>
          </a:xfrm>
          <a:prstGeom prst="rect">
            <a:avLst/>
          </a:prstGeom>
          <a:solidFill>
            <a:srgbClr val="00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00"/>
            </a:extrusionClr>
            <a:contourClr>
              <a:srgbClr val="0099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162800" y="5715000"/>
            <a:ext cx="762000" cy="762000"/>
          </a:xfrm>
          <a:prstGeom prst="rect">
            <a:avLst/>
          </a:prstGeom>
          <a:solidFill>
            <a:srgbClr val="CC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6600"/>
            </a:extrusionClr>
            <a:contourClr>
              <a:srgbClr val="CC66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629400" y="4953000"/>
            <a:ext cx="762000" cy="7620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8305800" y="5715000"/>
            <a:ext cx="762000" cy="7620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9372600" y="5715000"/>
            <a:ext cx="762000" cy="7620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772400" y="4953000"/>
            <a:ext cx="762000" cy="762000"/>
          </a:xfrm>
          <a:prstGeom prst="rect">
            <a:avLst/>
          </a:prstGeom>
          <a:solidFill>
            <a:srgbClr val="FF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  <a:contourClr>
              <a:srgbClr val="FF66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162800" y="4191000"/>
            <a:ext cx="762000" cy="762000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  <a:contourClr>
              <a:srgbClr val="66FF33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8991600" y="4953000"/>
            <a:ext cx="762000" cy="7620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8458200" y="4191000"/>
            <a:ext cx="762000" cy="762000"/>
          </a:xfrm>
          <a:prstGeom prst="rect">
            <a:avLst/>
          </a:prstGeom>
          <a:solidFill>
            <a:srgbClr val="3366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FF"/>
            </a:extrusionClr>
            <a:contourClr>
              <a:srgbClr val="3366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866900" y="357981"/>
            <a:ext cx="845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800" b="1" dirty="0">
                <a:solidFill>
                  <a:srgbClr val="002060"/>
                </a:solidFill>
              </a:rPr>
              <a:t>Сколько понадобилось </a:t>
            </a:r>
            <a:r>
              <a:rPr lang="ru-RU" altLang="ru-RU" sz="4800" b="1" dirty="0" smtClean="0">
                <a:solidFill>
                  <a:srgbClr val="002060"/>
                </a:solidFill>
              </a:rPr>
              <a:t>еноту </a:t>
            </a:r>
            <a:r>
              <a:rPr lang="ru-RU" altLang="ru-RU" sz="4800" b="1" dirty="0">
                <a:solidFill>
                  <a:srgbClr val="002060"/>
                </a:solidFill>
              </a:rPr>
              <a:t>кубиков для башни?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7696200" y="2286000"/>
            <a:ext cx="1295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7848600" y="3429000"/>
            <a:ext cx="762000" cy="7620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50" name="Picture 2" descr="http://papus666.narod.ru/clipart/e/enot/enot1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066693" y="2150342"/>
            <a:ext cx="3245005" cy="408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2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utoUpdateAnimBg="0"/>
      <p:bldP spid="1946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6477000" y="228600"/>
            <a:ext cx="3962400" cy="2133600"/>
            <a:chOff x="3120" y="144"/>
            <a:chExt cx="2496" cy="1344"/>
          </a:xfrm>
        </p:grpSpPr>
        <p:sp>
          <p:nvSpPr>
            <p:cNvPr id="18449" name="Line 3"/>
            <p:cNvSpPr>
              <a:spLocks noChangeShapeType="1"/>
            </p:cNvSpPr>
            <p:nvPr/>
          </p:nvSpPr>
          <p:spPr bwMode="auto">
            <a:xfrm>
              <a:off x="4224" y="336"/>
              <a:ext cx="1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0" name="Line 4"/>
            <p:cNvSpPr>
              <a:spLocks noChangeShapeType="1"/>
            </p:cNvSpPr>
            <p:nvPr/>
          </p:nvSpPr>
          <p:spPr bwMode="auto">
            <a:xfrm>
              <a:off x="4224" y="1344"/>
              <a:ext cx="1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Line 5"/>
            <p:cNvSpPr>
              <a:spLocks noChangeShapeType="1"/>
            </p:cNvSpPr>
            <p:nvPr/>
          </p:nvSpPr>
          <p:spPr bwMode="auto">
            <a:xfrm>
              <a:off x="5424" y="144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Line 6"/>
            <p:cNvSpPr>
              <a:spLocks noChangeShapeType="1"/>
            </p:cNvSpPr>
            <p:nvPr/>
          </p:nvSpPr>
          <p:spPr bwMode="auto">
            <a:xfrm>
              <a:off x="3120" y="336"/>
              <a:ext cx="1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Line 7"/>
            <p:cNvSpPr>
              <a:spLocks noChangeShapeType="1"/>
            </p:cNvSpPr>
            <p:nvPr/>
          </p:nvSpPr>
          <p:spPr bwMode="auto">
            <a:xfrm>
              <a:off x="3312" y="144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4" name="Line 8"/>
            <p:cNvSpPr>
              <a:spLocks noChangeShapeType="1"/>
            </p:cNvSpPr>
            <p:nvPr/>
          </p:nvSpPr>
          <p:spPr bwMode="auto">
            <a:xfrm>
              <a:off x="3120" y="1344"/>
              <a:ext cx="1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Line 9"/>
            <p:cNvSpPr>
              <a:spLocks noChangeShapeType="1"/>
            </p:cNvSpPr>
            <p:nvPr/>
          </p:nvSpPr>
          <p:spPr bwMode="auto">
            <a:xfrm>
              <a:off x="4368" y="144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6" name="Line 10"/>
            <p:cNvSpPr>
              <a:spLocks noChangeShapeType="1"/>
            </p:cNvSpPr>
            <p:nvPr/>
          </p:nvSpPr>
          <p:spPr bwMode="auto">
            <a:xfrm flipV="1">
              <a:off x="3936" y="336"/>
              <a:ext cx="432" cy="384"/>
            </a:xfrm>
            <a:prstGeom prst="line">
              <a:avLst/>
            </a:prstGeom>
            <a:noFill/>
            <a:ln w="762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Line 11"/>
            <p:cNvSpPr>
              <a:spLocks noChangeShapeType="1"/>
            </p:cNvSpPr>
            <p:nvPr/>
          </p:nvSpPr>
          <p:spPr bwMode="auto">
            <a:xfrm flipH="1">
              <a:off x="3984" y="384"/>
              <a:ext cx="336" cy="960"/>
            </a:xfrm>
            <a:prstGeom prst="line">
              <a:avLst/>
            </a:prstGeom>
            <a:noFill/>
            <a:ln w="762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8" name="Oval 12"/>
            <p:cNvSpPr>
              <a:spLocks noChangeArrowheads="1"/>
            </p:cNvSpPr>
            <p:nvPr/>
          </p:nvSpPr>
          <p:spPr bwMode="auto">
            <a:xfrm rot="1106097">
              <a:off x="4423" y="337"/>
              <a:ext cx="576" cy="1008"/>
            </a:xfrm>
            <a:prstGeom prst="ellipse">
              <a:avLst/>
            </a:prstGeom>
            <a:noFill/>
            <a:ln w="762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876800" y="2819401"/>
            <a:ext cx="5791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88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 + 1 = 10</a:t>
            </a:r>
            <a:endParaRPr lang="ru-RU" sz="8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8436" name="Picture 1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1104900"/>
            <a:ext cx="37338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AutoShape 15"/>
          <p:cNvSpPr>
            <a:spLocks noChangeArrowheads="1"/>
          </p:cNvSpPr>
          <p:nvPr/>
        </p:nvSpPr>
        <p:spPr bwMode="auto">
          <a:xfrm>
            <a:off x="1752600" y="152400"/>
            <a:ext cx="3581400" cy="1219200"/>
          </a:xfrm>
          <a:prstGeom prst="triangle">
            <a:avLst>
              <a:gd name="adj" fmla="val 50000"/>
            </a:avLst>
          </a:prstGeom>
          <a:solidFill>
            <a:srgbClr val="CC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3048000" y="381000"/>
            <a:ext cx="990600" cy="9906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</a:t>
            </a:r>
            <a:endParaRPr lang="ru-RU" sz="5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209800" y="5410200"/>
            <a:ext cx="685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ru-RU" sz="9600" b="1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038600" y="5302250"/>
            <a:ext cx="914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</a:t>
            </a:r>
            <a:endParaRPr lang="ru-RU" sz="96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1981200" y="4343400"/>
            <a:ext cx="1219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ru-RU" sz="96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2133600" y="3276600"/>
            <a:ext cx="914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ru-RU" sz="9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962400" y="3276600"/>
            <a:ext cx="990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</a:t>
            </a:r>
            <a:endParaRPr lang="ru-RU" sz="9600" b="1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2057400" y="2133600"/>
            <a:ext cx="990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endParaRPr lang="ru-RU" sz="9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3962400" y="2133600"/>
            <a:ext cx="1066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  <a:endParaRPr lang="ru-RU" sz="9600" b="1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2133600" y="1143000"/>
            <a:ext cx="914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endParaRPr lang="ru-RU" sz="96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3886200" y="1143000"/>
            <a:ext cx="1219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endParaRPr lang="ru-RU" sz="96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3962400" y="4267200"/>
            <a:ext cx="1066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</a:t>
            </a:r>
            <a:endParaRPr lang="ru-RU" sz="96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7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7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7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7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/>
      <p:bldP spid="27664" grpId="0" animBg="1"/>
      <p:bldP spid="27665" grpId="0"/>
      <p:bldP spid="27666" grpId="0"/>
      <p:bldP spid="27667" grpId="0"/>
      <p:bldP spid="27668" grpId="0"/>
      <p:bldP spid="27669" grpId="0"/>
      <p:bldP spid="27670" grpId="0"/>
      <p:bldP spid="27671" grpId="0"/>
      <p:bldP spid="27672" grpId="0"/>
      <p:bldP spid="276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0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777" y="3607840"/>
            <a:ext cx="9609668" cy="20115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8000" b="1" dirty="0" smtClean="0"/>
              <a:t>6, 4, 2, 9, 2, 8, 4, 1, 3, 6</a:t>
            </a:r>
            <a:br>
              <a:rPr lang="ru-RU" sz="8000" b="1" dirty="0" smtClean="0"/>
            </a:br>
            <a:r>
              <a:rPr lang="ru-RU" sz="8000" b="1" dirty="0" smtClean="0"/>
              <a:t>3 + 5 = 8 (д.)</a:t>
            </a:r>
            <a:br>
              <a:rPr lang="ru-RU" sz="8000" b="1" dirty="0" smtClean="0"/>
            </a:br>
            <a:r>
              <a:rPr lang="ru-RU" sz="8000" b="1" dirty="0" smtClean="0"/>
              <a:t>10 – 7 = 3 (л.)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5936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1649451" y="925552"/>
            <a:ext cx="8572500" cy="495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Зеленая карточка.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Урок понравился: я справился со всеми заданиями. Я доволен собой.</a:t>
            </a:r>
            <a:endParaRPr kumimoji="0" lang="ru-RU" alt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Желтая карточка.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Настроение хорошее, но задания были  не такими уж легкими. Мне было трудно, но я справился.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Красная карточка.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Задания на уроке оказались слишком трудные. Мне нужна помощь!</a:t>
            </a:r>
            <a:endParaRPr kumimoji="0" lang="ru-RU" alt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81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2495601" y="692697"/>
            <a:ext cx="3716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  (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9549" y="1694418"/>
            <a:ext cx="37163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  *   3 + 7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12119" y="1625031"/>
            <a:ext cx="37862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alibri" pitchFamily="34" charset="0"/>
                <a:cs typeface="Times New Roman" pitchFamily="18" charset="0"/>
              </a:rPr>
              <a:t>  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  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9 - 2  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  <a:p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8   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92314" y="260351"/>
            <a:ext cx="8385175" cy="1431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Какие знаки и числа пропущены?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27201" y="2805618"/>
            <a:ext cx="8183562" cy="2646362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ru-RU" altLang="ru-RU" sz="4800" b="1" dirty="0" smtClean="0"/>
              <a:t>4 </a:t>
            </a:r>
            <a:r>
              <a:rPr lang="en-US" altLang="ru-RU" sz="4800" b="1" dirty="0" smtClean="0">
                <a:latin typeface="Book Antiqua" panose="02040602050305030304" pitchFamily="18" charset="0"/>
                <a:ea typeface="Batang" panose="02030600000101010101" pitchFamily="18" charset="-127"/>
              </a:rPr>
              <a:t>☼</a:t>
            </a:r>
            <a:r>
              <a:rPr lang="ru-RU" altLang="ru-RU" sz="4800" b="1" dirty="0" smtClean="0">
                <a:latin typeface="Book Antiqua" panose="02040602050305030304" pitchFamily="18" charset="0"/>
                <a:ea typeface="Batang" panose="02030600000101010101" pitchFamily="18" charset="-127"/>
              </a:rPr>
              <a:t> </a:t>
            </a:r>
            <a:r>
              <a:rPr lang="en-US" altLang="ru-RU" sz="4800" b="1" dirty="0" smtClean="0">
                <a:latin typeface="Book Antiqua" panose="02040602050305030304" pitchFamily="18" charset="0"/>
                <a:ea typeface="Batang" panose="02030600000101010101" pitchFamily="18" charset="-127"/>
              </a:rPr>
              <a:t>☼</a:t>
            </a:r>
            <a:r>
              <a:rPr lang="ru-RU" altLang="ru-RU" sz="4800" b="1" dirty="0" smtClean="0">
                <a:latin typeface="Book Antiqua" panose="02040602050305030304" pitchFamily="18" charset="0"/>
                <a:ea typeface="Batang" panose="02030600000101010101" pitchFamily="18" charset="-127"/>
              </a:rPr>
              <a:t> </a:t>
            </a:r>
            <a:r>
              <a:rPr lang="ru-RU" altLang="ru-RU" sz="4800" b="1" dirty="0" smtClean="0"/>
              <a:t>= 5            10 </a:t>
            </a:r>
            <a:r>
              <a:rPr lang="ru-RU" altLang="ru-RU" sz="4800" b="1" dirty="0" smtClean="0">
                <a:latin typeface="Book Antiqua" panose="02040602050305030304" pitchFamily="18" charset="0"/>
              </a:rPr>
              <a:t>☼ ☼ = 9</a:t>
            </a:r>
          </a:p>
          <a:p>
            <a:pPr marL="0" indent="0" eaLnBrk="1" hangingPunct="1">
              <a:buNone/>
            </a:pPr>
            <a:r>
              <a:rPr lang="ru-RU" altLang="ru-RU" sz="4800" b="1" dirty="0"/>
              <a:t>3</a:t>
            </a:r>
            <a:r>
              <a:rPr lang="ru-RU" altLang="ru-RU" sz="4800" b="1" dirty="0" smtClean="0"/>
              <a:t> </a:t>
            </a:r>
            <a:r>
              <a:rPr lang="ru-RU" altLang="ru-RU" sz="4800" b="1" dirty="0" smtClean="0">
                <a:latin typeface="Book Antiqua" panose="02040602050305030304" pitchFamily="18" charset="0"/>
              </a:rPr>
              <a:t>☼ ☼ = 6             7 ☼ ☼ = 5</a:t>
            </a:r>
          </a:p>
          <a:p>
            <a:pPr marL="0" indent="0" eaLnBrk="1" hangingPunct="1">
              <a:buNone/>
            </a:pPr>
            <a:r>
              <a:rPr lang="ru-RU" altLang="ru-RU" sz="4800" b="1" dirty="0" smtClean="0">
                <a:latin typeface="Book Antiqua" panose="02040602050305030304" pitchFamily="18" charset="0"/>
              </a:rPr>
              <a:t>5 ☼ ☼ = 8             5 ☼ ☼ = 2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dirty="0" smtClean="0">
              <a:latin typeface="Book Antiqua" panose="0204060205030503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dirty="0" smtClean="0"/>
              <a:t> </a:t>
            </a:r>
            <a:endParaRPr lang="en-US" altLang="ru-RU" dirty="0" smtClean="0"/>
          </a:p>
        </p:txBody>
      </p:sp>
      <p:pic>
        <p:nvPicPr>
          <p:cNvPr id="9222" name="Picture 6" descr="C:\Users\777\Desktop\картинки школа\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9577" y="3540304"/>
            <a:ext cx="2642373" cy="256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0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05619" y="523743"/>
            <a:ext cx="7920038" cy="20161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2800" b="1" i="1" dirty="0"/>
              <a:t>	</a:t>
            </a:r>
            <a:r>
              <a:rPr lang="ru-RU" altLang="ru-RU" sz="2800" b="1" i="1" dirty="0">
                <a:solidFill>
                  <a:srgbClr val="002060"/>
                </a:solidFill>
              </a:rPr>
              <a:t>	</a:t>
            </a:r>
            <a:r>
              <a:rPr lang="ru-RU" altLang="ru-RU" sz="4000" b="1" i="1" dirty="0">
                <a:solidFill>
                  <a:srgbClr val="002060"/>
                </a:solidFill>
              </a:rPr>
              <a:t>У крышки стола 4 угла. Сколько останется углов, если 1 угол отпилить?</a:t>
            </a:r>
          </a:p>
        </p:txBody>
      </p:sp>
      <p:sp>
        <p:nvSpPr>
          <p:cNvPr id="13316" name="Rectangle 4" descr="Дуб"/>
          <p:cNvSpPr>
            <a:spLocks noChangeArrowheads="1"/>
          </p:cNvSpPr>
          <p:nvPr/>
        </p:nvSpPr>
        <p:spPr bwMode="auto">
          <a:xfrm>
            <a:off x="2826367" y="2988610"/>
            <a:ext cx="5329238" cy="302418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25400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3317" name="AutoShape 5" descr="Почтовая бумага"/>
          <p:cNvSpPr>
            <a:spLocks noChangeArrowheads="1"/>
          </p:cNvSpPr>
          <p:nvPr/>
        </p:nvSpPr>
        <p:spPr bwMode="auto">
          <a:xfrm rot="5400000" flipV="1">
            <a:off x="6758178" y="2789098"/>
            <a:ext cx="1228725" cy="1582738"/>
          </a:xfrm>
          <a:prstGeom prst="rtTriangl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2650036" y="2872151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6437502" y="2850099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7956045" y="4023498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2650035" y="5802046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7912156" y="5872686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3503613" y="620713"/>
            <a:ext cx="504190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5 углов</a:t>
            </a:r>
          </a:p>
        </p:txBody>
      </p:sp>
      <p:pic>
        <p:nvPicPr>
          <p:cNvPr id="13324" name="Picture 12" descr="W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72497" flipH="1">
            <a:off x="5498133" y="3005432"/>
            <a:ext cx="4159250" cy="2005012"/>
          </a:xfrm>
          <a:noFill/>
        </p:spPr>
      </p:pic>
      <p:pic>
        <p:nvPicPr>
          <p:cNvPr id="13326" name="Picture 1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7173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017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64" fill="hold"/>
                                        <p:tgtEl>
                                          <p:spTgt spid="13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6"/>
                </p:tgtEl>
              </p:cMediaNode>
            </p:audio>
          </p:childTnLst>
        </p:cTn>
      </p:par>
    </p:tnLst>
    <p:bldLst>
      <p:bldP spid="13315" grpId="0" build="p"/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Cj0413252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119"/>
          <a:stretch>
            <a:fillRect/>
          </a:stretch>
        </p:blipFill>
        <p:spPr bwMode="auto">
          <a:xfrm>
            <a:off x="7068885" y="2266544"/>
            <a:ext cx="3071813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MCj0250804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635" y="3220244"/>
            <a:ext cx="37020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2809875" y="428625"/>
            <a:ext cx="72151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4000" b="1">
                <a:solidFill>
                  <a:srgbClr val="002060"/>
                </a:solidFill>
              </a:rPr>
              <a:t>Куда войдет больше воды: в трехлитровый чайник или трехлитровый самовар?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66053" y="4456411"/>
            <a:ext cx="1302832" cy="7574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8000" b="1" dirty="0" smtClean="0">
                <a:solidFill>
                  <a:srgbClr val="FF0000"/>
                </a:solidFill>
              </a:rPr>
              <a:t>=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239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1284251" y="636444"/>
            <a:ext cx="9601196" cy="1303867"/>
          </a:xfrm>
        </p:spPr>
        <p:txBody>
          <a:bodyPr/>
          <a:lstStyle/>
          <a:p>
            <a:pPr eaLnBrk="1" hangingPunct="1"/>
            <a:r>
              <a:rPr lang="ru-RU" altLang="ru-RU" sz="4800" b="1" dirty="0">
                <a:solidFill>
                  <a:srgbClr val="002060"/>
                </a:solidFill>
              </a:rPr>
              <a:t>Сколько зайцев в корзине?</a:t>
            </a:r>
          </a:p>
        </p:txBody>
      </p:sp>
      <p:pic>
        <p:nvPicPr>
          <p:cNvPr id="10243" name="Picture 3" descr="img06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3074" y="1621651"/>
            <a:ext cx="5543550" cy="4679950"/>
          </a:xfr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264651" y="3429001"/>
            <a:ext cx="455613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ru-RU" altLang="ru-RU" sz="8000" b="1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5605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4" name="Picture 4" descr="Рисунок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Рисунок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188" y="1773238"/>
            <a:ext cx="41211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7464426" y="692151"/>
            <a:ext cx="2519363" cy="1223963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>
                <a:solidFill>
                  <a:schemeClr val="accent2"/>
                </a:solidFill>
              </a:rPr>
              <a:t>4 + 2</a:t>
            </a:r>
          </a:p>
        </p:txBody>
      </p:sp>
      <p:sp>
        <p:nvSpPr>
          <p:cNvPr id="24" name="Капля 23"/>
          <p:cNvSpPr/>
          <p:nvPr/>
        </p:nvSpPr>
        <p:spPr>
          <a:xfrm>
            <a:off x="1774826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" name="Капля 23"/>
          <p:cNvSpPr/>
          <p:nvPr/>
        </p:nvSpPr>
        <p:spPr>
          <a:xfrm>
            <a:off x="2782888" y="5661026"/>
            <a:ext cx="785812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" name="Капля 23"/>
          <p:cNvSpPr/>
          <p:nvPr/>
        </p:nvSpPr>
        <p:spPr>
          <a:xfrm>
            <a:off x="371951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" name="Капля 23"/>
          <p:cNvSpPr/>
          <p:nvPr/>
        </p:nvSpPr>
        <p:spPr>
          <a:xfrm>
            <a:off x="4872038" y="5661026"/>
            <a:ext cx="785812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5" name="Капля 23"/>
          <p:cNvSpPr/>
          <p:nvPr/>
        </p:nvSpPr>
        <p:spPr>
          <a:xfrm>
            <a:off x="580866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6" name="Капля 23"/>
          <p:cNvSpPr/>
          <p:nvPr/>
        </p:nvSpPr>
        <p:spPr>
          <a:xfrm>
            <a:off x="6816726" y="5445126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" name="Капля 23"/>
          <p:cNvSpPr/>
          <p:nvPr/>
        </p:nvSpPr>
        <p:spPr>
          <a:xfrm>
            <a:off x="753586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8" name="Капля 23"/>
          <p:cNvSpPr/>
          <p:nvPr/>
        </p:nvSpPr>
        <p:spPr>
          <a:xfrm>
            <a:off x="8328026" y="5300663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9" name="Капля 23"/>
          <p:cNvSpPr/>
          <p:nvPr/>
        </p:nvSpPr>
        <p:spPr>
          <a:xfrm>
            <a:off x="8904288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0" name="Капля 23"/>
          <p:cNvSpPr/>
          <p:nvPr/>
        </p:nvSpPr>
        <p:spPr>
          <a:xfrm>
            <a:off x="9667876" y="5373688"/>
            <a:ext cx="885825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ru-RU" sz="28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7" name="Управляющая кнопка: в конец 16">
            <a:hlinkClick r:id="" action="ppaction://hlinkshowjump?jump=nextslide" highlightClick="1"/>
          </p:cNvPr>
          <p:cNvSpPr/>
          <p:nvPr/>
        </p:nvSpPr>
        <p:spPr>
          <a:xfrm>
            <a:off x="1524000" y="1"/>
            <a:ext cx="857250" cy="50006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8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39 -0.01619 -0.00035 -0.02012 -0.00973 -0.02844 C -0.01737 -0.04347 -0.02743 -0.04486 -0.03924 -0.05041 C -0.04966 -0.04971 -0.06007 -0.04925 -0.07049 -0.04809 C -0.07761 -0.04717 -0.07414 -0.04463 -0.08021 -0.03931 C -0.09098 -0.02983 -0.11303 -0.02752 -0.12448 -0.02636 C -0.14584 -0.01665 -0.17379 -0.02613 -0.19671 -0.02844 C -0.21962 -0.03885 -0.24132 -0.04948 -0.26546 -0.05249 C -0.27223 -0.05041 -0.27535 -0.0474 -0.28195 -0.05041 C -0.28247 -0.05619 -0.2816 -0.06243 -0.28351 -0.06775 C -0.28559 -0.0733 -0.29341 -0.08093 -0.29341 -0.08093 C -0.29532 -0.07283 -0.29497 -0.07653 -0.29497 -0.07006 " pathEditMode="relative" ptsTypes="fffffffffffA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3" grpId="0" animBg="1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Picture 4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188" y="1773238"/>
            <a:ext cx="41211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Капля 23"/>
          <p:cNvSpPr/>
          <p:nvPr/>
        </p:nvSpPr>
        <p:spPr>
          <a:xfrm>
            <a:off x="1774826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" name="Капля 23"/>
          <p:cNvSpPr/>
          <p:nvPr/>
        </p:nvSpPr>
        <p:spPr>
          <a:xfrm>
            <a:off x="2782888" y="5661026"/>
            <a:ext cx="785812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" name="Капля 23"/>
          <p:cNvSpPr/>
          <p:nvPr/>
        </p:nvSpPr>
        <p:spPr>
          <a:xfrm>
            <a:off x="371951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" name="Капля 23"/>
          <p:cNvSpPr/>
          <p:nvPr/>
        </p:nvSpPr>
        <p:spPr>
          <a:xfrm>
            <a:off x="4872038" y="5661026"/>
            <a:ext cx="785812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5" name="Капля 23"/>
          <p:cNvSpPr/>
          <p:nvPr/>
        </p:nvSpPr>
        <p:spPr>
          <a:xfrm>
            <a:off x="580866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6" name="Капля 23"/>
          <p:cNvSpPr/>
          <p:nvPr/>
        </p:nvSpPr>
        <p:spPr>
          <a:xfrm>
            <a:off x="6816726" y="5445126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" name="Капля 23"/>
          <p:cNvSpPr/>
          <p:nvPr/>
        </p:nvSpPr>
        <p:spPr>
          <a:xfrm>
            <a:off x="753586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8" name="Капля 23"/>
          <p:cNvSpPr/>
          <p:nvPr/>
        </p:nvSpPr>
        <p:spPr>
          <a:xfrm>
            <a:off x="8328026" y="5300663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9" name="Капля 23"/>
          <p:cNvSpPr/>
          <p:nvPr/>
        </p:nvSpPr>
        <p:spPr>
          <a:xfrm>
            <a:off x="8904288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0" name="Капля 23"/>
          <p:cNvSpPr/>
          <p:nvPr/>
        </p:nvSpPr>
        <p:spPr>
          <a:xfrm>
            <a:off x="9596438" y="5286376"/>
            <a:ext cx="957262" cy="873125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ru-RU" sz="2800" b="1">
                <a:solidFill>
                  <a:srgbClr val="002060"/>
                </a:solidFill>
              </a:rPr>
              <a:t>0</a:t>
            </a:r>
          </a:p>
        </p:txBody>
      </p:sp>
      <p:grpSp>
        <p:nvGrpSpPr>
          <p:cNvPr id="11" name="Группа 17"/>
          <p:cNvGrpSpPr>
            <a:grpSpLocks/>
          </p:cNvGrpSpPr>
          <p:nvPr/>
        </p:nvGrpSpPr>
        <p:grpSpPr bwMode="auto">
          <a:xfrm>
            <a:off x="7464426" y="692151"/>
            <a:ext cx="2519363" cy="1223963"/>
            <a:chOff x="5940425" y="692150"/>
            <a:chExt cx="2519363" cy="1223963"/>
          </a:xfrm>
        </p:grpSpPr>
        <p:sp>
          <p:nvSpPr>
            <p:cNvPr id="11282" name="AutoShape 6"/>
            <p:cNvSpPr>
              <a:spLocks noChangeArrowheads="1"/>
            </p:cNvSpPr>
            <p:nvPr/>
          </p:nvSpPr>
          <p:spPr bwMode="auto">
            <a:xfrm>
              <a:off x="5940425" y="692150"/>
              <a:ext cx="2519363" cy="1223963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4800" b="1">
                <a:solidFill>
                  <a:schemeClr val="accent2"/>
                </a:solidFill>
              </a:endParaRPr>
            </a:p>
          </p:txBody>
        </p:sp>
        <p:sp>
          <p:nvSpPr>
            <p:cNvPr id="11283" name="Text Box 17"/>
            <p:cNvSpPr txBox="1">
              <a:spLocks noChangeArrowheads="1"/>
            </p:cNvSpPr>
            <p:nvPr/>
          </p:nvSpPr>
          <p:spPr bwMode="auto">
            <a:xfrm>
              <a:off x="6300788" y="1052513"/>
              <a:ext cx="1727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4400" b="1">
                  <a:solidFill>
                    <a:schemeClr val="accent2"/>
                  </a:solidFill>
                </a:rPr>
                <a:t>7 - 3</a:t>
              </a:r>
            </a:p>
          </p:txBody>
        </p:sp>
      </p:grpSp>
      <p:sp>
        <p:nvSpPr>
          <p:cNvPr id="20" name="Управляющая кнопка: в конец 19">
            <a:hlinkClick r:id="" action="ppaction://hlinkshowjump?jump=nextslide" highlightClick="1"/>
          </p:cNvPr>
          <p:cNvSpPr/>
          <p:nvPr/>
        </p:nvSpPr>
        <p:spPr>
          <a:xfrm>
            <a:off x="1524000" y="1"/>
            <a:ext cx="857250" cy="50006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951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43 -0.00462 -0.00591 -0.00832 -0.00816 -0.01317 C -0.00903 -0.01502 -0.00903 -0.01757 -0.00972 -0.01965 C -0.01337 -0.02936 -0.01702 -0.03791 -0.02292 -0.04578 C -0.02535 -0.05595 -0.03177 -0.06543 -0.03924 -0.06982 C -0.04236 -0.07167 -0.04913 -0.07422 -0.04913 -0.07422 C -0.05764 -0.08185 -0.0665 -0.08739 -0.07691 -0.08739 " pathEditMode="relative" ptsTypes="ffffff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2" name="Picture 4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188" y="1773238"/>
            <a:ext cx="41211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Капля 23"/>
          <p:cNvSpPr/>
          <p:nvPr/>
        </p:nvSpPr>
        <p:spPr>
          <a:xfrm>
            <a:off x="1774826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" name="Капля 23"/>
          <p:cNvSpPr/>
          <p:nvPr/>
        </p:nvSpPr>
        <p:spPr>
          <a:xfrm>
            <a:off x="2782888" y="5661026"/>
            <a:ext cx="785812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" name="Капля 23"/>
          <p:cNvSpPr/>
          <p:nvPr/>
        </p:nvSpPr>
        <p:spPr>
          <a:xfrm>
            <a:off x="371951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" name="Капля 23"/>
          <p:cNvSpPr/>
          <p:nvPr/>
        </p:nvSpPr>
        <p:spPr>
          <a:xfrm>
            <a:off x="4872038" y="5661026"/>
            <a:ext cx="785812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5" name="Капля 23"/>
          <p:cNvSpPr/>
          <p:nvPr/>
        </p:nvSpPr>
        <p:spPr>
          <a:xfrm>
            <a:off x="580866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6" name="Капля 23"/>
          <p:cNvSpPr/>
          <p:nvPr/>
        </p:nvSpPr>
        <p:spPr>
          <a:xfrm>
            <a:off x="6816726" y="5445126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" name="Капля 23"/>
          <p:cNvSpPr/>
          <p:nvPr/>
        </p:nvSpPr>
        <p:spPr>
          <a:xfrm>
            <a:off x="753586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8" name="Капля 23"/>
          <p:cNvSpPr/>
          <p:nvPr/>
        </p:nvSpPr>
        <p:spPr>
          <a:xfrm>
            <a:off x="8328026" y="5300663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9" name="Капля 23"/>
          <p:cNvSpPr/>
          <p:nvPr/>
        </p:nvSpPr>
        <p:spPr>
          <a:xfrm>
            <a:off x="8904288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0" name="Капля 23"/>
          <p:cNvSpPr/>
          <p:nvPr/>
        </p:nvSpPr>
        <p:spPr>
          <a:xfrm>
            <a:off x="9596438" y="5214939"/>
            <a:ext cx="857250" cy="928687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ru-RU" sz="28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2304" name="Text Box 17"/>
          <p:cNvSpPr txBox="1">
            <a:spLocks noChangeArrowheads="1"/>
          </p:cNvSpPr>
          <p:nvPr/>
        </p:nvSpPr>
        <p:spPr bwMode="auto">
          <a:xfrm>
            <a:off x="7896226" y="11255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grpSp>
        <p:nvGrpSpPr>
          <p:cNvPr id="11" name="Группа 18"/>
          <p:cNvGrpSpPr>
            <a:grpSpLocks/>
          </p:cNvGrpSpPr>
          <p:nvPr/>
        </p:nvGrpSpPr>
        <p:grpSpPr bwMode="auto">
          <a:xfrm>
            <a:off x="7464426" y="692151"/>
            <a:ext cx="2519363" cy="1223963"/>
            <a:chOff x="5940425" y="692150"/>
            <a:chExt cx="2519363" cy="1223963"/>
          </a:xfrm>
        </p:grpSpPr>
        <p:sp>
          <p:nvSpPr>
            <p:cNvPr id="12307" name="AutoShape 6"/>
            <p:cNvSpPr>
              <a:spLocks noChangeArrowheads="1"/>
            </p:cNvSpPr>
            <p:nvPr/>
          </p:nvSpPr>
          <p:spPr bwMode="auto">
            <a:xfrm>
              <a:off x="5940425" y="692150"/>
              <a:ext cx="2519363" cy="1223963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4800" b="1">
                <a:solidFill>
                  <a:schemeClr val="accent2"/>
                </a:solidFill>
              </a:endParaRPr>
            </a:p>
          </p:txBody>
        </p:sp>
        <p:sp>
          <p:nvSpPr>
            <p:cNvPr id="12308" name="Text Box 18"/>
            <p:cNvSpPr txBox="1">
              <a:spLocks noChangeArrowheads="1"/>
            </p:cNvSpPr>
            <p:nvPr/>
          </p:nvSpPr>
          <p:spPr bwMode="auto">
            <a:xfrm>
              <a:off x="6156325" y="1052513"/>
              <a:ext cx="172878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4400" b="1">
                  <a:solidFill>
                    <a:schemeClr val="accent2"/>
                  </a:solidFill>
                </a:rPr>
                <a:t>6 + 2</a:t>
              </a:r>
            </a:p>
          </p:txBody>
        </p:sp>
      </p:grpSp>
      <p:sp>
        <p:nvSpPr>
          <p:cNvPr id="20" name="Управляющая кнопка: в конец 19">
            <a:hlinkClick r:id="" action="ppaction://hlinkshowjump?jump=nextslide" highlightClick="1"/>
          </p:cNvPr>
          <p:cNvSpPr/>
          <p:nvPr/>
        </p:nvSpPr>
        <p:spPr>
          <a:xfrm>
            <a:off x="1524000" y="1"/>
            <a:ext cx="857250" cy="50006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649 -0.00301 -0.01753 -0.00763 -0.03107 -0.01526 C -0.04791 -0.02474 -0.06545 -0.03029 -0.0835 -0.03261 C -0.09548 -0.03815 -0.1066 -0.03792 -0.11962 -0.03931 C -0.13541 -0.04255 -0.15139 -0.04625 -0.16719 -0.05018 C -0.17535 -0.05226 -0.19184 -0.05457 -0.19184 -0.05457 C -0.21285 -0.06359 -0.24097 -0.05758 -0.26059 -0.05665 C -0.27864 -0.05087 -0.29826 -0.0407 -0.31632 -0.037 C -0.33802 -0.03261 -0.36024 -0.03076 -0.38194 -0.02613 C -0.40104 -0.01711 -0.41007 -0.02266 -0.43594 -0.02382 C -0.43802 -0.02798 -0.43871 -0.03307 -0.44097 -0.037 C -0.44219 -0.03908 -0.44427 -0.03977 -0.44583 -0.04139 C -0.45035 -0.04648 -0.45364 -0.05087 -0.45903 -0.05457 " pathEditMode="relative" ptsTypes="ffffffffffff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6" name="Picture 4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188" y="1773238"/>
            <a:ext cx="41211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7464426" y="692151"/>
            <a:ext cx="2519363" cy="1223963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>
                <a:solidFill>
                  <a:schemeClr val="accent2"/>
                </a:solidFill>
              </a:rPr>
              <a:t>5 - 3</a:t>
            </a:r>
          </a:p>
        </p:txBody>
      </p:sp>
      <p:sp>
        <p:nvSpPr>
          <p:cNvPr id="24" name="Капля 23"/>
          <p:cNvSpPr/>
          <p:nvPr/>
        </p:nvSpPr>
        <p:spPr>
          <a:xfrm>
            <a:off x="1774826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" name="Капля 23"/>
          <p:cNvSpPr/>
          <p:nvPr/>
        </p:nvSpPr>
        <p:spPr>
          <a:xfrm>
            <a:off x="2782888" y="5661026"/>
            <a:ext cx="785812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" name="Капля 23"/>
          <p:cNvSpPr/>
          <p:nvPr/>
        </p:nvSpPr>
        <p:spPr>
          <a:xfrm>
            <a:off x="371951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" name="Капля 23"/>
          <p:cNvSpPr/>
          <p:nvPr/>
        </p:nvSpPr>
        <p:spPr>
          <a:xfrm>
            <a:off x="4872038" y="5661026"/>
            <a:ext cx="785812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5" name="Капля 23"/>
          <p:cNvSpPr/>
          <p:nvPr/>
        </p:nvSpPr>
        <p:spPr>
          <a:xfrm>
            <a:off x="580866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6" name="Капля 23"/>
          <p:cNvSpPr/>
          <p:nvPr/>
        </p:nvSpPr>
        <p:spPr>
          <a:xfrm>
            <a:off x="6816726" y="5445126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" name="Капля 23"/>
          <p:cNvSpPr/>
          <p:nvPr/>
        </p:nvSpPr>
        <p:spPr>
          <a:xfrm>
            <a:off x="753586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8" name="Капля 23"/>
          <p:cNvSpPr/>
          <p:nvPr/>
        </p:nvSpPr>
        <p:spPr>
          <a:xfrm>
            <a:off x="8328026" y="5300663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9" name="Капля 23"/>
          <p:cNvSpPr/>
          <p:nvPr/>
        </p:nvSpPr>
        <p:spPr>
          <a:xfrm>
            <a:off x="8904288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0" name="Капля 23"/>
          <p:cNvSpPr/>
          <p:nvPr/>
        </p:nvSpPr>
        <p:spPr>
          <a:xfrm>
            <a:off x="9767888" y="5373689"/>
            <a:ext cx="900112" cy="769937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ru-RU" sz="2800" b="1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7" name="Управляющая кнопка: в конец 16">
            <a:hlinkClick r:id="" action="ppaction://hlinkshowjump?jump=nextslide" highlightClick="1"/>
          </p:cNvPr>
          <p:cNvSpPr/>
          <p:nvPr/>
        </p:nvSpPr>
        <p:spPr>
          <a:xfrm>
            <a:off x="1524000" y="1"/>
            <a:ext cx="857250" cy="50006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50289E-6 C 0.00555 -0.00116 0.01145 -0.00116 0.01701 -0.00324 C 0.01979 -0.00416 0.02152 -0.0074 0.02413 -0.00856 C 0.03194 -0.01226 0.04079 -0.01364 0.04878 -0.01642 C 0.05156 -0.01757 0.05347 -0.02058 0.0559 -0.02197 C 0.08732 -0.03723 0.05434 -0.01549 0.08524 -0.03769 C 0.09236 -0.04301 0.1 -0.04856 0.10711 -0.05387 C 0.11007 -0.05619 0.11163 -0.05965 0.11475 -0.06174 C 0.11909 -0.06451 0.12934 -0.06705 0.12934 -0.06682 C 0.14062 -0.07977 0.14375 -0.09133 0.14878 -0.10752 C 0.14531 -0.14104 0.15399 -0.13156 0.11944 -0.13156 " pathEditMode="relative" rAng="0" ptsTypes="ffffffffff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-70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318" grpId="0" animBg="1"/>
      <p:bldP spid="24" grpId="0" animBg="1"/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Picture 4" descr="Рисунок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Рисунок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188" y="1773238"/>
            <a:ext cx="41211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7464426" y="692151"/>
            <a:ext cx="2519363" cy="1223963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>
                <a:solidFill>
                  <a:schemeClr val="accent2"/>
                </a:solidFill>
              </a:rPr>
              <a:t>9 + 1</a:t>
            </a:r>
          </a:p>
        </p:txBody>
      </p:sp>
      <p:sp>
        <p:nvSpPr>
          <p:cNvPr id="24" name="Капля 23"/>
          <p:cNvSpPr/>
          <p:nvPr/>
        </p:nvSpPr>
        <p:spPr>
          <a:xfrm>
            <a:off x="1774826" y="6072188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" name="Капля 23"/>
          <p:cNvSpPr/>
          <p:nvPr/>
        </p:nvSpPr>
        <p:spPr>
          <a:xfrm>
            <a:off x="2782888" y="5661026"/>
            <a:ext cx="785812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" name="Капля 23"/>
          <p:cNvSpPr/>
          <p:nvPr/>
        </p:nvSpPr>
        <p:spPr>
          <a:xfrm>
            <a:off x="371951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" name="Капля 23"/>
          <p:cNvSpPr/>
          <p:nvPr/>
        </p:nvSpPr>
        <p:spPr>
          <a:xfrm>
            <a:off x="4872038" y="5661026"/>
            <a:ext cx="785812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5" name="Капля 23"/>
          <p:cNvSpPr/>
          <p:nvPr/>
        </p:nvSpPr>
        <p:spPr>
          <a:xfrm>
            <a:off x="580866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6" name="Капля 23"/>
          <p:cNvSpPr/>
          <p:nvPr/>
        </p:nvSpPr>
        <p:spPr>
          <a:xfrm>
            <a:off x="6816726" y="5445126"/>
            <a:ext cx="785813" cy="785813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" name="Капля 23"/>
          <p:cNvSpPr/>
          <p:nvPr/>
        </p:nvSpPr>
        <p:spPr>
          <a:xfrm>
            <a:off x="7535863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8" name="Капля 23"/>
          <p:cNvSpPr/>
          <p:nvPr/>
        </p:nvSpPr>
        <p:spPr>
          <a:xfrm>
            <a:off x="8328026" y="5300663"/>
            <a:ext cx="785813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9" name="Капля 23"/>
          <p:cNvSpPr/>
          <p:nvPr/>
        </p:nvSpPr>
        <p:spPr>
          <a:xfrm>
            <a:off x="8904288" y="6072188"/>
            <a:ext cx="785812" cy="78581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0" name="Капля 23"/>
          <p:cNvSpPr/>
          <p:nvPr/>
        </p:nvSpPr>
        <p:spPr>
          <a:xfrm>
            <a:off x="9596438" y="5214938"/>
            <a:ext cx="957262" cy="944562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ru-RU" sz="2800" b="1">
                <a:solidFill>
                  <a:srgbClr val="002060"/>
                </a:solidFill>
              </a:rPr>
              <a:t>0</a:t>
            </a:r>
          </a:p>
        </p:txBody>
      </p:sp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514" y="738189"/>
            <a:ext cx="7145337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8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39 -0.03191 0.00087 -0.02867 -0.00642 -0.04809 C -0.00712 -0.05018 -0.00712 -0.05272 -0.00816 -0.05457 C -0.01163 -0.06035 -0.01371 -0.05804 -0.01805 -0.06127 C -0.03524 -0.07399 -0.04739 -0.08278 -0.06719 -0.0874 C -0.08298 -0.08671 -0.09896 -0.08694 -0.11476 -0.08509 C -0.11823 -0.08463 -0.12118 -0.08231 -0.12448 -0.08093 C -0.12969 -0.07861 -0.16007 -0.07653 -0.16059 -0.07653 C -0.16858 -0.07283 -0.17708 -0.0726 -0.18524 -0.06983 C -0.20417 -0.06359 -0.22292 -0.05919 -0.24253 -0.05688 C -0.25712 -0.05341 -0.27083 -0.04486 -0.28524 -0.04162 C -0.31736 -0.03445 -0.34965 -0.0296 -0.38194 -0.02405 C -0.39653 -0.01781 -0.41423 -0.01757 -0.42951 -0.01526 C -0.45226 -0.00555 -0.47951 -0.00509 -0.5033 -0.00231 C -0.53385 -0.00301 -0.56441 -0.00162 -0.59496 -0.00439 C -0.59531 -0.00439 -0.59826 -0.01757 -0.59826 -0.01757 C -0.59983 -0.02613 -0.60156 -0.0437 -0.60156 -0.0437 " pathEditMode="relative" ptsTypes="ffffffffffffffff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24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</TotalTime>
  <Words>255</Words>
  <Application>Microsoft Office PowerPoint</Application>
  <PresentationFormat>Произвольный</PresentationFormat>
  <Paragraphs>97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Сколько зайцев в корзине?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6, 4, 2, 9, 2, 8, 4, 1, 3, 6 3 + 5 = 8 (д.) 10 – 7 = 3 (л.)</vt:lpstr>
      <vt:lpstr>Презентация PowerPoint</vt:lpstr>
      <vt:lpstr>Презентация PowerPoint</vt:lpstr>
      <vt:lpstr>Какие знаки и числа пропущены?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Учитель-2В</cp:lastModifiedBy>
  <cp:revision>12</cp:revision>
  <dcterms:created xsi:type="dcterms:W3CDTF">2015-11-20T19:55:16Z</dcterms:created>
  <dcterms:modified xsi:type="dcterms:W3CDTF">2015-11-21T05:41:14Z</dcterms:modified>
</cp:coreProperties>
</file>