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sldIdLst>
    <p:sldId id="256" r:id="rId2"/>
    <p:sldId id="274" r:id="rId3"/>
    <p:sldId id="259" r:id="rId4"/>
    <p:sldId id="257" r:id="rId5"/>
    <p:sldId id="258" r:id="rId6"/>
    <p:sldId id="260" r:id="rId7"/>
    <p:sldId id="261" r:id="rId8"/>
    <p:sldId id="264" r:id="rId9"/>
    <p:sldId id="275" r:id="rId10"/>
    <p:sldId id="265" r:id="rId11"/>
    <p:sldId id="266" r:id="rId12"/>
    <p:sldId id="267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192DB-6DFB-46A1-8FDA-72F616A404F3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45C5F-1611-4492-8F41-1C67504543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18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45C5F-1611-4492-8F41-1C6750454311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37C9-E83B-4605-9861-F1CB8D0E3D32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A328-F424-4240-BA3D-3479D480F8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37C9-E83B-4605-9861-F1CB8D0E3D32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A328-F424-4240-BA3D-3479D480F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37C9-E83B-4605-9861-F1CB8D0E3D32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A328-F424-4240-BA3D-3479D480F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37C9-E83B-4605-9861-F1CB8D0E3D32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A328-F424-4240-BA3D-3479D480F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37C9-E83B-4605-9861-F1CB8D0E3D32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508A328-F424-4240-BA3D-3479D480F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37C9-E83B-4605-9861-F1CB8D0E3D32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A328-F424-4240-BA3D-3479D480F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37C9-E83B-4605-9861-F1CB8D0E3D32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A328-F424-4240-BA3D-3479D480F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37C9-E83B-4605-9861-F1CB8D0E3D32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A328-F424-4240-BA3D-3479D480F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37C9-E83B-4605-9861-F1CB8D0E3D32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A328-F424-4240-BA3D-3479D480F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37C9-E83B-4605-9861-F1CB8D0E3D32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A328-F424-4240-BA3D-3479D480F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37C9-E83B-4605-9861-F1CB8D0E3D32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A328-F424-4240-BA3D-3479D480F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7937C9-E83B-4605-9861-F1CB8D0E3D32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08A328-F424-4240-BA3D-3479D480F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Проектная</a:t>
            </a:r>
            <a:r>
              <a:rPr lang="ru-RU" dirty="0" smtClean="0"/>
              <a:t> технология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86124"/>
            <a:ext cx="7967690" cy="16950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 английскому языку</a:t>
            </a:r>
          </a:p>
          <a:p>
            <a:pPr algn="ctr"/>
            <a:r>
              <a:rPr lang="ru-RU" dirty="0" smtClean="0"/>
              <a:t> в начальной школе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57752" y="4857760"/>
            <a:ext cx="32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Слюсарева Лия Петровна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Общеобразовательная ценность проектной технологии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формирование у младших школьников социальной компетенции, то есть способности самостоятельно действовать в социальных ситуациях,</a:t>
            </a:r>
          </a:p>
          <a:p>
            <a:r>
              <a:rPr lang="ru-RU" dirty="0" smtClean="0"/>
              <a:t> развитие чувства ответственности за конечный результат </a:t>
            </a:r>
          </a:p>
          <a:p>
            <a:r>
              <a:rPr lang="ru-RU" dirty="0" smtClean="0"/>
              <a:t>умение публично выступить и аргументированно проводить презентацию данного результата</a:t>
            </a:r>
          </a:p>
          <a:p>
            <a:r>
              <a:rPr lang="ru-RU" dirty="0" smtClean="0"/>
              <a:t>становление ученика как субъекта своей учебной деятельности и как субъекта своей культуры, способного достойно её представить на иностранном языке в межкультурном общении.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Литература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1. </a:t>
            </a:r>
            <a:r>
              <a:rPr lang="ru-RU" i="1" dirty="0" smtClean="0"/>
              <a:t>Гальскова Н.Д.</a:t>
            </a:r>
            <a:r>
              <a:rPr lang="ru-RU" dirty="0" smtClean="0"/>
              <a:t> Новые технологии обучения в контексте современной концепции образования в области иностранных языков // Иностранные языки в школе. 2009. №7.</a:t>
            </a:r>
          </a:p>
          <a:p>
            <a:r>
              <a:rPr lang="ru-RU" dirty="0" smtClean="0"/>
              <a:t>2. </a:t>
            </a:r>
            <a:r>
              <a:rPr lang="ru-RU" i="1" dirty="0" smtClean="0"/>
              <a:t>Зимняя И.А., Сахарова Т.Е.</a:t>
            </a:r>
            <a:r>
              <a:rPr lang="ru-RU" dirty="0" smtClean="0"/>
              <a:t> Проектная методика обучения английскому языку // Иностранные языки в школе. 1991. № 3.</a:t>
            </a:r>
          </a:p>
          <a:p>
            <a:r>
              <a:rPr lang="ru-RU" dirty="0" smtClean="0"/>
              <a:t>3. </a:t>
            </a:r>
            <a:r>
              <a:rPr lang="ru-RU" i="1" dirty="0" err="1" smtClean="0"/>
              <a:t>Коряковцева</a:t>
            </a:r>
            <a:r>
              <a:rPr lang="ru-RU" i="1" dirty="0" smtClean="0"/>
              <a:t> Н.Ф.</a:t>
            </a:r>
            <a:r>
              <a:rPr lang="ru-RU" dirty="0" smtClean="0"/>
              <a:t> Современная методика организации самостоятельной работы изучающих иностранный язык. – М., 2002.</a:t>
            </a:r>
          </a:p>
          <a:p>
            <a:r>
              <a:rPr lang="ru-RU" dirty="0" smtClean="0"/>
              <a:t>4. Общеевропейские компетенции владения иностранным языком: изучение, преподавание, оценка: Совет Европы. – Страсбург: МГЛУ, 2003.</a:t>
            </a:r>
          </a:p>
          <a:p>
            <a:r>
              <a:rPr lang="ru-RU" dirty="0" smtClean="0"/>
              <a:t>5. </a:t>
            </a:r>
            <a:r>
              <a:rPr lang="ru-RU" i="1" dirty="0" smtClean="0"/>
              <a:t>Никитенко З.Н.</a:t>
            </a:r>
            <a:r>
              <a:rPr lang="ru-RU" dirty="0" smtClean="0"/>
              <a:t> Европейский Языковой Портфель для учащихся 2–4 классов. – М.: МГЛУ, 2006.</a:t>
            </a:r>
          </a:p>
          <a:p>
            <a:r>
              <a:rPr lang="ru-RU" dirty="0" smtClean="0"/>
              <a:t>6. </a:t>
            </a:r>
            <a:r>
              <a:rPr lang="ru-RU" i="1" dirty="0" err="1" smtClean="0"/>
              <a:t>Полат</a:t>
            </a:r>
            <a:r>
              <a:rPr lang="ru-RU" i="1" dirty="0" smtClean="0"/>
              <a:t> Е.С.</a:t>
            </a:r>
            <a:r>
              <a:rPr lang="ru-RU" dirty="0" smtClean="0"/>
              <a:t> Обучение в сотрудничестве // Иностранные языки в школе. 2000. №1.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Приложение</a:t>
            </a:r>
            <a:br>
              <a:rPr lang="ru-RU" sz="3600" dirty="0" smtClean="0"/>
            </a:br>
            <a:r>
              <a:rPr lang="en-US" sz="2000" dirty="0" smtClean="0"/>
              <a:t>The English ALPHABET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6" name="Содержимое 5" descr="IMG_00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484785"/>
            <a:ext cx="4104456" cy="4536504"/>
          </a:xfrm>
        </p:spPr>
      </p:pic>
      <p:pic>
        <p:nvPicPr>
          <p:cNvPr id="5" name="Содержимое 4" descr="IMG_001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4038600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М</a:t>
            </a:r>
            <a:r>
              <a:rPr lang="en-US" sz="2800" dirty="0" smtClean="0"/>
              <a:t>y friend</a:t>
            </a:r>
            <a:endParaRPr lang="ru-RU" sz="2800" dirty="0"/>
          </a:p>
        </p:txBody>
      </p:sp>
      <p:pic>
        <p:nvPicPr>
          <p:cNvPr id="5" name="Содержимое 4" descr="IMG_00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4038600" cy="2376264"/>
          </a:xfrm>
        </p:spPr>
      </p:pic>
      <p:pic>
        <p:nvPicPr>
          <p:cNvPr id="6" name="Содержимое 5" descr="IMG_00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196752"/>
            <a:ext cx="4038600" cy="2376264"/>
          </a:xfrm>
        </p:spPr>
      </p:pic>
      <p:pic>
        <p:nvPicPr>
          <p:cNvPr id="1027" name="Picture 3" descr="C:\Documents and Settings\Елизавета\Рабочий стол\2011_02_02\2011_02_02\IMG_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861048"/>
            <a:ext cx="3888433" cy="2592288"/>
          </a:xfrm>
          <a:prstGeom prst="rect">
            <a:avLst/>
          </a:prstGeom>
          <a:noFill/>
        </p:spPr>
      </p:pic>
      <p:pic>
        <p:nvPicPr>
          <p:cNvPr id="1028" name="Picture 4" descr="C:\Documents and Settings\Елизавета\Рабочий стол\2011_02_02\2011_02_02\IM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861048"/>
            <a:ext cx="4032448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7684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Проект</a:t>
            </a:r>
            <a:r>
              <a:rPr lang="ru-RU" sz="3600" dirty="0" smtClean="0"/>
              <a:t> –</a:t>
            </a:r>
            <a:r>
              <a:rPr lang="ru-RU" sz="3100" dirty="0" smtClean="0"/>
              <a:t>это  специально организованный    учителем и самостоятельно выполняемый учащимися комплекс действий, завершающихся созданием творческого продукта.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30425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Метод </a:t>
            </a:r>
            <a:r>
              <a:rPr lang="ru-RU" sz="3800" dirty="0" smtClean="0">
                <a:solidFill>
                  <a:schemeClr val="tx1">
                    <a:lumMod val="75000"/>
                  </a:schemeClr>
                </a:solidFill>
              </a:rPr>
              <a:t>проектов </a:t>
            </a:r>
            <a:r>
              <a:rPr lang="ru-RU" sz="3300" dirty="0" smtClean="0">
                <a:solidFill>
                  <a:schemeClr val="tx1">
                    <a:lumMod val="75000"/>
                  </a:schemeClr>
                </a:solidFill>
              </a:rPr>
              <a:t>– совокупность учебно-познавательных приемов, которые позволяют решить ту или иную проблему в результате самостоятельных действий учащихся с обязательной презентацией этих результатов.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Использование позволяет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fontScale="77500" lnSpcReduction="20000"/>
          </a:bodyPr>
          <a:lstStyle/>
          <a:p>
            <a:r>
              <a:rPr lang="ru-RU" sz="2900" dirty="0" smtClean="0"/>
              <a:t>    затрагивать личность ученика целиком и вовлекать в учебный процесс все его чувства, эмоции и ощущения;</a:t>
            </a:r>
          </a:p>
          <a:p>
            <a:r>
              <a:rPr lang="ru-RU" sz="2900" dirty="0" smtClean="0"/>
              <a:t>   делать ученика активным действующим лицом в учебном процессе, которое осознаёт, что изучение нового языка связано с его личностью и интересами, а не с заданными учителем приёмами и средствами обучения;</a:t>
            </a:r>
          </a:p>
          <a:p>
            <a:r>
              <a:rPr lang="ru-RU" sz="2900" dirty="0" smtClean="0"/>
              <a:t>   создавать такие ситуации, в которых учитель не является центральной фигурой; дети должны стать равноправными субъектами учебного процесса и активно общаться друг с другом; это меняет функции учителя, делая его наблюдателем, консультантом и участником детских игр;</a:t>
            </a:r>
          </a:p>
          <a:p>
            <a:r>
              <a:rPr lang="ru-RU" sz="2900" dirty="0" smtClean="0"/>
              <a:t>     постепенно научить школьника работать над языком самостоятельно и обеспечивать дифференциацию и индивидуализацию учебного процесса;</a:t>
            </a:r>
          </a:p>
          <a:p>
            <a:r>
              <a:rPr lang="ru-RU" sz="2900" dirty="0" smtClean="0"/>
              <a:t>    предусматривать все возможные формы работы в классе: индивидуальную, групповую, коллективную, которые стимулируют самостоятельность и творчество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Суть проектной технологии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учеником проекта. Он представляет собой самостоятельно планируемую и реализуемую школьниками работу, в которой речевое общение органично вплетается в интеллектуально-эмоциональный контекст другой деятельности (игры, анкетирования, выпуска журнала и др.).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Преимущества проектной технологии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389120"/>
          </a:xfrm>
        </p:spPr>
        <p:txBody>
          <a:bodyPr>
            <a:normAutofit/>
          </a:bodyPr>
          <a:lstStyle/>
          <a:p>
            <a:r>
              <a:rPr lang="ru-RU" dirty="0" smtClean="0"/>
              <a:t>    создаются ситуации, в которых дети сосредотачивают свое внимание не столько на языковой форме высказывания, сколько на его содержании </a:t>
            </a:r>
          </a:p>
          <a:p>
            <a:r>
              <a:rPr lang="ru-RU" dirty="0" smtClean="0"/>
              <a:t>     ученик активен, он проявляет творчество и самостоятельность и не является пассивным исполнителем воли учителя</a:t>
            </a:r>
          </a:p>
          <a:p>
            <a:r>
              <a:rPr lang="ru-RU" dirty="0" smtClean="0"/>
              <a:t>  меняются функциональные обязанности ученика и учителя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Формы проекта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74441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sz="2800" dirty="0" smtClean="0"/>
              <a:t>индивидуальные ( коллаж или альбом «Разрешите представиться – это я», «Мой друг») 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800" dirty="0" smtClean="0"/>
              <a:t> групповые («Мы о себе», «Наш родной город»)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Принципы использования проектной технологии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 формулировка конкретной цели, направленной на достижение не «языкового», а практического результата (употребить язык в коммуникативных целях, позволяющих узнать/открыть новое; совместно сделать что-либо и т. д.);</a:t>
            </a:r>
          </a:p>
          <a:p>
            <a:r>
              <a:rPr lang="ru-RU" dirty="0" smtClean="0"/>
              <a:t>  получение каждым учеником конкретного задания, нацеленного на выполнение практического действия с помощью языка;</a:t>
            </a:r>
          </a:p>
          <a:p>
            <a:r>
              <a:rPr lang="ru-RU" dirty="0" smtClean="0"/>
              <a:t>  самостоятельное выполнение детьми задания и помощь учителя в случае необходимости;</a:t>
            </a:r>
          </a:p>
          <a:p>
            <a:r>
              <a:rPr lang="ru-RU" dirty="0" smtClean="0"/>
              <a:t>  обоюдная ответственность маленьких учеников и учителя за результаты работы.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305800" cy="28575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Этапы работы над проектом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6" y="457200"/>
          <a:ext cx="6786610" cy="6400800"/>
        </p:xfrm>
        <a:graphic>
          <a:graphicData uri="http://schemas.openxmlformats.org/drawingml/2006/table">
            <a:tbl>
              <a:tblPr/>
              <a:tblGrid>
                <a:gridCol w="3280300"/>
                <a:gridCol w="3506310"/>
              </a:tblGrid>
              <a:tr h="1371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УЧИТЕЛЬ</a:t>
                      </a:r>
                      <a:endParaRPr lang="ru-RU" sz="1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УЧАЩИЕСЯ</a:t>
                      </a:r>
                      <a:endParaRPr lang="ru-RU" sz="1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4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1-Й ЭТАП – ПОГРУЖЕНИЕ В ПРОЕКТ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Формулирует</a:t>
                      </a:r>
                      <a:endParaRPr lang="ru-RU" sz="1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Осуществляет</a:t>
                      </a:r>
                      <a:endParaRPr lang="ru-RU" sz="1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1) проблему/тему проекта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1)личностное присвоение проблемы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2)сюжетную ситуацию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2)вживание в ситуацию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3)цель и задачи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3)принятие, уточнение и конкретизация цели и задач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4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2-Й ЭТАП – ОРГАНИЗАЦИЯ ДЕЯТЕЛЬНОСТИ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Организует деятельность – предлагает:</a:t>
                      </a:r>
                      <a:endParaRPr lang="ru-RU" sz="1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Осуществляют:</a:t>
                      </a:r>
                      <a:endParaRPr lang="ru-RU" sz="1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4)организовать группы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4)разбивку на группы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5)распределить амплуа в группах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5)распределение ролей в группе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6)спланировать деятельность по решению задач проекта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6)планирование работы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7)возможные формы презентации результатов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7)выбор формы и способа презентации предполагаемых результатов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4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3-Й ЭТАП – ОСУЩЕСТВЛЕНИЕ ДЕЯТЕЛЬНОСТИ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участвует, но:</a:t>
                      </a:r>
                      <a:endParaRPr lang="ru-RU" sz="1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Работают активно и самостоятельно:</a:t>
                      </a:r>
                      <a:endParaRPr lang="ru-RU" sz="1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8)консультирует учащихся по необходимости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8)каждый в соответствии со своим амплуа и сообща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9)ненавязчиво контролирует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9)Консультируются по необходимости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10)дает новые знания, когда у учащихся возникает в этом необходимость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10) «добывают» недостающие знания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11) репетирует с учениками предстоящую презентацию результатов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11)подготавливают презентацию результатов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4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4-Й ЭТАП - ПРЕЗЕНТАЦИЯ</a:t>
                      </a:r>
                      <a:endParaRPr lang="ru-RU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Принимает отчет:</a:t>
                      </a:r>
                      <a:endParaRPr lang="ru-RU" sz="1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Демонстрируют:</a:t>
                      </a:r>
                      <a:endParaRPr lang="ru-RU" sz="1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12)обобщает и резюмирует полученные результаты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12)понимание проблемы, цели и задачи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13)подводит итоги обучения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13)умение планировать и осуществлять работу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14) оценивает умения: общаться, слушать, обосновывать свое мнение и др. 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14)Найденный способ решения проблемы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 </a:t>
            </a:r>
            <a:r>
              <a:rPr lang="ru-RU" sz="3200" i="1" dirty="0" smtClean="0"/>
              <a:t>Контроль выполнения проектной деятельности предполагает цели: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80558"/>
          </a:xfrm>
        </p:spPr>
        <p:txBody>
          <a:bodyPr>
            <a:normAutofit/>
          </a:bodyPr>
          <a:lstStyle/>
          <a:p>
            <a:r>
              <a:rPr lang="ru-RU" dirty="0" smtClean="0"/>
              <a:t>• Чему научились школьники в языковом отношении? </a:t>
            </a:r>
          </a:p>
          <a:p>
            <a:r>
              <a:rPr lang="ru-RU" dirty="0" smtClean="0"/>
              <a:t>• Как изменилась их деятельность общения? </a:t>
            </a:r>
          </a:p>
          <a:p>
            <a:r>
              <a:rPr lang="ru-RU" dirty="0" smtClean="0"/>
              <a:t>• Что изменилось в восприятии ими межкультурных ситуаций? </a:t>
            </a:r>
          </a:p>
          <a:p>
            <a:r>
              <a:rPr lang="ru-RU" dirty="0" smtClean="0"/>
              <a:t>• В чём заключается вклад проекта в общее развитие ученика? </a:t>
            </a:r>
          </a:p>
          <a:p>
            <a:r>
              <a:rPr lang="ru-RU" dirty="0" smtClean="0"/>
              <a:t>• Какими универсальными действиями овладели дети?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822</Words>
  <Application>Microsoft Office PowerPoint</Application>
  <PresentationFormat>Экран (4:3)</PresentationFormat>
  <Paragraphs>91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Проектная технология</vt:lpstr>
      <vt:lpstr>Проект –это  специально организованный    учителем и самостоятельно выполняемый учащимися комплекс действий, завершающихся созданием творческого продукта.</vt:lpstr>
      <vt:lpstr>Использование позволяет</vt:lpstr>
      <vt:lpstr>Суть проектной технологии</vt:lpstr>
      <vt:lpstr>Преимущества проектной технологии </vt:lpstr>
      <vt:lpstr>Формы проекта</vt:lpstr>
      <vt:lpstr>Принципы использования проектной технологии</vt:lpstr>
      <vt:lpstr>Этапы работы над проектом</vt:lpstr>
      <vt:lpstr> Контроль выполнения проектной деятельности предполагает цели:</vt:lpstr>
      <vt:lpstr>Общеобразовательная ценность проектной технологии</vt:lpstr>
      <vt:lpstr>Литература </vt:lpstr>
      <vt:lpstr>Приложение The English ALPHABET </vt:lpstr>
      <vt:lpstr>Мy friend</vt:lpstr>
    </vt:vector>
  </TitlesOfParts>
  <Company>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технология</dc:title>
  <dc:creator>1</dc:creator>
  <cp:lastModifiedBy>Admin</cp:lastModifiedBy>
  <cp:revision>22</cp:revision>
  <dcterms:created xsi:type="dcterms:W3CDTF">2011-02-02T05:36:25Z</dcterms:created>
  <dcterms:modified xsi:type="dcterms:W3CDTF">2015-11-22T11:13:20Z</dcterms:modified>
</cp:coreProperties>
</file>