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9" r:id="rId5"/>
    <p:sldId id="265" r:id="rId6"/>
    <p:sldId id="266" r:id="rId7"/>
    <p:sldId id="272" r:id="rId8"/>
    <p:sldId id="274" r:id="rId9"/>
    <p:sldId id="275" r:id="rId10"/>
    <p:sldId id="267" r:id="rId11"/>
    <p:sldId id="261" r:id="rId12"/>
    <p:sldId id="273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727D-769D-4FE5-A02A-4CE3A07A9596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548C-1367-48BB-91F6-D09E82169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0C81-0EBB-44EC-95A7-95EE13D7F07A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2D8-9398-4335-84C1-995DFE1D9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2242-4F3B-4494-98E3-2FD12F47EBD1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4F9-FF2A-46CB-8F9A-63E2BAD61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8B89-2399-44B5-8680-D2BAA7E3CAB6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2601-A498-431D-98FC-436663A1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636C-7703-42E1-A18F-0901B5A3737D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93D7-787E-4A24-BF0B-B0A1EFF6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FF9F-8A13-4244-9C34-4243CA85BACC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A6FB-48BB-49B1-8E1C-DD352D313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CEA8-9B6D-4DB4-821D-A8EC7087F612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43F7-F40D-448F-BFE3-C7FBFFA4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BFCF-E3B3-4DCE-BB24-2E487FC57A6A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69CE-91FD-41C3-9509-F24B4C2C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4904-1B83-4E40-8D34-61698DEA7A73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3F07-54BE-45F8-856D-0B10E8CE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23CB-269F-4AC4-B24E-0B1E2156A8EA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A50-4AF0-429F-87D9-8E091439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7756-89FF-47A8-AF03-3F6888CC80B2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DECC-F912-4D14-AD12-42759BDD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27E21-7613-45E9-BC54-A38A6AAB0506}" type="datetimeFigureOut">
              <a:rPr lang="ru-RU"/>
              <a:pPr>
                <a:defRPr/>
              </a:pPr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0AA3D-F946-4008-B547-51B5F6355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Коренное население Кузбасса (шорцы)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5013325"/>
            <a:ext cx="5000625" cy="911225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Региональный компонент. 8 класс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Выполнил: </a:t>
            </a:r>
            <a:r>
              <a:rPr lang="ru-RU" sz="2000" dirty="0" err="1" smtClean="0"/>
              <a:t>Ревенко</a:t>
            </a:r>
            <a:r>
              <a:rPr lang="ru-RU" sz="2000" dirty="0" smtClean="0"/>
              <a:t> Н.С.,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учитель технологии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3275013" cy="2155825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851920" y="2636912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Шорцы - </a:t>
            </a:r>
            <a:r>
              <a:rPr lang="ru-RU" b="1" dirty="0" err="1" smtClean="0"/>
              <a:t>тюркоязычный</a:t>
            </a:r>
            <a:r>
              <a:rPr lang="ru-RU" b="1" dirty="0" smtClean="0"/>
              <a:t> народ, </a:t>
            </a:r>
            <a:r>
              <a:rPr lang="ru-RU" dirty="0" smtClean="0"/>
              <a:t>проживающий на юге Кемеровской области в </a:t>
            </a:r>
            <a:r>
              <a:rPr lang="ru-RU" dirty="0" err="1" smtClean="0"/>
              <a:t>горнотаежной</a:t>
            </a:r>
            <a:r>
              <a:rPr lang="ru-RU" dirty="0" smtClean="0"/>
              <a:t> местности, получившей в начале XX в. название Горная </a:t>
            </a:r>
            <a:r>
              <a:rPr lang="ru-RU" dirty="0" err="1" smtClean="0"/>
              <a:t>Шория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1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5843587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1Isadora M Bold" pitchFamily="18" charset="2"/>
              </a:rPr>
              <a:t>посуда</a:t>
            </a: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3276600" y="1341438"/>
            <a:ext cx="52562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   Домашняя утварь была преимущественно </a:t>
            </a:r>
            <a:r>
              <a:rPr lang="ru-RU" b="1">
                <a:latin typeface="Calibri" pitchFamily="34" charset="0"/>
              </a:rPr>
              <a:t>деревянная</a:t>
            </a:r>
            <a:r>
              <a:rPr lang="ru-RU">
                <a:latin typeface="Calibri" pitchFamily="34" charset="0"/>
              </a:rPr>
              <a:t> или </a:t>
            </a:r>
            <a:r>
              <a:rPr lang="ru-RU" b="1">
                <a:latin typeface="Calibri" pitchFamily="34" charset="0"/>
              </a:rPr>
              <a:t>берестяная</a:t>
            </a:r>
            <a:r>
              <a:rPr lang="ru-RU">
                <a:latin typeface="Calibri" pitchFamily="34" charset="0"/>
              </a:rPr>
              <a:t> и изготавливалась самими хозяевами. </a:t>
            </a:r>
          </a:p>
          <a:p>
            <a:pPr algn="just"/>
            <a:r>
              <a:rPr lang="ru-RU">
                <a:latin typeface="Calibri" pitchFamily="34" charset="0"/>
              </a:rPr>
              <a:t>Из железных изделий в употреблении были:</a:t>
            </a:r>
          </a:p>
          <a:p>
            <a:pPr algn="just">
              <a:buFontTx/>
              <a:buChar char="-"/>
            </a:pPr>
            <a:r>
              <a:rPr lang="ru-RU">
                <a:latin typeface="Calibri" pitchFamily="34" charset="0"/>
              </a:rPr>
              <a:t>котлы для варки пищи "козан", </a:t>
            </a:r>
          </a:p>
          <a:p>
            <a:pPr algn="just">
              <a:buFontTx/>
              <a:buChar char="-"/>
            </a:pPr>
            <a:r>
              <a:rPr lang="ru-RU">
                <a:latin typeface="Calibri" pitchFamily="34" charset="0"/>
              </a:rPr>
              <a:t>- чаши для обжаривания ячменя "коргуш", 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1739450" cy="1650653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25144"/>
            <a:ext cx="1742841" cy="1663006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5367" name="Прямоугольник 2"/>
          <p:cNvSpPr>
            <a:spLocks noChangeArrowheads="1"/>
          </p:cNvSpPr>
          <p:nvPr/>
        </p:nvSpPr>
        <p:spPr bwMode="auto">
          <a:xfrm>
            <a:off x="4572000" y="638175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  айак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1875365" cy="159757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5369" name="Прямоугольник 2"/>
          <p:cNvSpPr>
            <a:spLocks noChangeArrowheads="1"/>
          </p:cNvSpPr>
          <p:nvPr/>
        </p:nvSpPr>
        <p:spPr bwMode="auto">
          <a:xfrm>
            <a:off x="395288" y="6308725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 омаш</a:t>
            </a:r>
          </a:p>
        </p:txBody>
      </p:sp>
      <p:sp>
        <p:nvSpPr>
          <p:cNvPr id="15370" name="Прямоугольник 2"/>
          <p:cNvSpPr>
            <a:spLocks noChangeArrowheads="1"/>
          </p:cNvSpPr>
          <p:nvPr/>
        </p:nvSpPr>
        <p:spPr bwMode="auto">
          <a:xfrm>
            <a:off x="6300788" y="638175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чырча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725144"/>
            <a:ext cx="1773916" cy="164144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5372" name="Прямоугольник 2"/>
          <p:cNvSpPr>
            <a:spLocks noChangeArrowheads="1"/>
          </p:cNvSpPr>
          <p:nvPr/>
        </p:nvSpPr>
        <p:spPr bwMode="auto">
          <a:xfrm>
            <a:off x="2555875" y="63817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  козан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2941638" y="0"/>
            <a:ext cx="6202362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1Isadora M Bold" pitchFamily="18" charset="2"/>
              </a:rPr>
              <a:t>Религия</a:t>
            </a:r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3203575" y="1125538"/>
            <a:ext cx="5292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По своей религии шорцы были </a:t>
            </a:r>
            <a:r>
              <a:rPr lang="ru-RU" b="1">
                <a:latin typeface="Calibri" pitchFamily="34" charset="0"/>
              </a:rPr>
              <a:t>шаманистами. </a:t>
            </a:r>
          </a:p>
          <a:p>
            <a:pPr algn="just"/>
            <a:r>
              <a:rPr lang="ru-RU">
                <a:latin typeface="Calibri" pitchFamily="34" charset="0"/>
              </a:rPr>
              <a:t>Согласно традиционному мировоззрению шорцев мир был разделен на три сферы: </a:t>
            </a:r>
          </a:p>
          <a:p>
            <a:pPr algn="just"/>
            <a:r>
              <a:rPr lang="ru-RU">
                <a:latin typeface="Calibri" pitchFamily="34" charset="0"/>
              </a:rPr>
              <a:t>- небесную землю, где находится высшее божество Ульгень; </a:t>
            </a:r>
          </a:p>
          <a:p>
            <a:pPr algn="just"/>
            <a:r>
              <a:rPr lang="ru-RU">
                <a:latin typeface="Calibri" pitchFamily="34" charset="0"/>
              </a:rPr>
              <a:t>- среднюю землю, где живут люди; </a:t>
            </a:r>
          </a:p>
          <a:p>
            <a:pPr algn="just"/>
            <a:r>
              <a:rPr lang="ru-RU">
                <a:latin typeface="Calibri" pitchFamily="34" charset="0"/>
              </a:rPr>
              <a:t>-  земля злых духов, подземный мир, где властвует Эрлик. </a:t>
            </a:r>
          </a:p>
        </p:txBody>
      </p:sp>
      <p:pic>
        <p:nvPicPr>
          <p:cNvPr id="2" name="Picture 3" descr="Kult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29000"/>
            <a:ext cx="2247860" cy="323621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1Isadora M Bold" pitchFamily="18" charset="2"/>
              </a:rPr>
              <a:t>Праздник. Новый год</a:t>
            </a: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3419475" y="1268413"/>
            <a:ext cx="518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latin typeface="Calibri" pitchFamily="34" charset="0"/>
              </a:rPr>
              <a:t>Чыл-Пажи – это Новый год </a:t>
            </a:r>
            <a:r>
              <a:rPr lang="ru-RU" sz="1600">
                <a:latin typeface="Calibri" pitchFamily="34" charset="0"/>
              </a:rPr>
              <a:t>шорского народа. Традиционно он отмечается </a:t>
            </a:r>
            <a:r>
              <a:rPr lang="ru-RU" sz="1600" b="1">
                <a:latin typeface="Calibri" pitchFamily="34" charset="0"/>
              </a:rPr>
              <a:t>22 марта в день весеннего равноденствия.</a:t>
            </a:r>
            <a:r>
              <a:rPr lang="ru-RU" sz="1600">
                <a:latin typeface="Calibri" pitchFamily="34" charset="0"/>
              </a:rPr>
              <a:t> </a:t>
            </a:r>
          </a:p>
          <a:p>
            <a:pPr algn="just"/>
            <a:r>
              <a:rPr lang="ru-RU" sz="1600">
                <a:latin typeface="Calibri" pitchFamily="34" charset="0"/>
              </a:rPr>
              <a:t>Готовят любимого блюда шорцев – шорских пельменей.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419475" y="2924175"/>
            <a:ext cx="5040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Исконно с праздником встречи Нового года у шорского народа связано очень многое – это возвращение с зимней охоты, поклонения духам на урожайность, планы на новый год. В этот период были строго запрещены ссоры, как в семье так и в обществе, наоборот, старались делать своим близким что-нибудь приятное, нельзя было употреблять алкогольные напитки, считалось, что с ними могли войти в человека темные силы. 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808312" cy="204433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2819904" cy="158534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29611"/>
            <a:ext cx="3312368" cy="2208245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4067175" y="404813"/>
            <a:ext cx="4608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Шорский национальный парк</a:t>
            </a:r>
            <a:r>
              <a:rPr lang="ru-RU" sz="1600">
                <a:latin typeface="Calibri" pitchFamily="34" charset="0"/>
              </a:rPr>
              <a:t> расположен на юге Кемеровской области на территории Таштагольского административного района. Протяженность территории национального парка с севера на юг 110 км, с востока на запад 90 км. </a:t>
            </a: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250825" y="4149725"/>
            <a:ext cx="87137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На территории Шорского национального парка находятся </a:t>
            </a:r>
          </a:p>
          <a:p>
            <a:pPr algn="just"/>
            <a:r>
              <a:rPr lang="ru-RU" sz="1600" b="1">
                <a:latin typeface="Calibri" pitchFamily="34" charset="0"/>
              </a:rPr>
              <a:t>25 памятников природы</a:t>
            </a:r>
            <a:r>
              <a:rPr lang="ru-RU" sz="1600">
                <a:latin typeface="Calibri" pitchFamily="34" charset="0"/>
              </a:rPr>
              <a:t>, из них 6 наиболее доступны и посещаемы:</a:t>
            </a:r>
          </a:p>
          <a:p>
            <a:pPr algn="ctr"/>
            <a:r>
              <a:rPr lang="ru-RU" sz="1600">
                <a:latin typeface="Calibri" pitchFamily="34" charset="0"/>
              </a:rPr>
              <a:t>- Водопад «Сага» - гидрологический памятник природы </a:t>
            </a:r>
          </a:p>
          <a:p>
            <a:pPr algn="ctr"/>
            <a:r>
              <a:rPr lang="ru-RU" sz="1600">
                <a:latin typeface="Calibri" pitchFamily="34" charset="0"/>
              </a:rPr>
              <a:t>- «Кизасские пещеры» - геологический памятник природы </a:t>
            </a:r>
          </a:p>
          <a:p>
            <a:pPr algn="ctr"/>
            <a:r>
              <a:rPr lang="ru-RU" sz="1600">
                <a:latin typeface="Calibri" pitchFamily="34" charset="0"/>
              </a:rPr>
              <a:t>- Пещера «Надежда» геологический памятник природы </a:t>
            </a:r>
          </a:p>
          <a:p>
            <a:pPr algn="ctr"/>
            <a:r>
              <a:rPr lang="ru-RU" sz="1600">
                <a:latin typeface="Calibri" pitchFamily="34" charset="0"/>
              </a:rPr>
              <a:t>- «Памятник солдату» - геологический памятник природы </a:t>
            </a:r>
          </a:p>
          <a:p>
            <a:pPr algn="ctr"/>
            <a:r>
              <a:rPr lang="ru-RU" sz="1600">
                <a:latin typeface="Calibri" pitchFamily="34" charset="0"/>
              </a:rPr>
              <a:t>- Скала «Пьющий слон» - геологический памятник природы </a:t>
            </a:r>
          </a:p>
          <a:p>
            <a:pPr algn="ctr"/>
            <a:r>
              <a:rPr lang="ru-RU" sz="1600">
                <a:latin typeface="Calibri" pitchFamily="34" charset="0"/>
              </a:rPr>
              <a:t>- Воклюз «Кабукский» - гидрологический памятник природы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Традиционная одежда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 rtlCol="0">
            <a:normAutofit fontScale="4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ru-RU" sz="4500" b="1" dirty="0" smtClean="0"/>
              <a:t>Мужчины </a:t>
            </a:r>
            <a:r>
              <a:rPr lang="ru-RU" sz="4500" dirty="0" smtClean="0"/>
              <a:t>носили традиционные рубахи "</a:t>
            </a:r>
            <a:r>
              <a:rPr lang="ru-RU" sz="4500" dirty="0" err="1" smtClean="0"/>
              <a:t>кунек</a:t>
            </a:r>
            <a:r>
              <a:rPr lang="ru-RU" sz="4500" dirty="0" smtClean="0"/>
              <a:t>" из грубого конопляного холст</a:t>
            </a:r>
            <a:r>
              <a:rPr lang="en-US" sz="4500" dirty="0" smtClean="0"/>
              <a:t>f </a:t>
            </a:r>
            <a:r>
              <a:rPr lang="ru-RU" sz="4500" dirty="0" smtClean="0"/>
              <a:t>или из приобретенной у русских бязи "</a:t>
            </a:r>
            <a:r>
              <a:rPr lang="ru-RU" sz="4500" dirty="0" err="1" smtClean="0"/>
              <a:t>табы</a:t>
            </a:r>
            <a:r>
              <a:rPr lang="ru-RU" sz="4500" dirty="0" smtClean="0"/>
              <a:t>". </a:t>
            </a:r>
          </a:p>
          <a:p>
            <a:pPr>
              <a:buFont typeface="Arial" charset="0"/>
              <a:buNone/>
              <a:defRPr/>
            </a:pPr>
            <a:r>
              <a:rPr lang="en-US" sz="4500" dirty="0" smtClean="0"/>
              <a:t>	</a:t>
            </a:r>
            <a:r>
              <a:rPr lang="ru-RU" sz="4500" dirty="0" smtClean="0"/>
              <a:t>Штаны "</a:t>
            </a:r>
            <a:r>
              <a:rPr lang="ru-RU" sz="4500" dirty="0" err="1" smtClean="0"/>
              <a:t>шанбэр</a:t>
            </a:r>
            <a:r>
              <a:rPr lang="ru-RU" sz="4500" dirty="0" smtClean="0"/>
              <a:t> </a:t>
            </a:r>
            <a:r>
              <a:rPr lang="ru-RU" sz="4500" dirty="0" err="1" smtClean="0"/>
              <a:t>штан</a:t>
            </a:r>
            <a:r>
              <a:rPr lang="ru-RU" sz="4500" dirty="0" smtClean="0"/>
              <a:t>" шили из такой же материи. </a:t>
            </a:r>
            <a:endParaRPr lang="en-US" sz="4500" dirty="0" smtClean="0"/>
          </a:p>
          <a:p>
            <a:pPr>
              <a:buFont typeface="Arial" charset="0"/>
              <a:buNone/>
              <a:defRPr/>
            </a:pPr>
            <a:r>
              <a:rPr lang="en-US" sz="4500" dirty="0" smtClean="0"/>
              <a:t>	</a:t>
            </a:r>
            <a:r>
              <a:rPr lang="ru-RU" sz="4500" dirty="0" smtClean="0"/>
              <a:t>Пояс сплетали из конского волоса или конопляное верёвочки.      Верхний распашной халат "</a:t>
            </a:r>
            <a:r>
              <a:rPr lang="ru-RU" sz="4500" dirty="0" err="1" smtClean="0"/>
              <a:t>шабыр</a:t>
            </a:r>
            <a:r>
              <a:rPr lang="ru-RU" sz="4500" dirty="0" smtClean="0"/>
              <a:t> </a:t>
            </a:r>
            <a:r>
              <a:rPr lang="ru-RU" sz="4500" dirty="0" err="1" smtClean="0"/>
              <a:t>пантек</a:t>
            </a:r>
            <a:r>
              <a:rPr lang="ru-RU" sz="4500" dirty="0" smtClean="0"/>
              <a:t>" был также из домотканого холста. Ворот и нижняя часть подола обшивалась тесьмой "</a:t>
            </a:r>
            <a:r>
              <a:rPr lang="ru-RU" sz="4500" dirty="0" err="1" smtClean="0"/>
              <a:t>нака</a:t>
            </a:r>
            <a:r>
              <a:rPr lang="ru-RU" sz="4500" dirty="0" smtClean="0"/>
              <a:t>", связанной из синего, красного или желтого гаруса или английской шерсти. Халат застегивался вверху на одну пуговицу и подпоясывался кушаком "кур".</a:t>
            </a: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538" y="1196975"/>
            <a:ext cx="4038600" cy="4525963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     </a:t>
            </a:r>
            <a:br>
              <a:rPr lang="ru-RU" dirty="0" smtClean="0"/>
            </a:br>
            <a:r>
              <a:rPr lang="ru-RU" sz="4500" b="1" dirty="0" smtClean="0"/>
              <a:t> Женский </a:t>
            </a:r>
            <a:r>
              <a:rPr lang="ru-RU" sz="4500" dirty="0" smtClean="0"/>
              <a:t>традиционный костюм состоял из </a:t>
            </a:r>
            <a:r>
              <a:rPr lang="ru-RU" sz="4500" b="1" dirty="0" smtClean="0"/>
              <a:t>бязевой рубахи синего </a:t>
            </a:r>
            <a:r>
              <a:rPr lang="ru-RU" sz="4500" dirty="0" smtClean="0"/>
              <a:t>цвета "</a:t>
            </a:r>
            <a:r>
              <a:rPr lang="ru-RU" sz="4500" dirty="0" err="1" smtClean="0"/>
              <a:t>кунек</a:t>
            </a:r>
            <a:r>
              <a:rPr lang="ru-RU" sz="4500" dirty="0" smtClean="0"/>
              <a:t>" длиною до пят, застегивающейся на груди мелкими пуговицами. </a:t>
            </a:r>
            <a:endParaRPr lang="en-US" sz="45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500" dirty="0" smtClean="0"/>
              <a:t>	</a:t>
            </a:r>
            <a:r>
              <a:rPr lang="ru-RU" sz="4500" dirty="0" smtClean="0"/>
              <a:t>Полы были обшиты лентами из черной ткани. </a:t>
            </a:r>
            <a:endParaRPr lang="en-US" sz="45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500" dirty="0" smtClean="0"/>
              <a:t>	</a:t>
            </a:r>
            <a:r>
              <a:rPr lang="ru-RU" sz="4500" dirty="0" err="1" smtClean="0"/>
              <a:t>Вязевые</a:t>
            </a:r>
            <a:r>
              <a:rPr lang="ru-RU" sz="4500" dirty="0" smtClean="0"/>
              <a:t> синие штаны "</a:t>
            </a:r>
            <a:r>
              <a:rPr lang="ru-RU" sz="4500" dirty="0" err="1" smtClean="0"/>
              <a:t>штан</a:t>
            </a:r>
            <a:r>
              <a:rPr lang="ru-RU" sz="4500" dirty="0" smtClean="0"/>
              <a:t>" не имели разреза. </a:t>
            </a:r>
            <a:endParaRPr lang="en-US" sz="45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500" dirty="0" smtClean="0"/>
              <a:t>	</a:t>
            </a:r>
            <a:r>
              <a:rPr lang="ru-RU" sz="4500" dirty="0" smtClean="0"/>
              <a:t>Грудь плисового с </a:t>
            </a:r>
            <a:r>
              <a:rPr lang="ru-RU" sz="4500" dirty="0" err="1" smtClean="0"/>
              <a:t>подкладом</a:t>
            </a:r>
            <a:r>
              <a:rPr lang="ru-RU" sz="4500" dirty="0" smtClean="0"/>
              <a:t> халата "</a:t>
            </a:r>
            <a:r>
              <a:rPr lang="ru-RU" sz="4500" dirty="0" err="1" smtClean="0"/>
              <a:t>пантек</a:t>
            </a:r>
            <a:r>
              <a:rPr lang="ru-RU" sz="4500" dirty="0" smtClean="0"/>
              <a:t>" украшалась двумя рядами раковин каури "</a:t>
            </a:r>
            <a:r>
              <a:rPr lang="ru-RU" sz="4500" dirty="0" err="1" smtClean="0"/>
              <a:t>чаланбаш</a:t>
            </a:r>
            <a:r>
              <a:rPr lang="ru-RU" sz="4500" dirty="0" smtClean="0"/>
              <a:t>" или вышивалась геометрическим узором их цветных ниток. </a:t>
            </a:r>
            <a:endParaRPr lang="en-US" sz="45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500" dirty="0" smtClean="0"/>
              <a:t>	</a:t>
            </a:r>
            <a:r>
              <a:rPr lang="ru-RU" sz="4500" dirty="0" smtClean="0"/>
              <a:t>Голову </a:t>
            </a:r>
            <a:r>
              <a:rPr lang="ru-RU" sz="4500" dirty="0" err="1" smtClean="0"/>
              <a:t>покрывади</a:t>
            </a:r>
            <a:r>
              <a:rPr lang="ru-RU" sz="4500" dirty="0" smtClean="0"/>
              <a:t> платком "плат" красного или желтого цветов, на ногах были кожаные галоши "</a:t>
            </a:r>
            <a:r>
              <a:rPr lang="ru-RU" sz="4500" dirty="0" err="1" smtClean="0"/>
              <a:t>чарык</a:t>
            </a:r>
            <a:r>
              <a:rPr lang="ru-RU" sz="4500" dirty="0" smtClean="0"/>
              <a:t>" или сапоги "</a:t>
            </a:r>
            <a:r>
              <a:rPr lang="ru-RU" sz="4500" dirty="0" err="1" smtClean="0"/>
              <a:t>удук</a:t>
            </a:r>
            <a:r>
              <a:rPr lang="ru-RU" sz="4500" dirty="0" smtClean="0"/>
              <a:t>".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5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60550" y="188913"/>
            <a:ext cx="7283450" cy="1143000"/>
          </a:xfrm>
        </p:spPr>
        <p:txBody>
          <a:bodyPr/>
          <a:lstStyle/>
          <a:p>
            <a:pPr eaLnBrk="1" hangingPunct="1"/>
            <a:r>
              <a:rPr lang="ru-RU" smtClean="0"/>
              <a:t>Традиционное жилище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sz="half" idx="1"/>
          </p:nvPr>
        </p:nvSpPr>
        <p:spPr>
          <a:xfrm>
            <a:off x="4211638" y="1196975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z="1800" smtClean="0"/>
              <a:t>Наиболее древним жилищем шорцев можно считать прямоугольный </a:t>
            </a:r>
            <a:r>
              <a:rPr lang="ru-RU" sz="1800" b="1" smtClean="0"/>
              <a:t>каркасный шалаш "одаг"</a:t>
            </a:r>
            <a:r>
              <a:rPr lang="ru-RU" sz="1800" smtClean="0"/>
              <a:t> в форме усеченной пирамиды.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</a:t>
            </a:r>
            <a:r>
              <a:rPr lang="ru-RU" sz="1800" smtClean="0"/>
              <a:t>Существовали летний и зимний "одаги". </a:t>
            </a:r>
            <a:endParaRPr lang="en-US" sz="1800" smtClean="0"/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</a:t>
            </a:r>
            <a:r>
              <a:rPr lang="ru-RU" sz="1800" smtClean="0"/>
              <a:t>Зимний утепленный берестой, пихтовыми ветками, вторым слоем жердей, засыпанный землей.</a:t>
            </a:r>
            <a:br>
              <a:rPr lang="ru-RU" sz="1800" smtClean="0"/>
            </a:br>
            <a:endParaRPr lang="en-US" sz="1800" smtClean="0"/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</a:t>
            </a:r>
            <a:r>
              <a:rPr lang="ru-RU" sz="1800" smtClean="0"/>
              <a:t>Третий вид одага отличающийся плоской крышей сооружался на время полевых работ.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810000" cy="292417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979613" y="0"/>
            <a:ext cx="8229600" cy="922338"/>
          </a:xfrm>
        </p:spPr>
        <p:txBody>
          <a:bodyPr/>
          <a:lstStyle/>
          <a:p>
            <a:pPr eaLnBrk="1" hangingPunct="1"/>
            <a:r>
              <a:rPr lang="ru-RU" smtClean="0"/>
              <a:t>украшение</a:t>
            </a:r>
          </a:p>
        </p:txBody>
      </p:sp>
      <p:pic>
        <p:nvPicPr>
          <p:cNvPr id="7172" name="Picture 2" descr="1-30-06-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765175"/>
            <a:ext cx="4681537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348038" y="4076700"/>
            <a:ext cx="55070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>
                <a:solidFill>
                  <a:srgbClr val="003300"/>
                </a:solidFill>
                <a:latin typeface="Bookman Old Style" pitchFamily="18" charset="0"/>
                <a:cs typeface="Times New Roman" pitchFamily="18" charset="0"/>
              </a:rPr>
              <a:t>Украшения</a:t>
            </a:r>
            <a:br>
              <a:rPr lang="ru-RU" sz="1000">
                <a:solidFill>
                  <a:srgbClr val="0033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1000">
                <a:solidFill>
                  <a:srgbClr val="003300"/>
                </a:solidFill>
                <a:latin typeface="Bookman Old Style" pitchFamily="18" charset="0"/>
                <a:cs typeface="Times New Roman" pitchFamily="18" charset="0"/>
              </a:rPr>
              <a:t>1. Медный перстень "чустуг", 2. Приплётка к косе "чинча", 3. Медный перстень "чустуг", </a:t>
            </a:r>
            <a:br>
              <a:rPr lang="ru-RU" sz="1000">
                <a:solidFill>
                  <a:srgbClr val="0033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1000">
                <a:solidFill>
                  <a:srgbClr val="003300"/>
                </a:solidFill>
                <a:latin typeface="Bookman Old Style" pitchFamily="18" charset="0"/>
                <a:cs typeface="Times New Roman" pitchFamily="18" charset="0"/>
              </a:rPr>
              <a:t>4. Приплётка к косе "чинча", 5. Железная ушная подвеска "ызырга", </a:t>
            </a:r>
            <a:br>
              <a:rPr lang="ru-RU" sz="1000">
                <a:solidFill>
                  <a:srgbClr val="0033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1000">
                <a:solidFill>
                  <a:srgbClr val="003300"/>
                </a:solidFill>
                <a:latin typeface="Bookman Old Style" pitchFamily="18" charset="0"/>
                <a:cs typeface="Times New Roman" pitchFamily="18" charset="0"/>
              </a:rPr>
              <a:t>6. Оловянная серьга "ызырга", 7. Латунная ушная подвеска "куйга"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промыслы</a:t>
            </a: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2843213" y="981075"/>
            <a:ext cx="61753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   </a:t>
            </a:r>
            <a:r>
              <a:rPr lang="en-US">
                <a:latin typeface="Calibri" pitchFamily="34" charset="0"/>
              </a:rPr>
              <a:t>	</a:t>
            </a:r>
            <a:r>
              <a:rPr lang="ru-RU">
                <a:latin typeface="Calibri" pitchFamily="34" charset="0"/>
              </a:rPr>
              <a:t>С развитием товарных отношений и торговли в начале XX века широкое распространение получил сбор кедрового ореха. </a:t>
            </a:r>
            <a:endParaRPr lang="en-US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В конце XIX в. им занимались 28,2% шорских хозяйств на Кондоме и 35,5% по Мрассу, и в отдельных волостях до 70%. Сезон начинается в середине августа и продолжался до первого снега. В кедровниках у каждой семьи был свой балаган. </a:t>
            </a: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latin typeface="Calibri" pitchFamily="34" charset="0"/>
              </a:rPr>
              <a:t>	</a:t>
            </a:r>
            <a:r>
              <a:rPr lang="ru-RU">
                <a:latin typeface="Calibri" pitchFamily="34" charset="0"/>
              </a:rPr>
              <a:t>Из орудий промысла использовались: терки "паспак", молотки-колотущки "токпак", сита "элек", веялки "саргаш", лукошки для переноса ореха "тергеш".</a:t>
            </a:r>
          </a:p>
          <a:p>
            <a:pPr algn="just"/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2219325" cy="142875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095500" cy="142875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157192"/>
            <a:ext cx="1581150" cy="104775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013176"/>
            <a:ext cx="1219200" cy="12573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9225" name="Прямоугольник 2"/>
          <p:cNvSpPr>
            <a:spLocks noChangeArrowheads="1"/>
          </p:cNvSpPr>
          <p:nvPr/>
        </p:nvSpPr>
        <p:spPr bwMode="auto">
          <a:xfrm>
            <a:off x="3708400" y="6381750"/>
            <a:ext cx="1008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саргаш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1Isadora M Bold" pitchFamily="18" charset="2"/>
              </a:rPr>
              <a:t>Ремесло</a:t>
            </a: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3276600" y="584200"/>
            <a:ext cx="550703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400">
                <a:latin typeface="Bookman Old Style" pitchFamily="18" charset="0"/>
                <a:cs typeface="Times New Roman" pitchFamily="18" charset="0"/>
              </a:rPr>
              <a:t>	</a:t>
            </a:r>
            <a:r>
              <a:rPr lang="ru-RU" sz="1400">
                <a:latin typeface="Bookman Old Style" pitchFamily="18" charset="0"/>
                <a:cs typeface="Times New Roman" pitchFamily="18" charset="0"/>
              </a:rPr>
              <a:t>Ремесло у шорцев носило домашний характер и было сосредоточено, в основном, в руках женщин. Все производилось только для собственных нужд и лишь плетение сетей и гончарное дело у жителей низовьев Мрассу к концу XIX века приобрело характер кустарного промысла.</a:t>
            </a:r>
          </a:p>
          <a:p>
            <a:pPr algn="just"/>
            <a:r>
              <a:rPr lang="ru-RU" sz="140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1400">
                <a:latin typeface="Bookman Old Style" pitchFamily="18" charset="0"/>
                <a:cs typeface="Times New Roman" pitchFamily="18" charset="0"/>
              </a:rPr>
            </a:br>
            <a:r>
              <a:rPr lang="ru-RU" sz="1400">
                <a:latin typeface="Bookman Old Style" pitchFamily="18" charset="0"/>
                <a:cs typeface="Times New Roman" pitchFamily="18" charset="0"/>
              </a:rPr>
              <a:t>     Наиболее развитым было </a:t>
            </a:r>
            <a:r>
              <a:rPr lang="ru-RU" sz="1400" b="1">
                <a:latin typeface="Bookman Old Style" pitchFamily="18" charset="0"/>
                <a:cs typeface="Times New Roman" pitchFamily="18" charset="0"/>
              </a:rPr>
              <a:t>ткачество</a:t>
            </a:r>
            <a:r>
              <a:rPr lang="ru-RU" sz="1400">
                <a:latin typeface="Bookman Old Style" pitchFamily="18" charset="0"/>
                <a:cs typeface="Times New Roman" pitchFamily="18" charset="0"/>
              </a:rPr>
              <a:t>. Основным сырьем для выработки нити служили стебли конопли и крапивы. Ткали шорки на особом станке ""кендырь тыбеге". Готовый холст шел на изготовление всего набора одежды и голенищ обуви. </a:t>
            </a:r>
            <a:endParaRPr lang="en-US" sz="1400"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en-US" sz="1400">
                <a:latin typeface="Bookman Old Style" pitchFamily="18" charset="0"/>
                <a:cs typeface="Times New Roman" pitchFamily="18" charset="0"/>
              </a:rPr>
              <a:t>	</a:t>
            </a:r>
            <a:r>
              <a:rPr lang="ru-RU" sz="1400">
                <a:latin typeface="Bookman Old Style" pitchFamily="18" charset="0"/>
                <a:cs typeface="Times New Roman" pitchFamily="18" charset="0"/>
              </a:rPr>
              <a:t>Части одежды сшивали кендырными нитями или сухожилиями марала.</a:t>
            </a:r>
          </a:p>
          <a:p>
            <a:pPr algn="just"/>
            <a:r>
              <a:rPr lang="ru-RU" sz="1400">
                <a:latin typeface="Bookman Old Style" pitchFamily="18" charset="0"/>
                <a:cs typeface="Times New Roman" pitchFamily="18" charset="0"/>
              </a:rPr>
              <a:t>     Повсеместно была распространена обработка кожи "сагары«</a:t>
            </a:r>
          </a:p>
          <a:p>
            <a:pPr algn="just"/>
            <a:r>
              <a:rPr lang="ru-RU" sz="1400">
                <a:latin typeface="Bookman Old Style" pitchFamily="18" charset="0"/>
                <a:cs typeface="Times New Roman" pitchFamily="18" charset="0"/>
              </a:rPr>
              <a:t>     Обработка дерева выражалась в изготовлении седел, лыж, курительных трубок, мебели, различной берестяной посуды. Для этого употреблялся нехитрый инструмент: ножи, долота, резцы.</a:t>
            </a:r>
          </a:p>
          <a:p>
            <a:pPr algn="just"/>
            <a:r>
              <a:rPr lang="ru-RU" sz="1400">
                <a:latin typeface="Bookman Old Style" pitchFamily="18" charset="0"/>
                <a:cs typeface="Times New Roman" pitchFamily="18" charset="0"/>
              </a:rPr>
              <a:t>     В первой четверти XX века шорцы начали изготавливать глиняную посуду.</a:t>
            </a:r>
          </a:p>
          <a:p>
            <a:pPr algn="just"/>
            <a:r>
              <a:rPr lang="ru-RU" sz="1400">
                <a:latin typeface="Bookman Old Style" pitchFamily="18" charset="0"/>
                <a:cs typeface="Times New Roman" pitchFamily="18" charset="0"/>
              </a:rPr>
              <a:t>     Известна шорцам была и резьба по кости.</a:t>
            </a:r>
            <a:endParaRPr lang="ru-RU" sz="140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5129213"/>
            <a:ext cx="27162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89438"/>
            <a:ext cx="26098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1Isadora M Bold" pitchFamily="18" charset="2"/>
              </a:rPr>
              <a:t>Националья кухня</a:t>
            </a: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1979613" y="1179513"/>
            <a:ext cx="6335712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Первоначально основными продуктами питания шорцев были мясо зверей и птиц, рыба, дикорастущие растения.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Мясо жарили на костре, варили, рыбу варили. Лук, черемшу,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кандык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ели сырыми, сарану,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кандык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варили в воде или молоке, сарану также пекли в золе, черемшу ели солёной. Корни дикого пиона сушили и варили несколько раз, чтобы уничтожить их ядовитость, растирали на ручной мельнице и готовили кашицу или лепёшки.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развитием земледелия распространились мука и крупа из ячменя. Муку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талкан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ели с чаем, молоком, мёдом, маслом, сметаной, из неё варили кашу (саламат), крупу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шырак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добавляли в суп, кусочки пресного пшеничного теста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тутпаш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варили в воде, иногда с рыбой или мясом, либо в молоке.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Пресные лепёшки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тертпек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варили в воде, ели с супом или ухой. Хлеб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калаш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был распространён на севере, в основном у зажиточных. Степные шорцы употребляли молочные продукты: кислое молоко, пресный сыр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пыштак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творог, масло. Зажиточные покупали конину. Из ячменной муки делали брагу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абыртка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и водку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арагы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Пили чай.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ШОРСКИЙ ПИРОГ «КУРМЕК»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 двумя слоями раскатанного теста кладут рубленое мясо с салом и луком.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1Isadora M Bold" pitchFamily="18" charset="2"/>
              </a:rPr>
              <a:t>пельмени</a:t>
            </a: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1042988" y="1444625"/>
            <a:ext cx="73453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Шорские пельмени </a:t>
            </a:r>
            <a:r>
              <a:rPr lang="ru-RU">
                <a:latin typeface="Calibri" pitchFamily="34" charset="0"/>
              </a:rPr>
              <a:t>– крупнее обычных, по внешнему виду напоминают вареники. Края их обязательно должны быть заплетены «жгутиком». 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Начинкой может служить говядина, конина и даже ядра кедровых орехов. Дополнительные ингредиенты в мясную начинку – лук, соль, жир, перец и обжаренные кедровые орешки. «Но это уже на вкус хозяйки», – как говорили шорские кулинары из Усть-Кабырзы. При этом мясо и лук не пропускают через мясорубку, а рубят в деревянном корытце. Они настолько сытные, что насытиться можно всего двумя-тремя пельмешками.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365104"/>
            <a:ext cx="2476500" cy="18669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395288" y="55895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ток-чок</a:t>
            </a:r>
            <a:r>
              <a:rPr lang="ru-RU">
                <a:latin typeface="Calibri" pitchFamily="34" charset="0"/>
              </a:rPr>
              <a:t> (фигурки животных, вылепленные из кедрово-ячменно-медовой массы).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643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Коренное население Кузбасса (шорцы)</vt:lpstr>
      <vt:lpstr>Традиционная одежда</vt:lpstr>
      <vt:lpstr>Традиционное жилище</vt:lpstr>
      <vt:lpstr>украшение</vt:lpstr>
      <vt:lpstr>промыслы</vt:lpstr>
      <vt:lpstr>Ремесло</vt:lpstr>
      <vt:lpstr>Националья кухня</vt:lpstr>
      <vt:lpstr>пельмени</vt:lpstr>
      <vt:lpstr>Слайд 9</vt:lpstr>
      <vt:lpstr>посуда</vt:lpstr>
      <vt:lpstr>Религия</vt:lpstr>
      <vt:lpstr>Праздник. Новый год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Коренное население Кузбасса</dc:title>
  <dc:creator>User</dc:creator>
  <cp:lastModifiedBy>User</cp:lastModifiedBy>
  <cp:revision>76</cp:revision>
  <dcterms:created xsi:type="dcterms:W3CDTF">2012-09-30T06:14:00Z</dcterms:created>
  <dcterms:modified xsi:type="dcterms:W3CDTF">2015-08-29T11:52:09Z</dcterms:modified>
</cp:coreProperties>
</file>