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9" r:id="rId2"/>
    <p:sldId id="270" r:id="rId3"/>
    <p:sldId id="272" r:id="rId4"/>
    <p:sldId id="273" r:id="rId5"/>
    <p:sldId id="271" r:id="rId6"/>
    <p:sldId id="277" r:id="rId7"/>
    <p:sldId id="257" r:id="rId8"/>
    <p:sldId id="260" r:id="rId9"/>
    <p:sldId id="269" r:id="rId10"/>
    <p:sldId id="261" r:id="rId11"/>
    <p:sldId id="262" r:id="rId12"/>
    <p:sldId id="278" r:id="rId13"/>
    <p:sldId id="267" r:id="rId14"/>
    <p:sldId id="268" r:id="rId15"/>
    <p:sldId id="274" r:id="rId16"/>
    <p:sldId id="280" r:id="rId17"/>
    <p:sldId id="281" r:id="rId18"/>
    <p:sldId id="283" r:id="rId19"/>
    <p:sldId id="282" r:id="rId20"/>
    <p:sldId id="284" r:id="rId21"/>
    <p:sldId id="285" r:id="rId22"/>
    <p:sldId id="28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3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D80957C-9D78-413E-8F7E-89D6C226C7F5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CE8FD9D-7031-473F-94D4-22C5E3A2FB6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957C-9D78-413E-8F7E-89D6C226C7F5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FD9D-7031-473F-94D4-22C5E3A2FB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957C-9D78-413E-8F7E-89D6C226C7F5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FD9D-7031-473F-94D4-22C5E3A2FB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D80957C-9D78-413E-8F7E-89D6C226C7F5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E8FD9D-7031-473F-94D4-22C5E3A2FB6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D80957C-9D78-413E-8F7E-89D6C226C7F5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CE8FD9D-7031-473F-94D4-22C5E3A2FB6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957C-9D78-413E-8F7E-89D6C226C7F5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FD9D-7031-473F-94D4-22C5E3A2FB6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957C-9D78-413E-8F7E-89D6C226C7F5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FD9D-7031-473F-94D4-22C5E3A2FB6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80957C-9D78-413E-8F7E-89D6C226C7F5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E8FD9D-7031-473F-94D4-22C5E3A2FB6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957C-9D78-413E-8F7E-89D6C226C7F5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FD9D-7031-473F-94D4-22C5E3A2FB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D80957C-9D78-413E-8F7E-89D6C226C7F5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E8FD9D-7031-473F-94D4-22C5E3A2FB6F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80957C-9D78-413E-8F7E-89D6C226C7F5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E8FD9D-7031-473F-94D4-22C5E3A2FB6F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D80957C-9D78-413E-8F7E-89D6C226C7F5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CE8FD9D-7031-473F-94D4-22C5E3A2FB6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j00903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8028384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15108" y="2420888"/>
            <a:ext cx="6629400" cy="1981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>
                <a:solidFill>
                  <a:srgbClr val="3333CC"/>
                </a:solidFill>
              </a:rPr>
              <a:t>Трудности адаптации </a:t>
            </a:r>
            <a:r>
              <a:rPr lang="ru-RU" sz="4800" dirty="0" smtClean="0">
                <a:solidFill>
                  <a:srgbClr val="3333CC"/>
                </a:solidFill>
              </a:rPr>
              <a:t>первоклассников</a:t>
            </a:r>
            <a:br>
              <a:rPr lang="ru-RU" sz="4800" dirty="0" smtClean="0">
                <a:solidFill>
                  <a:srgbClr val="3333CC"/>
                </a:solidFill>
              </a:rPr>
            </a:br>
            <a:r>
              <a:rPr lang="ru-RU" sz="3600" dirty="0" smtClean="0">
                <a:solidFill>
                  <a:srgbClr val="3333CC"/>
                </a:solidFill>
              </a:rPr>
              <a:t> </a:t>
            </a:r>
            <a:r>
              <a:rPr lang="ru-RU" sz="4800" dirty="0" smtClean="0">
                <a:solidFill>
                  <a:srgbClr val="3333CC"/>
                </a:solidFill>
              </a:rPr>
              <a:t>к </a:t>
            </a:r>
            <a:r>
              <a:rPr lang="ru-RU" sz="4800" dirty="0">
                <a:solidFill>
                  <a:srgbClr val="3333CC"/>
                </a:solidFill>
              </a:rPr>
              <a:t>школе</a:t>
            </a:r>
            <a:r>
              <a:rPr lang="ru-RU" sz="4800" dirty="0"/>
              <a:t>.</a:t>
            </a:r>
          </a:p>
        </p:txBody>
      </p:sp>
      <p:pic>
        <p:nvPicPr>
          <p:cNvPr id="5125" name="Picture 5" descr="j02819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2656"/>
            <a:ext cx="1801813" cy="17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0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640"/>
                            </p:stCondLst>
                            <p:childTnLst>
                              <p:par>
                                <p:cTn id="11" presetID="3" presetClass="emph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976" y="1268760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Вторая </a:t>
            </a:r>
            <a:r>
              <a:rPr lang="ru-RU" sz="2800" b="1" dirty="0"/>
              <a:t>группа </a:t>
            </a:r>
            <a:r>
              <a:rPr lang="ru-RU" sz="2800" dirty="0"/>
              <a:t>детей проходит более длительную адаптацию, период несоответствия их поведения требованиям школы затягивается: дети не могут принять ситуацию обучения, общения с учителем, одноклассниками — они могут играть на уроках или выяснять отношения с товарищем, не реагируют на замечания </a:t>
            </a:r>
            <a:r>
              <a:rPr lang="ru-RU" sz="2800" dirty="0" smtClean="0"/>
              <a:t>учите-ля </a:t>
            </a:r>
            <a:r>
              <a:rPr lang="ru-RU" sz="2800" dirty="0"/>
              <a:t>или их реакция — слезы, обиды. Как правило, эти дети испытывают трудности и в усвоении учебной программы. Лишь к концу </a:t>
            </a:r>
            <a:r>
              <a:rPr lang="ru-RU" sz="2800" dirty="0" smtClean="0"/>
              <a:t>первого полу-</a:t>
            </a:r>
            <a:r>
              <a:rPr lang="ru-RU" sz="2800" dirty="0" err="1" smtClean="0"/>
              <a:t>годия</a:t>
            </a:r>
            <a:r>
              <a:rPr lang="ru-RU" sz="2800" dirty="0" smtClean="0"/>
              <a:t> </a:t>
            </a:r>
            <a:r>
              <a:rPr lang="ru-RU" sz="2800" dirty="0"/>
              <a:t>реакции этих учеников </a:t>
            </a:r>
            <a:r>
              <a:rPr lang="ru-RU" sz="2800" dirty="0" smtClean="0"/>
              <a:t>становятся </a:t>
            </a:r>
            <a:r>
              <a:rPr lang="ru-RU" sz="2800" dirty="0" err="1" smtClean="0"/>
              <a:t>адеква-тными</a:t>
            </a:r>
            <a:r>
              <a:rPr lang="ru-RU" sz="2800" dirty="0" smtClean="0"/>
              <a:t> </a:t>
            </a:r>
            <a:r>
              <a:rPr lang="ru-RU" sz="2800" dirty="0"/>
              <a:t>требованиям школы и учителя.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22"/>
          <a:stretch/>
        </p:blipFill>
        <p:spPr bwMode="auto">
          <a:xfrm>
            <a:off x="179512" y="188640"/>
            <a:ext cx="8603878" cy="922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22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12776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Третья группа — </a:t>
            </a:r>
            <a:r>
              <a:rPr lang="ru-RU" sz="2800" dirty="0"/>
              <a:t>дети, у которых социально-психологическая адаптация связана со значительными трудностями: отмечаются негативные формы поведения, резкое проявление отрицательных эмоций. Часто они не осваивают учебную программу, для них характерны трудности в обучении письму, чтению, </a:t>
            </a:r>
            <a:r>
              <a:rPr lang="ru-RU" sz="2800" dirty="0" smtClean="0"/>
              <a:t>счёту и </a:t>
            </a:r>
            <a:r>
              <a:rPr lang="ru-RU" sz="2800" dirty="0"/>
              <a:t>т.п. Именно на таких детей жалуются учителя, одноклассники, родители: они нередко "третируют детей", "мешают работать на уроке", их реакции непредсказуемы. Проблемы, накапливаясь, становятся комплексными.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22"/>
          <a:stretch/>
        </p:blipFill>
        <p:spPr bwMode="auto">
          <a:xfrm>
            <a:off x="179512" y="188640"/>
            <a:ext cx="8603878" cy="922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201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003492"/>
            <a:ext cx="79006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Продолжительность всего периода адаптации первоклассника варьируется от 2 до 6 месяцев в зависимости от индивидуальных особенностей ученика.</a:t>
            </a:r>
          </a:p>
        </p:txBody>
      </p:sp>
    </p:spTree>
    <p:extLst>
      <p:ext uri="{BB962C8B-B14F-4D97-AF65-F5344CB8AC3E}">
        <p14:creationId xmlns:p14="http://schemas.microsoft.com/office/powerpoint/2010/main" val="21214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9461" y="1340768"/>
            <a:ext cx="828397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/>
          </a:p>
          <a:p>
            <a:r>
              <a:rPr lang="ru-RU" sz="2800" b="1" dirty="0" smtClean="0"/>
              <a:t>Основные </a:t>
            </a:r>
            <a:r>
              <a:rPr lang="ru-RU" sz="2800" b="1" dirty="0"/>
              <a:t>показатели благоприятной социально-психологической адаптации ребенка</a:t>
            </a:r>
            <a:r>
              <a:rPr lang="ru-RU" sz="2800" b="1" dirty="0" smtClean="0"/>
              <a:t>: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8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формирование адекватного поведения</a:t>
            </a:r>
            <a:r>
              <a:rPr lang="ru-RU" sz="2800" dirty="0" smtClean="0"/>
              <a:t>;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ru-RU" sz="2800" dirty="0" smtClean="0"/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 smtClean="0"/>
              <a:t>установление </a:t>
            </a:r>
            <a:r>
              <a:rPr lang="ru-RU" sz="2800" dirty="0"/>
              <a:t>контактов с обучающимися и учителем</a:t>
            </a:r>
            <a:r>
              <a:rPr lang="ru-RU" sz="2800" dirty="0" smtClean="0"/>
              <a:t>;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ru-RU" sz="2800" dirty="0" smtClean="0"/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 smtClean="0"/>
              <a:t>овладение </a:t>
            </a:r>
            <a:r>
              <a:rPr lang="ru-RU" sz="2800" dirty="0"/>
              <a:t>навыками учебной деятель­ности.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22"/>
          <a:stretch/>
        </p:blipFill>
        <p:spPr bwMode="auto">
          <a:xfrm>
            <a:off x="179512" y="188640"/>
            <a:ext cx="8603878" cy="922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492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654" y="274037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Восемь страшных ошибок воспитания, которые совершают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родители </a:t>
            </a:r>
            <a:r>
              <a:rPr lang="ru-RU" sz="3600" b="1" dirty="0"/>
              <a:t>и учителя. </a:t>
            </a:r>
            <a:endParaRPr lang="ru-RU" sz="3600" dirty="0"/>
          </a:p>
        </p:txBody>
      </p:sp>
      <p:pic>
        <p:nvPicPr>
          <p:cNvPr id="4" name="Picture 5" descr="j02819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91" y="2924944"/>
            <a:ext cx="1801813" cy="17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06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4473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/>
              <a:t>Ошибка №1. Принуждение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8744" y="711860"/>
            <a:ext cx="39995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/>
              <a:t>Ошибка №2. Устыжение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229560" y="1262697"/>
            <a:ext cx="63530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Ошибка №</a:t>
            </a:r>
            <a:r>
              <a:rPr lang="ru-RU" sz="2800" b="1" dirty="0" smtClean="0"/>
              <a:t>3.Наказание</a:t>
            </a:r>
            <a:endParaRPr lang="ru-RU" sz="2800" dirty="0"/>
          </a:p>
          <a:p>
            <a:pPr lvl="0"/>
            <a:r>
              <a:rPr lang="ru-RU" sz="2800" b="1" dirty="0" smtClean="0"/>
              <a:t>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0715" y="1751149"/>
            <a:ext cx="51854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/>
              <a:t>Ошибка №4. Угрозы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1103" y="2276682"/>
            <a:ext cx="3546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/>
              <a:t>Ошибка №5. Критика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8744" y="2829064"/>
            <a:ext cx="6017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/>
              <a:t>Ошибка №6. Унижения, ругательства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6281" y="3359173"/>
            <a:ext cx="3643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/>
              <a:t>Ошибка №7. Похвала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6019" y="3875504"/>
            <a:ext cx="47198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/>
              <a:t>Ошибка №8. Игнорирование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5549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Icy;&amp;scy;&amp;pcy;&amp;iecy;&amp;kcy;&amp;icy; &amp;mcy;&amp;ncy;&amp;iecy;, &amp;bcy;&amp;acy;&amp;bcy;&amp;acy;, &amp;kcy;&amp;ocy;&amp;lcy;&amp;ocy;&amp;bcy;&amp;ocy;&amp;kcy;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36712"/>
            <a:ext cx="4773977" cy="548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89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&amp;Pcy;&amp;ocy;&amp;lcy;&amp;ocy;&amp;zhcy;&amp;icy;&amp;lcy;&amp;acy; &amp;ncy;&amp;acy; &amp;ocy;&amp;kcy;&amp;ocy;&amp;shcy;&amp;iecy;&amp;chcy;&amp;kcy;&amp;ocy; &amp;pcy;&amp;ocy;&amp;scy;&amp;tcy;&amp;ucy;&amp;dcy;&amp;icy;&amp;tcy;&amp;soft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4571126" cy="521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95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&amp;Kcy;&amp;acy;&amp;tcy;&amp;icy;&amp;tcy;&amp;scy;&amp;yacy; &amp;kcy;&amp;ocy;&amp;lcy;&amp;ocy;&amp;bcy;&amp;ocy;&amp;kcy; &amp;pcy;&amp;ocy; &amp;dcy;&amp;ocy;&amp;rcy;&amp;ocy;&amp;gcy;&amp;iecy;, &amp;acy; &amp;ncy;&amp;acy;&amp;vcy;&amp;scy;&amp;tcy;&amp;rcy;&amp;iecy;&amp;chcy;&amp;ucy; &amp;iecy;&amp;mcy;&amp;ucy; &amp;zcy;&amp;acy;&amp;yacy;&amp;ts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3" r="10475"/>
          <a:stretch/>
        </p:blipFill>
        <p:spPr bwMode="auto">
          <a:xfrm>
            <a:off x="2843808" y="476672"/>
            <a:ext cx="3528392" cy="544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34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&amp;Kcy;&amp;acy;&amp;tcy;&amp;icy;&amp;tcy;&amp;scy;&amp;yacy; &amp;kcy;&amp;ocy;&amp;lcy;&amp;ocy;&amp;bcy;&amp;ocy;&amp;kcy; &amp;pcy;&amp;ocy; &amp;dcy;&amp;ocy;&amp;rcy;&amp;ocy;&amp;gcy;&amp;iecy;, &amp;acy; &amp;ncy;&amp;acy;&amp;vcy;&amp;scy;&amp;tcy;&amp;rcy;&amp;iecy;&amp;chcy;&amp;ucy; &amp;iecy;&amp;mcy;&amp;ucy; &amp;vcy;&amp;ocy;&amp;lcy;&amp;k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08" r="222" b="3560"/>
          <a:stretch/>
        </p:blipFill>
        <p:spPr bwMode="auto">
          <a:xfrm flipH="1">
            <a:off x="2401550" y="476672"/>
            <a:ext cx="4382631" cy="575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00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4614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Первый учебный год является непростым испытанием, как для ребенка, так и для родителей. Для ребенка это связано с переходом на новый </a:t>
            </a:r>
            <a:r>
              <a:rPr lang="ru-RU" sz="2800" b="1" dirty="0"/>
              <a:t>социальный уровень</a:t>
            </a:r>
            <a:r>
              <a:rPr lang="ru-RU" sz="2800" dirty="0"/>
              <a:t>, </a:t>
            </a:r>
            <a:r>
              <a:rPr lang="ru-RU" sz="2800" b="1" dirty="0"/>
              <a:t>сменой привычной среды</a:t>
            </a:r>
            <a:r>
              <a:rPr lang="ru-RU" sz="2800" dirty="0"/>
              <a:t>, </a:t>
            </a:r>
            <a:r>
              <a:rPr lang="ru-RU" sz="2800" b="1" dirty="0"/>
              <a:t>деятельности</a:t>
            </a:r>
            <a:r>
              <a:rPr lang="ru-RU" sz="2800" dirty="0"/>
              <a:t>, а так же </a:t>
            </a:r>
            <a:r>
              <a:rPr lang="ru-RU" sz="2800" dirty="0" smtClean="0"/>
              <a:t>с </a:t>
            </a:r>
            <a:r>
              <a:rPr lang="ru-RU" sz="2800" b="1" dirty="0" smtClean="0"/>
              <a:t>кризисом 6-7 лет</a:t>
            </a:r>
          </a:p>
        </p:txBody>
      </p:sp>
      <p:pic>
        <p:nvPicPr>
          <p:cNvPr id="7" name="Рисунок 6" descr="http://img1.liveinternet.ru/images/attach/c/0/119/675/119675441_large_0_103c6e_a494bed8_X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036" y="3068960"/>
            <a:ext cx="3744416" cy="3551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962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&amp;Kcy;&amp;acy;&amp;tcy;&amp;icy;&amp;tcy;&amp;scy;&amp;yacy; &amp;kcy;&amp;ocy;&amp;lcy;&amp;ocy;&amp;bcy;&amp;ocy;&amp;kcy; &amp;pcy;&amp;ocy; &amp;dcy;&amp;ocy;&amp;rcy;&amp;ocy;&amp;gcy;&amp;iecy;, &amp;acy; &amp;ncy;&amp;acy;&amp;vcy;&amp;scy;&amp;tcy;&amp;rcy;&amp;iecy;&amp;chcy;&amp;ucy; &amp;iecy;&amp;mcy;&amp;ucy; &amp;mcy;&amp;iecy;&amp;dcy;&amp;vcy;&amp;iecy;&amp;dcy;&amp;soft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3" r="4395"/>
          <a:stretch/>
        </p:blipFill>
        <p:spPr bwMode="auto">
          <a:xfrm>
            <a:off x="2699792" y="620688"/>
            <a:ext cx="3652166" cy="554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83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&amp;Kcy;&amp;acy;&amp;tcy;&amp;icy;&amp;tcy;&amp;scy;&amp;yacy; &amp;kcy;&amp;ocy;&amp;lcy;&amp;ocy;&amp;bcy;&amp;ocy;&amp;kcy; &amp;pcy;&amp;ocy; &amp;dcy;&amp;ocy;&amp;rcy;&amp;ocy;&amp;gcy;&amp;iecy;, &amp;acy; &amp;ncy;&amp;acy;&amp;vcy;&amp;scy;&amp;tcy;&amp;rcy;&amp;iecy;&amp;chcy;&amp;ucy; &amp;iecy;&amp;mcy;&amp;ucy; &amp;lcy;&amp;icy;&amp;s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67" y="620688"/>
            <a:ext cx="3988971" cy="556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9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&amp;Kcy;&amp;ocy;&amp;lcy;&amp;ocy;&amp;bcy;&amp;ocy;&amp;kcy; &amp;vcy;&amp;scy;&amp;kcy;&amp;ocy;&amp;chcy;&amp;icy;&amp;lcy; &amp;lcy;&amp;icy;&amp;scy;&amp;iecy; &amp;ncy;&amp;acy; &amp;ncy;&amp;ocy;&amp;scy;&amp;ocy;&amp;k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20688"/>
            <a:ext cx="424766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9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412" y="1196752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Согласно периодизации психического развития, предложенной </a:t>
            </a:r>
            <a:r>
              <a:rPr lang="ru-RU" sz="2800" dirty="0" err="1"/>
              <a:t>Л.С.Выготским</a:t>
            </a:r>
            <a:r>
              <a:rPr lang="ru-RU" sz="2800" dirty="0"/>
              <a:t>, центральным психологическим новообразованием дошкольного периода развития является </a:t>
            </a:r>
            <a:r>
              <a:rPr lang="ru-RU" sz="2800" b="1" dirty="0"/>
              <a:t>воображение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/>
              <a:t>Многие авторы справедливо указывают на воображение как на основу человеческого творчества, связывают развитие воображения с общим психическим развитием ребенка, считают, что развитие </a:t>
            </a:r>
            <a:r>
              <a:rPr lang="ru-RU" sz="2800" b="1" dirty="0"/>
              <a:t>воображения </a:t>
            </a:r>
            <a:r>
              <a:rPr lang="ru-RU" sz="2800" dirty="0"/>
              <a:t>является непременным условием психологической подготовки детей к школе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4433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202" y="116632"/>
            <a:ext cx="8712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Таким образом, проблема «кризиса семи лет», или, другими словами, проблема психологической готовности к школьному обучению получает свою конкретизацию как проблема смены ведущих типов деятельности в данном возрастном периоде. Применительно к интересующему нас возрасту эта проблема начинает звучать как проблема перехода от </a:t>
            </a:r>
            <a:r>
              <a:rPr lang="ru-RU" sz="2800" b="1" dirty="0"/>
              <a:t>сюжетно-ролевой игры </a:t>
            </a:r>
            <a:r>
              <a:rPr lang="ru-RU" sz="2800" dirty="0"/>
              <a:t>к </a:t>
            </a:r>
            <a:r>
              <a:rPr lang="ru-RU" sz="2800" b="1" dirty="0"/>
              <a:t>учебной деятельности</a:t>
            </a:r>
            <a:r>
              <a:rPr lang="ru-RU" sz="2800" dirty="0"/>
              <a:t>.</a:t>
            </a:r>
          </a:p>
        </p:txBody>
      </p:sp>
      <p:pic>
        <p:nvPicPr>
          <p:cNvPr id="4" name="Рисунок 3" descr="http://img1.liveinternet.ru/images/attach/c/0/119/675/119675439_large_0_102f52_b4e68c12_X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0765" flipH="1">
            <a:off x="5030256" y="3595604"/>
            <a:ext cx="2819147" cy="3191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429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062" y="188640"/>
            <a:ext cx="776532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Для родителей это тоже трудности</a:t>
            </a:r>
            <a:r>
              <a:rPr lang="ru-RU" sz="2800" dirty="0" smtClean="0"/>
              <a:t>:</a:t>
            </a:r>
          </a:p>
          <a:p>
            <a:endParaRPr lang="ru-RU" sz="2800" dirty="0"/>
          </a:p>
          <a:p>
            <a:pPr lvl="0"/>
            <a:r>
              <a:rPr lang="ru-RU" sz="2800" b="1" dirty="0"/>
              <a:t>во-первых</a:t>
            </a:r>
            <a:r>
              <a:rPr lang="ru-RU" sz="2800" dirty="0"/>
              <a:t>, именно в этот период требуется максимальное участие в жизни ребенка</a:t>
            </a:r>
            <a:r>
              <a:rPr lang="ru-RU" sz="2800" dirty="0" smtClean="0"/>
              <a:t>;</a:t>
            </a:r>
            <a:endParaRPr lang="ru-RU" sz="2800" dirty="0"/>
          </a:p>
          <a:p>
            <a:pPr lvl="0"/>
            <a:r>
              <a:rPr lang="ru-RU" sz="2800" b="1" dirty="0"/>
              <a:t>во-вторых,</a:t>
            </a:r>
            <a:r>
              <a:rPr lang="ru-RU" sz="2800" dirty="0"/>
              <a:t> с началом обучения ребенка в школе становятся видны </a:t>
            </a:r>
            <a:r>
              <a:rPr lang="ru-RU" sz="2800" dirty="0" smtClean="0"/>
              <a:t>прошлые недоработки в воспитании и обучении;</a:t>
            </a:r>
            <a:endParaRPr lang="ru-RU" sz="2800" dirty="0"/>
          </a:p>
          <a:p>
            <a:pPr lvl="0"/>
            <a:r>
              <a:rPr lang="ru-RU" sz="2800" b="1" dirty="0"/>
              <a:t>в-третьих,</a:t>
            </a:r>
            <a:r>
              <a:rPr lang="ru-RU" sz="2800" dirty="0"/>
              <a:t> при наличии благих намерений, но отсутствии психологически грамотного подхода, сами родители нередко становятся виновниками школьных стрессов у детей.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62" y="5373216"/>
            <a:ext cx="8473859" cy="1039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182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0.liveinternet.ru/images/attach/c/0/119/675/119675440_large_0_103c6d_1dfae214_X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0149" y="2276872"/>
            <a:ext cx="2448273" cy="44377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41689" y="188640"/>
            <a:ext cx="836275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Адаптация к школе</a:t>
            </a:r>
            <a:r>
              <a:rPr lang="ru-RU" sz="2800" dirty="0"/>
              <a:t> — это процесс привыкания к новым школьным условиям, который каждый первоклассник переживает и осознает по-своему. Его составляющими являются </a:t>
            </a:r>
            <a:r>
              <a:rPr lang="ru-RU" sz="2800" b="1" dirty="0" smtClean="0"/>
              <a:t>физиологическая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адаптация и </a:t>
            </a:r>
            <a:r>
              <a:rPr lang="ru-RU" sz="2800" b="1" dirty="0" smtClean="0"/>
              <a:t>социально-</a:t>
            </a:r>
          </a:p>
          <a:p>
            <a:r>
              <a:rPr lang="ru-RU" sz="2800" b="1" dirty="0" smtClean="0"/>
              <a:t>психологическая </a:t>
            </a:r>
            <a:r>
              <a:rPr lang="ru-RU" sz="2800" b="1" dirty="0"/>
              <a:t>адаптация</a:t>
            </a:r>
            <a:r>
              <a:rPr lang="ru-RU" sz="2800" dirty="0"/>
              <a:t> </a:t>
            </a:r>
            <a:endParaRPr lang="en-US" sz="2800" dirty="0" smtClean="0"/>
          </a:p>
          <a:p>
            <a:r>
              <a:rPr lang="ru-RU" sz="2800" dirty="0" smtClean="0"/>
              <a:t>(</a:t>
            </a:r>
            <a:r>
              <a:rPr lang="ru-RU" sz="2800" dirty="0"/>
              <a:t>к учителям и их требованиям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к одноклассникам).</a:t>
            </a:r>
          </a:p>
        </p:txBody>
      </p:sp>
    </p:spTree>
    <p:extLst>
      <p:ext uri="{BB962C8B-B14F-4D97-AF65-F5344CB8AC3E}">
        <p14:creationId xmlns:p14="http://schemas.microsoft.com/office/powerpoint/2010/main" val="281519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5774"/>
            <a:ext cx="85689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Физиологическая адаптация</a:t>
            </a:r>
            <a:endParaRPr lang="ru-RU" sz="2800" dirty="0"/>
          </a:p>
          <a:p>
            <a:pPr algn="just"/>
            <a:r>
              <a:rPr lang="ru-RU" sz="2800" dirty="0"/>
              <a:t>Привыкая к новым условиям и требованиям, организм ребенка проходит через несколько </a:t>
            </a:r>
            <a:r>
              <a:rPr lang="ru-RU" sz="2800" dirty="0" smtClean="0"/>
              <a:t>этапов: первые </a:t>
            </a:r>
            <a:r>
              <a:rPr lang="ru-RU" sz="2800" dirty="0"/>
              <a:t>2-3 недели обучения на все новые воздействия организм ребенка </a:t>
            </a:r>
            <a:r>
              <a:rPr lang="ru-RU" sz="2800" dirty="0" smtClean="0"/>
              <a:t>отвечает </a:t>
            </a:r>
            <a:r>
              <a:rPr lang="ru-RU" sz="2800" dirty="0" err="1" smtClean="0"/>
              <a:t>значи</a:t>
            </a:r>
            <a:r>
              <a:rPr lang="ru-RU" sz="2800" dirty="0" smtClean="0"/>
              <a:t>-тельным </a:t>
            </a:r>
            <a:r>
              <a:rPr lang="ru-RU" sz="2800" dirty="0"/>
              <a:t>напряжением практически всех своих систем, то есть дети тратят значительную часть ресурсов своего организма. Это объясняет тот факт, что в сентябре многие первоклассники </a:t>
            </a:r>
            <a:r>
              <a:rPr lang="ru-RU" sz="2800" dirty="0" smtClean="0"/>
              <a:t>болеют. Далее </a:t>
            </a:r>
            <a:r>
              <a:rPr lang="ru-RU" sz="2800" dirty="0"/>
              <a:t>— неустойчивое приспособление. Организм ребенка находит приемлемые, близкие к оптимальным варианты реакций на новые </a:t>
            </a:r>
            <a:r>
              <a:rPr lang="ru-RU" sz="2800" dirty="0" err="1" smtClean="0"/>
              <a:t>усло</a:t>
            </a:r>
            <a:r>
              <a:rPr lang="ru-RU" sz="2800" dirty="0" smtClean="0"/>
              <a:t>-вия. После </a:t>
            </a:r>
            <a:r>
              <a:rPr lang="ru-RU" sz="2800" dirty="0"/>
              <a:t>этого наступает период относительно устойчивого приспособления. Организм реагирует на нагрузки с меньшим напряжением.</a:t>
            </a:r>
          </a:p>
        </p:txBody>
      </p:sp>
    </p:spTree>
    <p:extLst>
      <p:ext uri="{BB962C8B-B14F-4D97-AF65-F5344CB8AC3E}">
        <p14:creationId xmlns:p14="http://schemas.microsoft.com/office/powerpoint/2010/main" val="360923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Социально-психологическая адаптация</a:t>
            </a:r>
            <a:endParaRPr lang="ru-RU" sz="2800" dirty="0"/>
          </a:p>
          <a:p>
            <a:r>
              <a:rPr lang="ru-RU" sz="2800" dirty="0"/>
              <a:t>Наблюдение за первоклассниками показало, что их социально-психологическая адаптация к школе проходит по-разному.</a:t>
            </a:r>
          </a:p>
          <a:p>
            <a:r>
              <a:rPr lang="ru-RU" sz="2800" dirty="0"/>
              <a:t>Условно по степени адаптации всех детей можно разделить на три группы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 descr="http://img0.liveinternet.ru/images/attach/c/0/119/675/119675444_large_0_103c71_b48fa4e0_X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8104" y="2996952"/>
            <a:ext cx="2679561" cy="3711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393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783" y="1268760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Первая группа</a:t>
            </a:r>
            <a:r>
              <a:rPr lang="ru-RU" sz="2800" dirty="0"/>
              <a:t> детей адаптируется к школе в течение первых двух месяцев обучения. Эти дети относительно быстро осваиваются в новом коллективе, находят друзей, у них почти всегда хорошее настроение, они спокойны, доброжелательны, приветливы, хорошо общаются со сверстниками, с желанием и без видимого напряжения выполняют школьные обязанности.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22"/>
          <a:stretch/>
        </p:blipFill>
        <p:spPr bwMode="auto">
          <a:xfrm>
            <a:off x="179512" y="188640"/>
            <a:ext cx="8603878" cy="922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351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E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200</TotalTime>
  <Words>656</Words>
  <Application>Microsoft Office PowerPoint</Application>
  <PresentationFormat>Экран (4:3)</PresentationFormat>
  <Paragraphs>44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Трудности адаптации первоклассников  к школе.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24</cp:revision>
  <dcterms:created xsi:type="dcterms:W3CDTF">2015-11-04T12:36:53Z</dcterms:created>
  <dcterms:modified xsi:type="dcterms:W3CDTF">2015-12-09T15:47:02Z</dcterms:modified>
</cp:coreProperties>
</file>