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74" r:id="rId11"/>
    <p:sldId id="283" r:id="rId12"/>
    <p:sldId id="281" r:id="rId13"/>
    <p:sldId id="284" r:id="rId14"/>
    <p:sldId id="285" r:id="rId15"/>
    <p:sldId id="277" r:id="rId16"/>
    <p:sldId id="286" r:id="rId17"/>
    <p:sldId id="287" r:id="rId18"/>
    <p:sldId id="288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5" autoAdjust="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9CC14D-526B-49CB-A570-ADF444BE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55B7C-A434-4D68-8962-A06FE2300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1CB47-AC8E-47E5-95A4-558586A7A6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FC359-142F-4336-BBA5-62DECD0C1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0A2D-5F2D-41E0-9E87-99BB91A69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3475-F332-4A37-BF11-1F3F3D01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FF7EFF5-E942-408B-A9FA-F2EF9015C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B9EC-E9A5-4A50-A973-2876111B3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8311B-16B2-4D00-9318-1DF96E18C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A275-A20A-4007-85BE-2711F7B7E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B4B3-AA90-4387-B4C6-D3DE0B64E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5DF8-9AE7-490F-9ED3-A1F5FBAD3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AE2DB0-99D1-423B-B72F-E787928A2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AAB7D1-148F-4FBA-8EA9-7ED027954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002276-AD78-49A2-897A-7FCF87EEA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kj.ru/archive/articles/918/" TargetMode="External"/><Relationship Id="rId3" Type="http://schemas.openxmlformats.org/officeDocument/2006/relationships/hyperlink" Target="http://uglichkukla.narod.ru/Teh_Izonit.htm" TargetMode="External"/><Relationship Id="rId7" Type="http://schemas.openxmlformats.org/officeDocument/2006/relationships/hyperlink" Target="http://tehnologiya.narod.ru/rukodelie/rukodelie5.htm" TargetMode="External"/><Relationship Id="rId2" Type="http://schemas.openxmlformats.org/officeDocument/2006/relationships/hyperlink" Target="http://igrushka.kz/vip51/izonit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reeting-cards.ru/izonit/index.php" TargetMode="External"/><Relationship Id="rId5" Type="http://schemas.openxmlformats.org/officeDocument/2006/relationships/hyperlink" Target="http://foto.rambler.ru/users/technolog/izonit/" TargetMode="External"/><Relationship Id="rId10" Type="http://schemas.openxmlformats.org/officeDocument/2006/relationships/hyperlink" Target="http://www.lobzik.pri.ee/modules/newbb/viewtopic.php?topic_id=59&amp;forum=3" TargetMode="External"/><Relationship Id="rId4" Type="http://schemas.openxmlformats.org/officeDocument/2006/relationships/hyperlink" Target="http://igrushka.forever.kz/vip54/izonit.php" TargetMode="External"/><Relationship Id="rId9" Type="http://schemas.openxmlformats.org/officeDocument/2006/relationships/hyperlink" Target="http://nauka.relis.ru/50/0412/50412116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765175"/>
            <a:ext cx="6757988" cy="2566988"/>
          </a:xfrm>
        </p:spPr>
        <p:txBody>
          <a:bodyPr/>
          <a:lstStyle/>
          <a:p>
            <a:pPr eaLnBrk="1" hangingPunct="1"/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2988" y="1500175"/>
            <a:ext cx="763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Приложение 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к авторской программе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78619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5400" b="1" i="1" dirty="0" smtClean="0">
                <a:latin typeface="Monotype Corsiva" pitchFamily="66" charset="0"/>
              </a:rPr>
              <a:t>Народные промыслы. ИЗОНИТЬ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3578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/>
              <a:t> Осипенко Н.А.</a:t>
            </a:r>
            <a:endParaRPr lang="ru-RU" dirty="0"/>
          </a:p>
        </p:txBody>
      </p:sp>
      <p:pic>
        <p:nvPicPr>
          <p:cNvPr id="7" name="Рисунок 6" descr="j02341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2860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Cj02338210000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b="1" i="1" dirty="0" smtClean="0">
                <a:latin typeface="Calibri" pitchFamily="34" charset="0"/>
              </a:rPr>
              <a:t>Схемы для вышивки «</a:t>
            </a:r>
            <a:r>
              <a:rPr lang="ru-RU" b="1" i="1" dirty="0" err="1" smtClean="0">
                <a:latin typeface="Calibri" pitchFamily="34" charset="0"/>
              </a:rPr>
              <a:t>Изонить</a:t>
            </a:r>
            <a:r>
              <a:rPr lang="ru-RU" b="1" i="1" dirty="0" smtClean="0">
                <a:latin typeface="Calibri" pitchFamily="34" charset="0"/>
              </a:rPr>
              <a:t>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5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2975012" cy="4257692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4" descr="Изонить схем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2500330" cy="48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56690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Всего два приема: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Заполнение угла</a:t>
            </a:r>
            <a:br>
              <a:rPr lang="ru-RU" dirty="0" smtClean="0"/>
            </a:br>
            <a:r>
              <a:rPr lang="ru-RU" dirty="0" smtClean="0"/>
              <a:t>Заполнение окружности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Заполнение угла</a:t>
            </a:r>
            <a:endParaRPr lang="ru-RU" sz="3200" dirty="0"/>
          </a:p>
        </p:txBody>
      </p:sp>
      <p:pic>
        <p:nvPicPr>
          <p:cNvPr id="3" name="Picture 15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5786" y="1357298"/>
            <a:ext cx="7500990" cy="4887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Последовательность заполнения угла</a:t>
            </a:r>
            <a:endParaRPr lang="ru-RU" sz="36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lum bright="-36000" contrast="54000"/>
          </a:blip>
          <a:srcRect/>
          <a:stretch>
            <a:fillRect/>
          </a:stretch>
        </p:blipFill>
        <p:spPr>
          <a:xfrm>
            <a:off x="642910" y="1500174"/>
            <a:ext cx="7739798" cy="4214842"/>
          </a:xfrm>
          <a:prstGeom prst="rect">
            <a:avLst/>
          </a:prstGeo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угол"/>
          <p:cNvPicPr>
            <a:picLocks noChangeAspect="1" noChangeArrowheads="1"/>
          </p:cNvPicPr>
          <p:nvPr/>
        </p:nvPicPr>
        <p:blipFill>
          <a:blip r:embed="rId2" cstate="print"/>
          <a:srcRect r="1138" b="7230"/>
          <a:stretch>
            <a:fillRect/>
          </a:stretch>
        </p:blipFill>
        <p:spPr>
          <a:xfrm>
            <a:off x="571473" y="357166"/>
            <a:ext cx="3714776" cy="5867400"/>
          </a:xfrm>
          <a:prstGeom prst="rect">
            <a:avLst/>
          </a:prstGeom>
          <a:ln w="38100" cap="rnd" cmpd="dbl">
            <a:solidFill>
              <a:srgbClr val="CC99FF"/>
            </a:solidFill>
          </a:ln>
        </p:spPr>
      </p:pic>
      <p:pic>
        <p:nvPicPr>
          <p:cNvPr id="4" name="Picture 8" descr="б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24" y="357166"/>
            <a:ext cx="4112664" cy="5857916"/>
          </a:xfrm>
          <a:prstGeom prst="rect">
            <a:avLst/>
          </a:prstGeom>
          <a:ln w="38100" cap="rnd" cmpd="dbl">
            <a:solidFill>
              <a:srgbClr val="CC99FF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Заполнение окружности</a:t>
            </a:r>
            <a:endParaRPr lang="ru-RU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2000" contrast="60000"/>
          </a:blip>
          <a:srcRect/>
          <a:stretch>
            <a:fillRect/>
          </a:stretch>
        </p:blipFill>
        <p:spPr>
          <a:xfrm>
            <a:off x="571472" y="1857364"/>
            <a:ext cx="7861242" cy="3433773"/>
          </a:xfrm>
          <a:prstGeom prst="rect">
            <a:avLst/>
          </a:prstGeo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eef0de8f4378adb843d1a4d8425254a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428604"/>
            <a:ext cx="6143667" cy="5955743"/>
          </a:xfr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Изонить. Заполнение окружност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6000"/>
          </a:blip>
          <a:srcRect b="6024"/>
          <a:stretch>
            <a:fillRect/>
          </a:stretch>
        </p:blipFill>
        <p:spPr>
          <a:xfrm>
            <a:off x="1357290" y="285728"/>
            <a:ext cx="6163190" cy="6293142"/>
          </a:xfrm>
          <a:ln w="38100" cmpd="dbl">
            <a:solidFill>
              <a:srgbClr val="CC99FF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42910" y="1643050"/>
            <a:ext cx="8501090" cy="4572013"/>
          </a:xfrm>
        </p:spPr>
        <p:txBody>
          <a:bodyPr>
            <a:normAutofit fontScale="85000" lnSpcReduction="20000"/>
          </a:bodyPr>
          <a:lstStyle/>
          <a:p>
            <a:pPr indent="109538">
              <a:lnSpc>
                <a:spcPct val="80000"/>
              </a:lnSpc>
              <a:defRPr/>
            </a:pPr>
            <a:r>
              <a:rPr lang="ru-RU" sz="2400" dirty="0" smtClean="0"/>
              <a:t>Журналы «Школа и производство» 1996г. № 3 стр.58, 2000г. № 3 стр.77, 1995г. №6 стр.58.</a:t>
            </a:r>
          </a:p>
          <a:p>
            <a:pPr indent="109538">
              <a:lnSpc>
                <a:spcPct val="80000"/>
              </a:lnSpc>
              <a:defRPr/>
            </a:pPr>
            <a:r>
              <a:rPr lang="ru-RU" sz="2400" dirty="0" err="1" smtClean="0"/>
              <a:t>Р.А.Гильман</a:t>
            </a:r>
            <a:r>
              <a:rPr lang="ru-RU" sz="2400" dirty="0" smtClean="0"/>
              <a:t> «Нитка в умелых руках» Москва 1993г.</a:t>
            </a:r>
          </a:p>
          <a:p>
            <a:pPr indent="109538">
              <a:lnSpc>
                <a:spcPct val="80000"/>
              </a:lnSpc>
              <a:defRPr/>
            </a:pPr>
            <a:r>
              <a:rPr lang="ru-RU" sz="2400" dirty="0" smtClean="0"/>
              <a:t>М.И.Нагибина «Чудеса из ткани своими руками». Пособие для родителей и педагогов. Ярославль Академия развития 1997г.</a:t>
            </a:r>
          </a:p>
          <a:p>
            <a:pPr indent="109538">
              <a:lnSpc>
                <a:spcPct val="80000"/>
              </a:lnSpc>
              <a:defRPr/>
            </a:pPr>
            <a:r>
              <a:rPr lang="ru-RU" sz="2400" dirty="0" smtClean="0"/>
              <a:t>Интернет – сайты</a:t>
            </a: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2"/>
              </a:rPr>
              <a:t>http://igrushka.kz/vip51/izonit.php</a:t>
            </a:r>
            <a:endParaRPr lang="ru-RU" sz="2800" dirty="0" smtClean="0">
              <a:hlinkClick r:id="rId3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3"/>
              </a:rPr>
              <a:t>http://uglichkukla.narod.ru/Teh_Izonit.htm</a:t>
            </a:r>
            <a:endParaRPr lang="ru-RU" sz="2800" dirty="0" smtClean="0">
              <a:hlinkClick r:id="rId4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4"/>
              </a:rPr>
              <a:t>http://igrushka.forever.kz/vip54/izonit.php</a:t>
            </a:r>
            <a:endParaRPr lang="ru-RU" sz="2800" dirty="0" smtClean="0">
              <a:hlinkClick r:id="rId5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5"/>
              </a:rPr>
              <a:t>http://foto.rambler.ru/users/technolog/izonit/</a:t>
            </a:r>
            <a:endParaRPr lang="ru-RU" sz="2800" dirty="0" smtClean="0">
              <a:hlinkClick r:id="rId6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6"/>
              </a:rPr>
              <a:t>http://www.greeting-cards.ru/izonit/index.php</a:t>
            </a:r>
            <a:endParaRPr lang="ru-RU" sz="2800" dirty="0" smtClean="0">
              <a:hlinkClick r:id="rId7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7"/>
              </a:rPr>
              <a:t>http://tehnologiya.narod.ru/rukodelie/rukodelie5.htm</a:t>
            </a:r>
            <a:endParaRPr lang="ru-RU" sz="2800" dirty="0" smtClean="0">
              <a:hlinkClick r:id="rId8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8"/>
              </a:rPr>
              <a:t>http://nkj.ru/archive/articles/918/</a:t>
            </a:r>
            <a:endParaRPr lang="ru-RU" sz="2800" dirty="0" smtClean="0">
              <a:hlinkClick r:id="rId9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9"/>
              </a:rPr>
              <a:t>http://nauka.relis.ru/50/0412/50412116.html</a:t>
            </a:r>
            <a:endParaRPr lang="ru-RU" sz="2800" dirty="0" smtClean="0">
              <a:hlinkClick r:id="rId10"/>
            </a:endParaRPr>
          </a:p>
          <a:p>
            <a:pPr indent="109538">
              <a:lnSpc>
                <a:spcPct val="80000"/>
              </a:lnSpc>
              <a:buNone/>
              <a:defRPr/>
            </a:pPr>
            <a:r>
              <a:rPr lang="ru-RU" sz="2800" dirty="0" smtClean="0">
                <a:hlinkClick r:id="rId10"/>
              </a:rPr>
              <a:t>http://www.lobzik.pri.ee/modules/newbb/viewtopic.php?topic_id=59&amp;forum=3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357298"/>
            <a:ext cx="7924800" cy="2357454"/>
          </a:xfrm>
        </p:spPr>
        <p:txBody>
          <a:bodyPr/>
          <a:lstStyle/>
          <a:p>
            <a:pPr algn="ctr"/>
            <a:r>
              <a:rPr lang="ru-RU" b="1" dirty="0" smtClean="0"/>
              <a:t>Творческих успехов!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rgbClr val="002060"/>
                </a:solidFill>
              </a:rPr>
              <a:t>Из истории вышивки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85925"/>
            <a:ext cx="8572528" cy="4829187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Вышивание было известно в глубокой древности, а колыбелью его был Восток , в Азии это искусство широко процветало до того, как стало известно грекам и римлянам, хотя это изобретение они приписывают себе. Затем вышивание распространилось по другим странам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</a:t>
            </a:r>
          </a:p>
          <a:p>
            <a:pPr eaLnBrk="1" hangingPunct="1"/>
            <a:endParaRPr lang="ru-RU" sz="36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i="1" dirty="0" smtClean="0">
                <a:solidFill>
                  <a:srgbClr val="002060"/>
                </a:solidFill>
              </a:rPr>
              <a:t>Виды вышивок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872038" y="1600200"/>
            <a:ext cx="3814762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Существуют разные виды вышивок: счётная вышивка, вышивание по рисунку (гладь), вышивание шёлковыми лентами, бисером, изонить.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Встречаются ещё и другие названия изонити: ниточный дизайн, нитяная графика.</a:t>
            </a:r>
            <a:endParaRPr lang="en-US" sz="24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900113" y="1628775"/>
            <a:ext cx="381476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/>
          </a:p>
        </p:txBody>
      </p:sp>
      <p:pic>
        <p:nvPicPr>
          <p:cNvPr id="1027" name="Picture 3" descr="C:\Documents and Settings\Admin\Рабочий стол\2015-2016 учебный год\Кружок МОЙ\Изображение 009.jpg"/>
          <p:cNvPicPr>
            <a:picLocks noChangeAspect="1" noChangeArrowheads="1"/>
          </p:cNvPicPr>
          <p:nvPr/>
        </p:nvPicPr>
        <p:blipFill>
          <a:blip r:embed="rId2" cstate="print"/>
          <a:srcRect l="8333" t="7407" r="8333" b="11111"/>
          <a:stretch>
            <a:fillRect/>
          </a:stretch>
        </p:blipFill>
        <p:spPr bwMode="auto">
          <a:xfrm>
            <a:off x="564978" y="1071546"/>
            <a:ext cx="3214710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Documents and Settings\Admin\Рабочий стол\2015-2016 учебный год\Кружок МОЙ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4000" t="5333" b="6667"/>
          <a:stretch>
            <a:fillRect/>
          </a:stretch>
        </p:blipFill>
        <p:spPr bwMode="auto">
          <a:xfrm>
            <a:off x="1214414" y="3929066"/>
            <a:ext cx="34290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62" y="1524000"/>
            <a:ext cx="3588474" cy="37623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924226"/>
          </a:xfrm>
        </p:spPr>
        <p:txBody>
          <a:bodyPr/>
          <a:lstStyle/>
          <a:p>
            <a:r>
              <a:rPr lang="ru-RU" b="1" dirty="0" smtClean="0"/>
              <a:t>«Нитяная графика», </a:t>
            </a:r>
            <a:br>
              <a:rPr lang="ru-RU" b="1" dirty="0" smtClean="0"/>
            </a:br>
            <a:r>
              <a:rPr lang="ru-RU" b="1" dirty="0" smtClean="0"/>
              <a:t>или изонить, - </a:t>
            </a:r>
            <a:r>
              <a:rPr lang="ru-RU" sz="4400" b="1" dirty="0" smtClean="0"/>
              <a:t>это графический рисунок, выполненный нитями, натянутыми в определенном порядке на твердом фоне.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222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err="1" smtClean="0">
                <a:solidFill>
                  <a:srgbClr val="002060"/>
                </a:solidFill>
              </a:rPr>
              <a:t>Изонить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1928802"/>
            <a:ext cx="4614866" cy="31432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Привлекает 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 изонить потому, что выполняется она быстро и придумать можно много интересных узоров и композиций.</a:t>
            </a:r>
          </a:p>
          <a:p>
            <a:pPr eaLnBrk="1" hangingPunct="1"/>
            <a:endParaRPr lang="ru-RU" sz="2000" b="1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 descr="C:\Documents and Settings\Admin\Рабочий стол\2015-2016 учебный год\Кружок МОЙ\Изображение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381" b="5358"/>
          <a:stretch>
            <a:fillRect/>
          </a:stretch>
        </p:blipFill>
        <p:spPr bwMode="auto">
          <a:xfrm>
            <a:off x="857224" y="1643050"/>
            <a:ext cx="292895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b="1" i="1" dirty="0" smtClean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0" y="714356"/>
            <a:ext cx="4829180" cy="541656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Этот вид творчества развивает воображение, глазомер, мелкую моторику пальцев, художественные способности и эстетический вкус. В технике нитяной графики можно изготовить не только декоративное панно, но и поздравительные открытки, сувенирные обложки, закладки.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3074" name="Picture 2" descr="C:\Documents and Settings\Admin\Рабочий стол\2015-2016 учебный год\Кружок МОЙ\Изображение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000" r="10591" b="2499"/>
          <a:stretch>
            <a:fillRect/>
          </a:stretch>
        </p:blipFill>
        <p:spPr bwMode="auto">
          <a:xfrm>
            <a:off x="571472" y="1714488"/>
            <a:ext cx="370725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Материалы и инструменты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810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Для работы потребуется: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набор цветного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      картона, бархатная бумага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цветные нитки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Можно использовать все типы ниток, но при освоении техники лучше использовать цветные катушечные нитки  №20, 40.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швейные иглы с широким ушком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ножницы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английская игла, булавки, шило,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карандаш, линейка, циркуль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поролон, пенопласт, который подкладывают под картон для прокалывания дырочек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b="1" dirty="0" smtClean="0"/>
              <a:t>лекало для вычерчивание дуг, овалов, завитков.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13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810000" cy="2857500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9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9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9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93733"/>
          </a:xfrm>
        </p:spPr>
        <p:txBody>
          <a:bodyPr/>
          <a:lstStyle/>
          <a:p>
            <a:pPr algn="ctr" eaLnBrk="1" hangingPunct="1"/>
            <a:r>
              <a:rPr lang="ru-RU" i="1" dirty="0" smtClean="0">
                <a:solidFill>
                  <a:srgbClr val="002060"/>
                </a:solidFill>
              </a:rPr>
              <a:t>Техника выполнения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4714860"/>
            <a:ext cx="7643866" cy="428628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Используя основные приемы заполнения угла, окружности, овала, дуг, можно создать различные варианты вышивки . Готовые работы можно украсить бусинками, бисером, дополнить аппликацией, рисунком.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6146" name="Picture 2" descr="C:\Documents and Settings\Admin\Рабочий стол\2015-2016 учебный год\Кружок МОЙ\Изображение 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236" b="3975"/>
          <a:stretch>
            <a:fillRect/>
          </a:stretch>
        </p:blipFill>
        <p:spPr bwMode="auto">
          <a:xfrm>
            <a:off x="2143108" y="1071546"/>
            <a:ext cx="484456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dirty="0" smtClean="0">
                <a:solidFill>
                  <a:srgbClr val="FFFF00"/>
                </a:solidFill>
              </a:rPr>
              <a:t>Техника безопасности</a:t>
            </a:r>
            <a:br>
              <a:rPr lang="ru-RU" sz="3800" b="1" dirty="0" smtClean="0">
                <a:solidFill>
                  <a:srgbClr val="FFFF00"/>
                </a:solidFill>
              </a:rPr>
            </a:br>
            <a:r>
              <a:rPr lang="ru-RU" sz="3800" b="1" dirty="0" smtClean="0">
                <a:solidFill>
                  <a:srgbClr val="FFFF00"/>
                </a:solidFill>
              </a:rPr>
              <a:t> во время работы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35" y="1643063"/>
            <a:ext cx="8643966" cy="4611687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Ножницы должны лежать с сомкнутыми лезвиями, передавать их следует кольцами вперед.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Нельзя пользоваться ржавыми иглами и булавками. Следует хранить иголки и булавки в коробке с крышкой.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Нельзя делать резких движений рукой с ножницами и иголкой в направлении рядом сидящего человека.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Во время работы иголки нужно вставлять в игольницу.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880</TotalTime>
  <Words>424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</vt:lpstr>
      <vt:lpstr>Из истории вышивки</vt:lpstr>
      <vt:lpstr>Виды вышивок</vt:lpstr>
      <vt:lpstr>«Нитяная графика»,  или изонить, - это графический рисунок, выполненный нитями, натянутыми в определенном порядке на твердом фоне. </vt:lpstr>
      <vt:lpstr>Изонить</vt:lpstr>
      <vt:lpstr>Слайд 6</vt:lpstr>
      <vt:lpstr>Материалы и инструменты</vt:lpstr>
      <vt:lpstr>Техника выполнения</vt:lpstr>
      <vt:lpstr>Техника безопасности  во время работы</vt:lpstr>
      <vt:lpstr>Схемы для вышивки «Изонить»</vt:lpstr>
      <vt:lpstr>  Всего два приема:        Заполнение угла Заполнение окружности </vt:lpstr>
      <vt:lpstr> Заполнение угла</vt:lpstr>
      <vt:lpstr>Последовательность заполнения угла</vt:lpstr>
      <vt:lpstr>Слайд 14</vt:lpstr>
      <vt:lpstr>Заполнение окружности</vt:lpstr>
      <vt:lpstr>Слайд 16</vt:lpstr>
      <vt:lpstr>Слайд 17</vt:lpstr>
      <vt:lpstr>Используемые ресурсы</vt:lpstr>
      <vt:lpstr>Творческих успехов!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Элективный курс по технологии : Народные промыслы . Изонить. Ажурные картинки в технике «изонить»</dc:title>
  <dc:creator>Мама</dc:creator>
  <cp:lastModifiedBy>Admin</cp:lastModifiedBy>
  <cp:revision>35</cp:revision>
  <dcterms:created xsi:type="dcterms:W3CDTF">2009-10-14T16:28:00Z</dcterms:created>
  <dcterms:modified xsi:type="dcterms:W3CDTF">2015-08-15T15:22:46Z</dcterms:modified>
</cp:coreProperties>
</file>