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6" autoAdjust="0"/>
  </p:normalViewPr>
  <p:slideViewPr>
    <p:cSldViewPr>
      <p:cViewPr varScale="1">
        <p:scale>
          <a:sx n="92" d="100"/>
          <a:sy n="92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34728-ACE8-4C0C-A0CA-7A4587D198D9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355BD-F6D9-47C9-AFB0-0215E77A5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355BD-F6D9-47C9-AFB0-0215E77A50F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62A3F7-660A-4EB2-8C1E-DD8D8848619B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BD09C2-312E-416B-925F-EFF2313FDC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4632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ученика начальной школы как средство мотивации</a:t>
            </a:r>
            <a:b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личностного развития</a:t>
            </a:r>
            <a:endParaRPr lang="ru-RU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и</a:t>
            </a:r>
            <a:r>
              <a:rPr lang="ru-RU" sz="2800" b="1" dirty="0" smtClean="0"/>
              <a:t>ли</a:t>
            </a:r>
          </a:p>
          <a:p>
            <a:pPr algn="ctr"/>
            <a:r>
              <a:rPr lang="ru-RU" sz="2800" b="1" dirty="0" smtClean="0"/>
              <a:t>«Дневник  моего  роста»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Для  создания  </a:t>
            </a:r>
            <a:r>
              <a:rPr lang="ru-RU" sz="2800" dirty="0" err="1" smtClean="0">
                <a:solidFill>
                  <a:srgbClr val="C00000"/>
                </a:solidFill>
              </a:rPr>
              <a:t>портфолио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требуется папка « на кольцах» ( обычная или архивная), которая наполнена файлами с </a:t>
            </a:r>
            <a:r>
              <a:rPr lang="ru-RU" dirty="0" err="1" smtClean="0">
                <a:solidFill>
                  <a:srgbClr val="C00000"/>
                </a:solidFill>
              </a:rPr>
              <a:t>перфорацией.желательно</a:t>
            </a:r>
            <a:r>
              <a:rPr lang="ru-RU" dirty="0" smtClean="0">
                <a:solidFill>
                  <a:srgbClr val="C00000"/>
                </a:solidFill>
              </a:rPr>
              <a:t> приобрести </a:t>
            </a:r>
            <a:r>
              <a:rPr lang="ru-RU" dirty="0" err="1" smtClean="0">
                <a:solidFill>
                  <a:srgbClr val="C00000"/>
                </a:solidFill>
              </a:rPr>
              <a:t>разноформатные</a:t>
            </a:r>
            <a:r>
              <a:rPr lang="ru-RU" dirty="0" smtClean="0">
                <a:solidFill>
                  <a:srgbClr val="C00000"/>
                </a:solidFill>
              </a:rPr>
              <a:t> файлы для хранения документов или работ формата А4,А5,А3.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Дополнительно можно вложить разделители, которые помогут </a:t>
            </a:r>
            <a:r>
              <a:rPr lang="ru-RU" dirty="0" err="1" smtClean="0">
                <a:solidFill>
                  <a:srgbClr val="C00000"/>
                </a:solidFill>
              </a:rPr>
              <a:t>структуировать</a:t>
            </a:r>
            <a:r>
              <a:rPr lang="ru-RU" dirty="0" smtClean="0">
                <a:solidFill>
                  <a:srgbClr val="C00000"/>
                </a:solidFill>
              </a:rPr>
              <a:t> папку по разделам.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Титульный  лист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   Содержит основную информацию (Фамилию, имя, отчество, учебное заведение, класс),контактную информацию и фото ученика</a:t>
            </a:r>
            <a:r>
              <a:rPr lang="ru-RU" dirty="0" smtClean="0">
                <a:solidFill>
                  <a:schemeClr val="accent6"/>
                </a:solidFill>
              </a:rPr>
              <a:t>. Важно </a:t>
            </a:r>
            <a:r>
              <a:rPr lang="ru-RU" dirty="0" smtClean="0">
                <a:solidFill>
                  <a:schemeClr val="accent6"/>
                </a:solidFill>
              </a:rPr>
              <a:t>дать ребёнку самому выбрать фотографию для титульного листа</a:t>
            </a:r>
            <a:r>
              <a:rPr lang="ru-RU" dirty="0" smtClean="0">
                <a:solidFill>
                  <a:schemeClr val="accent6"/>
                </a:solidFill>
              </a:rPr>
              <a:t>. </a:t>
            </a:r>
          </a:p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 smtClean="0">
                <a:solidFill>
                  <a:schemeClr val="accent6"/>
                </a:solidFill>
              </a:rPr>
              <a:t>   </a:t>
            </a:r>
            <a:r>
              <a:rPr lang="ru-RU" dirty="0" smtClean="0">
                <a:solidFill>
                  <a:schemeClr val="accent6"/>
                </a:solidFill>
              </a:rPr>
              <a:t>Не </a:t>
            </a:r>
            <a:r>
              <a:rPr lang="ru-RU" dirty="0" smtClean="0">
                <a:solidFill>
                  <a:schemeClr val="accent6"/>
                </a:solidFill>
              </a:rPr>
              <a:t>стоит давить на него. Дайте ему возможность показать себя таким, каким он себя представляет и хочет представиться другим.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Раздел « Содержание»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sz="4000" dirty="0" smtClean="0"/>
          </a:p>
          <a:p>
            <a:pPr algn="ctr"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Перечисляются названия разделов </a:t>
            </a:r>
            <a:r>
              <a:rPr lang="ru-RU" sz="4000" dirty="0" err="1" smtClean="0">
                <a:solidFill>
                  <a:schemeClr val="accent6"/>
                </a:solidFill>
              </a:rPr>
              <a:t>портфолио</a:t>
            </a:r>
            <a:r>
              <a:rPr lang="ru-RU" sz="4000" dirty="0" smtClean="0">
                <a:solidFill>
                  <a:schemeClr val="accent6"/>
                </a:solidFill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ученика начальной школы</a:t>
            </a:r>
            <a:endParaRPr lang="ru-RU" sz="4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Раздел « </a:t>
            </a:r>
            <a:r>
              <a:rPr lang="ru-RU" dirty="0" err="1" smtClean="0">
                <a:solidFill>
                  <a:srgbClr val="C00000"/>
                </a:solidFill>
              </a:rPr>
              <a:t>МоЯ</a:t>
            </a:r>
            <a:r>
              <a:rPr lang="ru-RU" dirty="0" smtClean="0">
                <a:solidFill>
                  <a:srgbClr val="C00000"/>
                </a:solidFill>
              </a:rPr>
              <a:t>  УЧЁБА»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   В этом разделе заголовки листов посвящены конкретному школьному предмету. Ученик наполняет этот раздел удачно написанными контрольными работами, интересными проектами, отзывами о прочитанных книгах, графиками роста скорости чтения, творческими работами.</a:t>
            </a: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Участники   работы  над   </a:t>
            </a:r>
            <a:r>
              <a:rPr lang="ru-RU" sz="3200" dirty="0" err="1" smtClean="0">
                <a:solidFill>
                  <a:srgbClr val="C00000"/>
                </a:solidFill>
              </a:rPr>
              <a:t>портфолио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1.  Учащиеся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2.  Родители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3.  Классный  руководитель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4. Учителя-предметники, педагоги дополнительного образования.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5. Заместитель директора по УВР.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6. Директор учебного заведения.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Анализ  работы над  </a:t>
            </a:r>
            <a:r>
              <a:rPr lang="ru-RU" sz="3200" dirty="0" err="1" smtClean="0">
                <a:solidFill>
                  <a:srgbClr val="C00000"/>
                </a:solidFill>
              </a:rPr>
              <a:t>портфолио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>
                <a:solidFill>
                  <a:schemeClr val="accent6">
                    <a:lumMod val="75000"/>
                  </a:schemeClr>
                </a:solidFill>
              </a:rPr>
              <a:t>  Проводится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классным руководителем.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 По результатам оценки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портфолио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учащихся проводится годовой образовательный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рейтинг,выявляются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обучающиеся, набравшие наибольшее количество баллов в классе, школе. Победители поощряются.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Три   основные   типа   </a:t>
            </a:r>
            <a:r>
              <a:rPr lang="ru-RU" dirty="0" err="1" smtClean="0">
                <a:solidFill>
                  <a:srgbClr val="C00000"/>
                </a:solidFill>
              </a:rPr>
              <a:t>портфолио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1.Портфолио документов</a:t>
            </a:r>
          </a:p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2.Портфолио работ   (</a:t>
            </a:r>
            <a:r>
              <a:rPr lang="ru-RU" sz="2000" dirty="0" smtClean="0">
                <a:solidFill>
                  <a:schemeClr val="accent6"/>
                </a:solidFill>
              </a:rPr>
              <a:t>собрание различных творческих, проектных, исследовательских работ ученика, описание основных форм и направлений его учебной и творческой активности: участие в научных конференциях, конкурсах, спортивных и художественных достижений)</a:t>
            </a:r>
          </a:p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3.Портфолио отзывов о достижениях  ученика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6"/>
                </a:solidFill>
              </a:rPr>
              <a:t>«включает в себя характеристики отношения школьника к различным видам деятельности, представленные учителями, родителями, работниками системы дополнительного образования, а также письменный анализ самого школьника своей конкретной деятельности и её результатов»</a:t>
            </a:r>
            <a:endParaRPr lang="ru-RU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Основное предназначение </a:t>
            </a:r>
            <a:r>
              <a:rPr lang="ru-RU" dirty="0" err="1" smtClean="0">
                <a:solidFill>
                  <a:srgbClr val="C00000"/>
                </a:solidFill>
              </a:rPr>
              <a:t>портфолио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продемонстрировать достижения ученика в различных областях деятельности: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учебной, творческой, социальной, коммуникативной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4800" dirty="0" smtClean="0">
                <a:solidFill>
                  <a:srgbClr val="C00000"/>
                </a:solidFill>
              </a:rPr>
              <a:t>-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sz="4000" dirty="0" smtClean="0">
                <a:solidFill>
                  <a:schemeClr val="accent6"/>
                </a:solidFill>
              </a:rPr>
              <a:t>это  не форма оценивания детей,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а «инструмент», с помощью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которого формируется у младших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школьников контрольно-оценочная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6"/>
                </a:solidFill>
              </a:rPr>
              <a:t>самостоятельность.</a:t>
            </a:r>
            <a:endParaRPr lang="ru-RU" sz="4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Основные   цели  и  задачи   ведения   </a:t>
            </a:r>
            <a:r>
              <a:rPr lang="ru-RU" sz="2400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2400" dirty="0" smtClean="0">
                <a:solidFill>
                  <a:srgbClr val="C00000"/>
                </a:solidFill>
              </a:rPr>
              <a:t>  в начальных классах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1. Создание ситуации успеха для каждого ученика, повышение самооценки и уверенности в собственных возможностях.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2. Максимальное раскрытие индивидуальных способностей каждого ребёнка, создание условий для его самореализации в различных областях школьной жизни и внешкольной жизни.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3. Развитие познавательных интересов учащихся и  формирование готовности к самостоятельному познанию.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4.Формирование установки на творческую деятельность и умений творческой деятельности, развитие мотивации дальнейшего творческого роста.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5. Формирование положительных моральных и нравственных качеств личности; стимулирование к самосовершенствованию.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6.Приобретение навыков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саморефлексии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, формирование умения анализировать собственные интересы, </a:t>
            </a:r>
            <a:r>
              <a:rPr lang="ru-RU" sz="1800" err="1" smtClean="0">
                <a:solidFill>
                  <a:schemeClr val="accent6">
                    <a:lumMod val="50000"/>
                  </a:schemeClr>
                </a:solidFill>
              </a:rPr>
              <a:t>склонности</a:t>
            </a:r>
            <a:r>
              <a:rPr lang="ru-RU" sz="1800" smtClean="0">
                <a:solidFill>
                  <a:schemeClr val="accent6">
                    <a:lumMod val="50000"/>
                  </a:schemeClr>
                </a:solidFill>
              </a:rPr>
              <a:t>, потребности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и соотносить их с имеющимися возможностями.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Нам   всем  придётся  привыкнуть к формуле: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          </a:t>
            </a:r>
            <a:r>
              <a:rPr lang="ru-RU" sz="4400" b="1" dirty="0" smtClean="0">
                <a:solidFill>
                  <a:srgbClr val="C00000"/>
                </a:solidFill>
              </a:rPr>
              <a:t>Аттестат + </a:t>
            </a:r>
            <a:r>
              <a:rPr lang="ru-RU" sz="4400" b="1" dirty="0" err="1" smtClean="0">
                <a:solidFill>
                  <a:srgbClr val="C00000"/>
                </a:solidFill>
              </a:rPr>
              <a:t>портфолио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                         =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   </a:t>
            </a:r>
            <a:r>
              <a:rPr lang="ru-RU" sz="4400" dirty="0" err="1" smtClean="0">
                <a:solidFill>
                  <a:srgbClr val="C00000"/>
                </a:solidFill>
              </a:rPr>
              <a:t>образовательтный</a:t>
            </a:r>
            <a:r>
              <a:rPr lang="ru-RU" sz="4400" dirty="0" smtClean="0">
                <a:solidFill>
                  <a:srgbClr val="C00000"/>
                </a:solidFill>
              </a:rPr>
              <a:t>  рейтинг     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выпускника  школы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Период составления </a:t>
            </a:r>
            <a:r>
              <a:rPr lang="ru-RU" sz="2000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2000" dirty="0" smtClean="0">
                <a:solidFill>
                  <a:srgbClr val="C00000"/>
                </a:solidFill>
              </a:rPr>
              <a:t> в начальной школе с 1 по 4 класс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3600" dirty="0" smtClean="0">
                <a:solidFill>
                  <a:srgbClr val="C00000"/>
                </a:solidFill>
              </a:rPr>
              <a:t> хранится в школе в течении всего </a:t>
            </a:r>
            <a:r>
              <a:rPr lang="ru-RU" sz="3600" dirty="0" err="1" smtClean="0">
                <a:solidFill>
                  <a:srgbClr val="C00000"/>
                </a:solidFill>
              </a:rPr>
              <a:t>прибывания</a:t>
            </a:r>
            <a:r>
              <a:rPr lang="ru-RU" sz="3600" dirty="0" smtClean="0">
                <a:solidFill>
                  <a:srgbClr val="C00000"/>
                </a:solidFill>
              </a:rPr>
              <a:t> ребёнка в ней, при переводе ребёнка в другое  образовательное учреждение </a:t>
            </a:r>
            <a:r>
              <a:rPr lang="ru-RU" sz="3600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3600" dirty="0" smtClean="0">
                <a:solidFill>
                  <a:srgbClr val="C00000"/>
                </a:solidFill>
              </a:rPr>
              <a:t> выдаётся на руки родителям (законным представителям) вместе с личным делом ребёнка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Девиз работы с </a:t>
            </a:r>
            <a:r>
              <a:rPr lang="ru-RU" sz="2400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2400" dirty="0" smtClean="0">
                <a:solidFill>
                  <a:srgbClr val="C00000"/>
                </a:solidFill>
              </a:rPr>
              <a:t> ученика начальной школы: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«Каждодневный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творческий  процесс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ученика  должен  быть зафиксирован»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      Порядок  формирования  </a:t>
            </a:r>
            <a:r>
              <a:rPr lang="ru-RU" sz="3200" dirty="0" err="1" smtClean="0">
                <a:solidFill>
                  <a:srgbClr val="C00000"/>
                </a:solidFill>
              </a:rPr>
              <a:t>портфолио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                              </a:t>
            </a:r>
            <a:r>
              <a:rPr lang="ru-RU" sz="3600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     является одной из составляющих «портрета» выпускника и играет важную роль  при переходе ребёнка в 5-й класс средней школы для определения вектора его дальнейшего развития и обучения.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</TotalTime>
  <Words>579</Words>
  <Application>Microsoft Office PowerPoint</Application>
  <PresentationFormat>Экран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Портфолио   ученика начальной школы как средство мотивации личностного развития</vt:lpstr>
      <vt:lpstr>Три   основные   типа   портфолио</vt:lpstr>
      <vt:lpstr>Основное предназначение портфолио</vt:lpstr>
      <vt:lpstr>Портфолио-</vt:lpstr>
      <vt:lpstr>Основные   цели  и  задачи   ведения   портфолио  в начальных классах</vt:lpstr>
      <vt:lpstr>Нам   всем  придётся  привыкнуть к формуле:</vt:lpstr>
      <vt:lpstr>Период составления портфолио в начальной школе с 1 по 4 класс</vt:lpstr>
      <vt:lpstr>Девиз работы с портфолио ученика начальной школы:</vt:lpstr>
      <vt:lpstr>      Порядок  формирования  портфолио</vt:lpstr>
      <vt:lpstr>Для  создания  портфолио</vt:lpstr>
      <vt:lpstr>Титульный  лист</vt:lpstr>
      <vt:lpstr>Раздел « Содержание»</vt:lpstr>
      <vt:lpstr>Раздел « МоЯ  УЧЁБА»</vt:lpstr>
      <vt:lpstr>Участники   работы  над   портфолио</vt:lpstr>
      <vt:lpstr>Анализ  работы над  портфолио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  ученика начальной школы как средство мотивации личностного развития</dc:title>
  <dc:creator>Admin</dc:creator>
  <cp:lastModifiedBy>Admin</cp:lastModifiedBy>
  <cp:revision>31</cp:revision>
  <dcterms:created xsi:type="dcterms:W3CDTF">2015-11-19T16:04:53Z</dcterms:created>
  <dcterms:modified xsi:type="dcterms:W3CDTF">2015-11-22T19:33:12Z</dcterms:modified>
</cp:coreProperties>
</file>