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7" r:id="rId5"/>
    <p:sldId id="268" r:id="rId6"/>
    <p:sldId id="269" r:id="rId7"/>
    <p:sldId id="262" r:id="rId8"/>
    <p:sldId id="263" r:id="rId9"/>
    <p:sldId id="264" r:id="rId10"/>
    <p:sldId id="26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78" r:id="rId19"/>
    <p:sldId id="29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\&#1056;&#1072;&#1073;&#1086;&#1095;&#1080;&#1081;%20&#1089;&#1090;&#1086;&#1083;\&#1076;&#1086;&#1096;&#1082;&#1086;&#1083;&#1082;&#1072;\&#1084;&#1072;&#1090;&#1077;&#1084;\&#1076;&#1086;&#1096;&#1082;&#1086;&#1083;&#1082;&#1072;%20&#1091;&#1088;&#1086;&#1082;\&#1047;&#1072;&#1088;&#1103;&#1076;&#1082;&#1072;.mp3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F549AEAD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480" y="764704"/>
            <a:ext cx="8929047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Georgia" pitchFamily="18" charset="0"/>
              </a:rPr>
              <a:t>Занимательный материал</a:t>
            </a:r>
          </a:p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Georgia" pitchFamily="18" charset="0"/>
              </a:rPr>
              <a:t>в обучении дошкольников</a:t>
            </a:r>
          </a:p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Georgia" pitchFamily="18" charset="0"/>
              </a:rPr>
              <a:t>э</a:t>
            </a:r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Georgia" pitchFamily="18" charset="0"/>
              </a:rPr>
              <a:t>лементарной математике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F549AEAD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6"/>
          <p:cNvSpPr txBox="1">
            <a:spLocks/>
          </p:cNvSpPr>
          <p:nvPr/>
        </p:nvSpPr>
        <p:spPr>
          <a:xfrm>
            <a:off x="714348" y="500042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Решаем задачи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2428869"/>
            <a:ext cx="5286412" cy="1508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Предупреждение!!!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Эти рифмы любят врать.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Их придётся проверять!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6715140" y="3429000"/>
            <a:ext cx="428628" cy="428628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rawing_000820_c83eae2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57290" y="2428868"/>
            <a:ext cx="6401979" cy="4267209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428604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Мышь считает дырки в сыре: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Три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 плюс 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две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. Всего… </a:t>
            </a:r>
            <a:endParaRPr lang="ru-RU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1643050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3 + 2 =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Управляющая кнопка: сведения 8">
            <a:hlinkClick r:id="" action="ppaction://hlinkshowjump?jump=nextslide" highlightClick="1"/>
          </p:cNvPr>
          <p:cNvSpPr/>
          <p:nvPr/>
        </p:nvSpPr>
        <p:spPr>
          <a:xfrm>
            <a:off x="4857752" y="1714488"/>
            <a:ext cx="571504" cy="642942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285984" y="1357298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071802" y="1357298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57620" y="1357298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143504" y="1357298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00760" y="1357298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круглая скобка 6"/>
          <p:cNvSpPr/>
          <p:nvPr/>
        </p:nvSpPr>
        <p:spPr>
          <a:xfrm rot="16200000">
            <a:off x="3268257" y="53554"/>
            <a:ext cx="214314" cy="2250297"/>
          </a:xfrm>
          <a:prstGeom prst="righ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круглая скобка 7"/>
          <p:cNvSpPr/>
          <p:nvPr/>
        </p:nvSpPr>
        <p:spPr>
          <a:xfrm rot="16200000">
            <a:off x="5840025" y="517901"/>
            <a:ext cx="178595" cy="1285884"/>
          </a:xfrm>
          <a:prstGeom prst="righ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143240" y="35716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43509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4286248" y="500042"/>
            <a:ext cx="357190" cy="4500594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143372" y="3143248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5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3" name="Содержимое 3" descr="drawing_000820_c83eae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4286256"/>
            <a:ext cx="3500462" cy="2333216"/>
          </a:xfrm>
          <a:prstGeom prst="round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715272" y="5857892"/>
            <a:ext cx="785818" cy="714380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_7e6d0_472f792_X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1500174"/>
            <a:ext cx="2635265" cy="4312251"/>
          </a:xfrm>
          <a:prstGeom prst="rect">
            <a:avLst/>
          </a:prstGeom>
        </p:spPr>
      </p:pic>
      <p:pic>
        <p:nvPicPr>
          <p:cNvPr id="4" name="Содержимое 3" descr="drawing_000820_c83eae2a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500430" y="3156779"/>
            <a:ext cx="2428892" cy="2275541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428604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Под деревом </a:t>
            </a:r>
            <a:r>
              <a:rPr lang="ru-RU" sz="2800" b="1" dirty="0" smtClean="0">
                <a:solidFill>
                  <a:srgbClr val="C00000"/>
                </a:solidFill>
              </a:rPr>
              <a:t>четыре</a:t>
            </a:r>
            <a:r>
              <a:rPr lang="ru-RU" sz="2800" dirty="0" smtClean="0">
                <a:solidFill>
                  <a:srgbClr val="7030A0"/>
                </a:solidFill>
              </a:rPr>
              <a:t> льва.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Один</a:t>
            </a:r>
            <a:r>
              <a:rPr lang="ru-RU" sz="2800" dirty="0" smtClean="0">
                <a:solidFill>
                  <a:srgbClr val="7030A0"/>
                </a:solidFill>
              </a:rPr>
              <a:t> ушёл. Осталось…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1428736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4 - 1 =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3d7705f4635f7a3d389d406f7a5d1f2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4357694"/>
            <a:ext cx="3214710" cy="1785950"/>
          </a:xfrm>
          <a:prstGeom prst="rect">
            <a:avLst/>
          </a:prstGeom>
        </p:spPr>
      </p:pic>
      <p:pic>
        <p:nvPicPr>
          <p:cNvPr id="9" name="Рисунок 8" descr="ljova.jp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143504" y="5005917"/>
            <a:ext cx="2500330" cy="1852083"/>
          </a:xfrm>
          <a:prstGeom prst="rect">
            <a:avLst/>
          </a:prstGeom>
        </p:spPr>
      </p:pic>
      <p:pic>
        <p:nvPicPr>
          <p:cNvPr id="10" name="Рисунок 9" descr="3d7705f4635f7a3d389d406f7a5d1f2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00034" y="2928934"/>
            <a:ext cx="3224252" cy="1946201"/>
          </a:xfrm>
          <a:prstGeom prst="rect">
            <a:avLst/>
          </a:prstGeom>
        </p:spPr>
      </p:pic>
      <p:sp>
        <p:nvSpPr>
          <p:cNvPr id="12" name="Управляющая кнопка: сведения 11">
            <a:hlinkClick r:id="" action="ppaction://hlinkshowjump?jump=nextslide" highlightClick="1"/>
          </p:cNvPr>
          <p:cNvSpPr/>
          <p:nvPr/>
        </p:nvSpPr>
        <p:spPr>
          <a:xfrm>
            <a:off x="3428992" y="1500174"/>
            <a:ext cx="571504" cy="642942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0.00278 L -0.69913 -0.0078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_7e6d0_472f792_X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809" y="3071810"/>
            <a:ext cx="1674821" cy="2740615"/>
          </a:xfrm>
          <a:prstGeom prst="rect">
            <a:avLst/>
          </a:prstGeom>
        </p:spPr>
      </p:pic>
      <p:pic>
        <p:nvPicPr>
          <p:cNvPr id="4" name="Содержимое 3" descr="drawing_000820_c83eae2a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834933" y="4429132"/>
            <a:ext cx="1285884" cy="1204698"/>
          </a:xfrm>
          <a:prstGeom prst="roundRect">
            <a:avLst/>
          </a:prstGeom>
        </p:spPr>
      </p:pic>
      <p:pic>
        <p:nvPicPr>
          <p:cNvPr id="6" name="Рисунок 5" descr="3d7705f4635f7a3d389d406f7a5d1f2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445" y="4857760"/>
            <a:ext cx="2043083" cy="1135046"/>
          </a:xfrm>
          <a:prstGeom prst="rect">
            <a:avLst/>
          </a:prstGeom>
        </p:spPr>
      </p:pic>
      <p:pic>
        <p:nvPicPr>
          <p:cNvPr id="9" name="Рисунок 8" descr="ljova.jp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500694" y="5270501"/>
            <a:ext cx="1785950" cy="1322916"/>
          </a:xfrm>
          <a:prstGeom prst="rect">
            <a:avLst/>
          </a:prstGeom>
        </p:spPr>
      </p:pic>
      <p:pic>
        <p:nvPicPr>
          <p:cNvPr id="10" name="Рисунок 9" descr="3d7705f4635f7a3d389d406f7a5d1f2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5786" y="3763744"/>
            <a:ext cx="2049147" cy="1236892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4000496" y="121442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86314" y="121442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572132" y="121442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286512" y="121442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круглая скобка 17"/>
          <p:cNvSpPr/>
          <p:nvPr/>
        </p:nvSpPr>
        <p:spPr>
          <a:xfrm rot="16200000">
            <a:off x="5339959" y="-446512"/>
            <a:ext cx="214315" cy="2964678"/>
          </a:xfrm>
          <a:prstGeom prst="righ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857752" y="142852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7950" y="185736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 rot="5400000">
            <a:off x="4786314" y="1428736"/>
            <a:ext cx="500066" cy="2214578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786314" y="2857496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3</a:t>
            </a:r>
            <a:endParaRPr lang="ru-RU" sz="4400" b="1" dirty="0">
              <a:solidFill>
                <a:srgbClr val="00206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6215074" y="1214422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715272" y="5857892"/>
            <a:ext cx="785818" cy="714380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46 0.00278 L -0.69913 -0.0078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rawing_000820_c83eae2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1406" y="2864821"/>
            <a:ext cx="7906786" cy="3921765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428604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Десяток</a:t>
            </a:r>
            <a:r>
              <a:rPr lang="ru-RU" sz="2800" dirty="0" smtClean="0">
                <a:solidFill>
                  <a:srgbClr val="7030A0"/>
                </a:solidFill>
              </a:rPr>
              <a:t> ягодок в траве.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Я съел </a:t>
            </a:r>
            <a:r>
              <a:rPr lang="ru-RU" sz="2800" b="1" dirty="0" smtClean="0">
                <a:solidFill>
                  <a:srgbClr val="C00000"/>
                </a:solidFill>
              </a:rPr>
              <a:t>пяток</a:t>
            </a:r>
            <a:r>
              <a:rPr lang="ru-RU" sz="2800" dirty="0" smtClean="0">
                <a:solidFill>
                  <a:srgbClr val="7030A0"/>
                </a:solidFill>
              </a:rPr>
              <a:t>. Осталось…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164305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10 – 5 =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Управляющая кнопка: сведения 8">
            <a:hlinkClick r:id="" action="ppaction://hlinkshowjump?jump=nextslide" highlightClick="1"/>
          </p:cNvPr>
          <p:cNvSpPr/>
          <p:nvPr/>
        </p:nvSpPr>
        <p:spPr>
          <a:xfrm>
            <a:off x="4857752" y="1714488"/>
            <a:ext cx="571504" cy="642942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50507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3786190"/>
            <a:ext cx="2357454" cy="235745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rawing_000820_c83eae2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71604" y="3892385"/>
            <a:ext cx="5835084" cy="2894201"/>
          </a:xfrm>
          <a:prstGeom prst="roundRect">
            <a:avLst/>
          </a:prstGeom>
        </p:spPr>
      </p:pic>
      <p:pic>
        <p:nvPicPr>
          <p:cNvPr id="6" name="Рисунок 5" descr="150507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4143380"/>
            <a:ext cx="2071702" cy="207170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714480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571736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428992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43438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круглая скобка 12"/>
          <p:cNvSpPr/>
          <p:nvPr/>
        </p:nvSpPr>
        <p:spPr>
          <a:xfrm rot="16200000">
            <a:off x="4250529" y="-2821826"/>
            <a:ext cx="357190" cy="8715436"/>
          </a:xfrm>
          <a:prstGeom prst="righ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00430" y="506536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0826" y="250030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1785918" y="1142984"/>
            <a:ext cx="428628" cy="3857652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785918" y="3357562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5</a:t>
            </a:r>
            <a:endParaRPr lang="ru-RU" sz="4400" b="1" dirty="0">
              <a:solidFill>
                <a:srgbClr val="00206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4572000" y="1928802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143900" y="6000768"/>
            <a:ext cx="785818" cy="714380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500694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 flipV="1">
            <a:off x="5429256" y="1928802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6411022" y="1883900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6339584" y="1883900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7286644" y="1857364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10800000" flipV="1">
            <a:off x="7215206" y="1857364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8215338" y="1857364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8143900" y="1857364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71406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857224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rawing_000820_c83eae2a.jpg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EBE5E7"/>
              </a:clrFrom>
              <a:clrTo>
                <a:srgbClr val="EBE5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0288" y="2629303"/>
            <a:ext cx="6304984" cy="4157284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214290"/>
            <a:ext cx="5572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В вазе было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</a:rPr>
              <a:t>девять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роз.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Папа </a:t>
            </a:r>
            <a:r>
              <a:rPr lang="ru-RU" sz="2800" b="1" u="sng" dirty="0" smtClean="0">
                <a:solidFill>
                  <a:srgbClr val="FF0000"/>
                </a:solidFill>
              </a:rPr>
              <a:t>шесть</a:t>
            </a:r>
            <a:r>
              <a:rPr lang="ru-RU" sz="2800" dirty="0" smtClean="0">
                <a:solidFill>
                  <a:schemeClr val="tx2"/>
                </a:solidFill>
              </a:rPr>
              <a:t> из них унёс.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Сколько роз осталось, спросим!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Отвечай скорее…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2143116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9 – 6 =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Управляющая кнопка: сведения 8">
            <a:hlinkClick r:id="" action="ppaction://hlinkshowjump?jump=nextslide" highlightClick="1"/>
          </p:cNvPr>
          <p:cNvSpPr/>
          <p:nvPr/>
        </p:nvSpPr>
        <p:spPr>
          <a:xfrm>
            <a:off x="4214810" y="2143116"/>
            <a:ext cx="571504" cy="642942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3roz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b="23611"/>
          <a:stretch>
            <a:fillRect/>
          </a:stretch>
        </p:blipFill>
        <p:spPr>
          <a:xfrm rot="16200000">
            <a:off x="3707665" y="3747732"/>
            <a:ext cx="3514620" cy="264320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571736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43438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круглая скобка 12"/>
          <p:cNvSpPr/>
          <p:nvPr/>
        </p:nvSpPr>
        <p:spPr>
          <a:xfrm rot="16200000">
            <a:off x="4679156" y="-2321759"/>
            <a:ext cx="214315" cy="8001056"/>
          </a:xfrm>
          <a:prstGeom prst="righ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00430" y="506536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9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3636" y="264967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1893075" y="1893083"/>
            <a:ext cx="428628" cy="2357454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7356" y="3286124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3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4572000" y="1928802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143900" y="6000768"/>
            <a:ext cx="785818" cy="714380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500694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 flipV="1">
            <a:off x="5429256" y="1928802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6411022" y="1883900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6339584" y="1883900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7286644" y="1857364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10800000" flipV="1">
            <a:off x="7215206" y="1857364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8215338" y="1857364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8143900" y="1857364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928662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714480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786182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3714744" y="1928802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3roz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b="23611"/>
          <a:stretch>
            <a:fillRect/>
          </a:stretch>
        </p:blipFill>
        <p:spPr>
          <a:xfrm rot="16200000">
            <a:off x="2415117" y="3682958"/>
            <a:ext cx="3514619" cy="2629878"/>
          </a:xfrm>
          <a:prstGeom prst="rect">
            <a:avLst/>
          </a:prstGeom>
        </p:spPr>
      </p:pic>
      <p:pic>
        <p:nvPicPr>
          <p:cNvPr id="30" name="Рисунок 29" descr="3roz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b="23611"/>
          <a:stretch>
            <a:fillRect/>
          </a:stretch>
        </p:blipFill>
        <p:spPr>
          <a:xfrm rot="16200000" flipV="1">
            <a:off x="1947580" y="3824659"/>
            <a:ext cx="3514620" cy="255206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rawing_000820_c83eae2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BE5E7"/>
              </a:clrFrom>
              <a:clrTo>
                <a:srgbClr val="EBE5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1142984"/>
            <a:ext cx="6304984" cy="4157284"/>
          </a:xfrm>
          <a:prstGeom prst="roundRect">
            <a:avLst/>
          </a:prstGeom>
        </p:spPr>
      </p:pic>
      <p:pic>
        <p:nvPicPr>
          <p:cNvPr id="3" name="Заряд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358082" y="478632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54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500694" cy="5111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Д/И «НАЙДИ СОСЕДЕЙ ЧИСЛА»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2000264" cy="19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143248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929198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285860"/>
            <a:ext cx="188119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929198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8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5" y="1285860"/>
            <a:ext cx="17859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929198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143248"/>
            <a:ext cx="188119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929190" y="1571612"/>
          <a:ext cx="714380" cy="1188720"/>
        </p:xfrm>
        <a:graphic>
          <a:graphicData uri="http://schemas.openxmlformats.org/drawingml/2006/table">
            <a:tbl>
              <a:tblPr/>
              <a:tblGrid>
                <a:gridCol w="714380"/>
              </a:tblGrid>
              <a:tr h="1071570">
                <a:tc>
                  <a:txBody>
                    <a:bodyPr/>
                    <a:lstStyle/>
                    <a:p>
                      <a:r>
                        <a:rPr lang="ru-RU" sz="7200" b="1" dirty="0"/>
                        <a:t>8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42976" y="1643050"/>
          <a:ext cx="761984" cy="1237302"/>
        </p:xfrm>
        <a:graphic>
          <a:graphicData uri="http://schemas.openxmlformats.org/drawingml/2006/table">
            <a:tbl>
              <a:tblPr/>
              <a:tblGrid>
                <a:gridCol w="761984"/>
              </a:tblGrid>
              <a:tr h="1237302">
                <a:tc>
                  <a:txBody>
                    <a:bodyPr/>
                    <a:lstStyle/>
                    <a:p>
                      <a:r>
                        <a:rPr lang="ru-RU" sz="7200" b="1" dirty="0"/>
                        <a:t>6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071802" y="3429000"/>
          <a:ext cx="690546" cy="1188720"/>
        </p:xfrm>
        <a:graphic>
          <a:graphicData uri="http://schemas.openxmlformats.org/drawingml/2006/table">
            <a:tbl>
              <a:tblPr/>
              <a:tblGrid>
                <a:gridCol w="690546"/>
              </a:tblGrid>
              <a:tr h="1094426">
                <a:tc>
                  <a:txBody>
                    <a:bodyPr/>
                    <a:lstStyle/>
                    <a:p>
                      <a:r>
                        <a:rPr lang="ru-RU" sz="7200" b="1" dirty="0"/>
                        <a:t>5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143240" y="5143512"/>
          <a:ext cx="690546" cy="1188720"/>
        </p:xfrm>
        <a:graphic>
          <a:graphicData uri="http://schemas.openxmlformats.org/drawingml/2006/table">
            <a:tbl>
              <a:tblPr/>
              <a:tblGrid>
                <a:gridCol w="690546"/>
              </a:tblGrid>
              <a:tr h="1117282">
                <a:tc>
                  <a:txBody>
                    <a:bodyPr/>
                    <a:lstStyle/>
                    <a:p>
                      <a:r>
                        <a:rPr lang="ru-RU" sz="7200" b="1" dirty="0"/>
                        <a:t>9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858016" y="4357694"/>
          <a:ext cx="690546" cy="1188720"/>
        </p:xfrm>
        <a:graphic>
          <a:graphicData uri="http://schemas.openxmlformats.org/drawingml/2006/table">
            <a:tbl>
              <a:tblPr/>
              <a:tblGrid>
                <a:gridCol w="690546"/>
              </a:tblGrid>
              <a:tr h="1117282">
                <a:tc>
                  <a:txBody>
                    <a:bodyPr/>
                    <a:lstStyle/>
                    <a:p>
                      <a:r>
                        <a:rPr lang="ru-RU" sz="7200" b="1" dirty="0"/>
                        <a:t>7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929454" y="2571744"/>
          <a:ext cx="642942" cy="1188720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1045844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6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000892" y="1428736"/>
          <a:ext cx="660742" cy="1260158"/>
        </p:xfrm>
        <a:graphic>
          <a:graphicData uri="http://schemas.openxmlformats.org/drawingml/2006/table">
            <a:tbl>
              <a:tblPr/>
              <a:tblGrid>
                <a:gridCol w="660742"/>
              </a:tblGrid>
              <a:tr h="1260158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7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929454" y="5357826"/>
          <a:ext cx="571504" cy="1463040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/>
                        <a:t>4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6929454" y="3429000"/>
          <a:ext cx="589304" cy="1188720"/>
        </p:xfrm>
        <a:graphic>
          <a:graphicData uri="http://schemas.openxmlformats.org/drawingml/2006/table">
            <a:tbl>
              <a:tblPr/>
              <a:tblGrid>
                <a:gridCol w="589304"/>
              </a:tblGrid>
              <a:tr h="0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8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6715140" y="428604"/>
          <a:ext cx="1119174" cy="1188720"/>
        </p:xfrm>
        <a:graphic>
          <a:graphicData uri="http://schemas.openxmlformats.org/drawingml/2006/table">
            <a:tbl>
              <a:tblPr/>
              <a:tblGrid>
                <a:gridCol w="1119174"/>
              </a:tblGrid>
              <a:tr h="1165864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10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8072462" y="4071942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5</a:t>
            </a:r>
            <a:endParaRPr lang="ru-RU" sz="6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786710" y="3357562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3</a:t>
            </a:r>
            <a:endParaRPr lang="ru-RU" sz="6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358214" y="5429264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2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4 0.00023 L -0.4198 0.00023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9 -1.83669E-6 L -0.61979 -0.28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94633E-6 L -0.2283 0.13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05 0.02891 L -0.62847 0.249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601 L -0.22466 0.680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3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Д/И «Добавь недостающую цепочку»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0" y="857232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42844" y="5429264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071934" y="857232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858148" y="1714488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1000108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2857496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4" name="Прямоугольник 13"/>
          <p:cNvSpPr/>
          <p:nvPr/>
        </p:nvSpPr>
        <p:spPr>
          <a:xfrm>
            <a:off x="8001024" y="5572140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5" name="Прямоугольник 14"/>
          <p:cNvSpPr/>
          <p:nvPr/>
        </p:nvSpPr>
        <p:spPr>
          <a:xfrm>
            <a:off x="7286644" y="1142984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6" name="Овал 15"/>
          <p:cNvSpPr/>
          <p:nvPr/>
        </p:nvSpPr>
        <p:spPr>
          <a:xfrm>
            <a:off x="5214942" y="92867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7" name="Овал 16"/>
          <p:cNvSpPr/>
          <p:nvPr/>
        </p:nvSpPr>
        <p:spPr>
          <a:xfrm>
            <a:off x="7572396" y="271462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8" name="Овал 17"/>
          <p:cNvSpPr/>
          <p:nvPr/>
        </p:nvSpPr>
        <p:spPr>
          <a:xfrm>
            <a:off x="1000100" y="92867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9" name="Овал 18"/>
          <p:cNvSpPr/>
          <p:nvPr/>
        </p:nvSpPr>
        <p:spPr>
          <a:xfrm>
            <a:off x="2143108" y="5643578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0" name="Трапеция 19"/>
          <p:cNvSpPr/>
          <p:nvPr/>
        </p:nvSpPr>
        <p:spPr>
          <a:xfrm>
            <a:off x="6143636" y="1142984"/>
            <a:ext cx="914400" cy="727995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1" name="Трапеция 20"/>
          <p:cNvSpPr/>
          <p:nvPr/>
        </p:nvSpPr>
        <p:spPr>
          <a:xfrm>
            <a:off x="2000232" y="1071546"/>
            <a:ext cx="914400" cy="727995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2" name="Трапеция 21"/>
          <p:cNvSpPr/>
          <p:nvPr/>
        </p:nvSpPr>
        <p:spPr>
          <a:xfrm>
            <a:off x="6643702" y="2928934"/>
            <a:ext cx="914400" cy="727995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3" name="Трапеция 22"/>
          <p:cNvSpPr/>
          <p:nvPr/>
        </p:nvSpPr>
        <p:spPr>
          <a:xfrm>
            <a:off x="1285852" y="5857892"/>
            <a:ext cx="914400" cy="727995"/>
          </a:xfrm>
          <a:prstGeom prst="trapezoid">
            <a:avLst/>
          </a:prstGeom>
          <a:solidFill>
            <a:srgbClr val="EB57D9"/>
          </a:solidFill>
          <a:ln>
            <a:solidFill>
              <a:srgbClr val="EB5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4" name="Трапеция 23"/>
          <p:cNvSpPr/>
          <p:nvPr/>
        </p:nvSpPr>
        <p:spPr>
          <a:xfrm>
            <a:off x="4357686" y="5786454"/>
            <a:ext cx="914400" cy="727995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5" name="Блок-схема: решение 24"/>
          <p:cNvSpPr/>
          <p:nvPr/>
        </p:nvSpPr>
        <p:spPr>
          <a:xfrm>
            <a:off x="6357950" y="5715016"/>
            <a:ext cx="1428760" cy="857256"/>
          </a:xfrm>
          <a:prstGeom prst="flowChartDecisi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3143240" y="5572140"/>
            <a:ext cx="1060704" cy="91440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9" name="Овал 28"/>
          <p:cNvSpPr/>
          <p:nvPr/>
        </p:nvSpPr>
        <p:spPr>
          <a:xfrm>
            <a:off x="4286248" y="4786322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31" name="Прямоугольник 30"/>
          <p:cNvSpPr/>
          <p:nvPr/>
        </p:nvSpPr>
        <p:spPr>
          <a:xfrm>
            <a:off x="5357818" y="5643578"/>
            <a:ext cx="9144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06 -0.05367 L 0.47361 -0.3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11636 L 0.1606 -0.399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20842E-6 L -0.19687 -0.38839 " pathEditMode="relative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9579E-6 L -0.70086 -0.3567 " pathEditMode="relative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9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6540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Д/И «Найди закономерность и добавь предмет»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1952628" cy="177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496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643445"/>
            <a:ext cx="1857388" cy="181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071546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643445"/>
            <a:ext cx="1928826" cy="188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071546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857496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786057"/>
            <a:ext cx="1928826" cy="18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643446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 descr="C:\Users\NEW\Desktop\алфавит буквы\0_9adfb_d0768546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142984"/>
            <a:ext cx="1500198" cy="1393041"/>
          </a:xfrm>
          <a:prstGeom prst="rect">
            <a:avLst/>
          </a:prstGeom>
          <a:noFill/>
        </p:spPr>
      </p:pic>
      <p:pic>
        <p:nvPicPr>
          <p:cNvPr id="14" name="Picture 10" descr="C:\Users\NEW\Desktop\алфавит буквы\0_9adfb_d0768546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142984"/>
            <a:ext cx="1500198" cy="1393041"/>
          </a:xfrm>
          <a:prstGeom prst="rect">
            <a:avLst/>
          </a:prstGeom>
          <a:noFill/>
        </p:spPr>
      </p:pic>
      <p:pic>
        <p:nvPicPr>
          <p:cNvPr id="15" name="Picture 10" descr="C:\Users\NEW\Desktop\алфавит буквы\0_9adfb_d0768546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786322"/>
            <a:ext cx="1500198" cy="1393041"/>
          </a:xfrm>
          <a:prstGeom prst="rect">
            <a:avLst/>
          </a:prstGeom>
          <a:noFill/>
        </p:spPr>
      </p:pic>
      <p:pic>
        <p:nvPicPr>
          <p:cNvPr id="2060" name="Picture 12" descr="C:\Users\NEW\Desktop\алфавит буквы\0_9adfe_23cc926e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142984"/>
            <a:ext cx="1714512" cy="1575851"/>
          </a:xfrm>
          <a:prstGeom prst="rect">
            <a:avLst/>
          </a:prstGeom>
          <a:noFill/>
        </p:spPr>
      </p:pic>
      <p:pic>
        <p:nvPicPr>
          <p:cNvPr id="17" name="Picture 12" descr="C:\Users\NEW\Desktop\алфавит буквы\0_9adfe_23cc926e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2928934"/>
            <a:ext cx="1785950" cy="1575851"/>
          </a:xfrm>
          <a:prstGeom prst="rect">
            <a:avLst/>
          </a:prstGeom>
          <a:noFill/>
        </p:spPr>
      </p:pic>
      <p:pic>
        <p:nvPicPr>
          <p:cNvPr id="18" name="Picture 12" descr="C:\Users\NEW\Desktop\алфавит буквы\0_9adfe_23cc926e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4714884"/>
            <a:ext cx="1714512" cy="1575851"/>
          </a:xfrm>
          <a:prstGeom prst="rect">
            <a:avLst/>
          </a:prstGeom>
          <a:noFill/>
        </p:spPr>
      </p:pic>
      <p:pic>
        <p:nvPicPr>
          <p:cNvPr id="2061" name="Picture 13" descr="C:\Users\NEW\Desktop\алфавит буквы\0_74b43_137425ae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1142984"/>
            <a:ext cx="1500198" cy="1370019"/>
          </a:xfrm>
          <a:prstGeom prst="rect">
            <a:avLst/>
          </a:prstGeom>
          <a:noFill/>
        </p:spPr>
      </p:pic>
      <p:pic>
        <p:nvPicPr>
          <p:cNvPr id="20" name="Picture 13" descr="C:\Users\NEW\Desktop\алфавит буквы\0_74b43_137425ae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2428868"/>
            <a:ext cx="1500198" cy="1370019"/>
          </a:xfrm>
          <a:prstGeom prst="rect">
            <a:avLst/>
          </a:prstGeom>
          <a:noFill/>
        </p:spPr>
      </p:pic>
      <p:pic>
        <p:nvPicPr>
          <p:cNvPr id="23" name="Picture 12" descr="C:\Users\NEW\Desktop\алфавит буквы\0_9adfe_23cc926e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488" y="3429000"/>
            <a:ext cx="1714512" cy="1575851"/>
          </a:xfrm>
          <a:prstGeom prst="rect">
            <a:avLst/>
          </a:prstGeom>
          <a:noFill/>
        </p:spPr>
      </p:pic>
      <p:pic>
        <p:nvPicPr>
          <p:cNvPr id="24" name="Picture 13" descr="C:\Users\NEW\Desktop\алфавит буквы\0_74b43_137425ae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2857496"/>
            <a:ext cx="1500198" cy="1370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4955E-7 L -0.63941 0.273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9 0.06708 L -0.64722 0.350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Д/И «Расставь знаки»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928670"/>
            <a:ext cx="3143272" cy="1857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928670"/>
            <a:ext cx="3071834" cy="1857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2857496"/>
            <a:ext cx="3143272" cy="19288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43372" y="2857496"/>
            <a:ext cx="3143272" cy="19288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636"/>
            <a:ext cx="1500198" cy="1500198"/>
          </a:xfrm>
          <a:prstGeom prst="roundRect">
            <a:avLst/>
          </a:prstGeom>
          <a:solidFill>
            <a:srgbClr val="EB57D9"/>
          </a:solidFill>
          <a:ln>
            <a:solidFill>
              <a:srgbClr val="EB5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/>
              <a:t>8</a:t>
            </a:r>
            <a:endParaRPr lang="ru-RU" sz="7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5984" y="5000636"/>
            <a:ext cx="1500198" cy="1500198"/>
          </a:xfrm>
          <a:prstGeom prst="roundRect">
            <a:avLst/>
          </a:prstGeom>
          <a:solidFill>
            <a:srgbClr val="EB57D9"/>
          </a:solidFill>
          <a:ln>
            <a:solidFill>
              <a:srgbClr val="EB5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/>
              <a:t>9</a:t>
            </a:r>
            <a:endParaRPr lang="ru-RU" sz="7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4942" y="5072074"/>
            <a:ext cx="1571636" cy="15001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/>
              <a:t>10</a:t>
            </a:r>
            <a:endParaRPr lang="ru-RU" sz="6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86644" y="5072074"/>
            <a:ext cx="1500198" cy="15001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/>
              <a:t>6</a:t>
            </a:r>
            <a:endParaRPr lang="ru-RU" sz="7200" b="1" dirty="0"/>
          </a:p>
        </p:txBody>
      </p:sp>
      <p:pic>
        <p:nvPicPr>
          <p:cNvPr id="1026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20696"/>
            <a:ext cx="1175415" cy="836668"/>
          </a:xfrm>
          <a:prstGeom prst="rect">
            <a:avLst/>
          </a:prstGeom>
          <a:noFill/>
        </p:spPr>
      </p:pic>
      <p:pic>
        <p:nvPicPr>
          <p:cNvPr id="12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9804" y="928670"/>
            <a:ext cx="1231170" cy="876354"/>
          </a:xfrm>
          <a:prstGeom prst="rect">
            <a:avLst/>
          </a:prstGeom>
          <a:noFill/>
        </p:spPr>
      </p:pic>
      <p:pic>
        <p:nvPicPr>
          <p:cNvPr id="13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1204339" cy="857256"/>
          </a:xfrm>
          <a:prstGeom prst="rect">
            <a:avLst/>
          </a:prstGeom>
          <a:noFill/>
        </p:spPr>
      </p:pic>
      <p:pic>
        <p:nvPicPr>
          <p:cNvPr id="14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1204339" cy="857256"/>
          </a:xfrm>
          <a:prstGeom prst="rect">
            <a:avLst/>
          </a:prstGeom>
          <a:noFill/>
        </p:spPr>
      </p:pic>
      <p:pic>
        <p:nvPicPr>
          <p:cNvPr id="15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00108"/>
            <a:ext cx="1204339" cy="857256"/>
          </a:xfrm>
          <a:prstGeom prst="rect">
            <a:avLst/>
          </a:prstGeom>
          <a:noFill/>
        </p:spPr>
      </p:pic>
      <p:pic>
        <p:nvPicPr>
          <p:cNvPr id="16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992913"/>
            <a:ext cx="1214446" cy="864451"/>
          </a:xfrm>
          <a:prstGeom prst="rect">
            <a:avLst/>
          </a:prstGeom>
          <a:noFill/>
        </p:spPr>
      </p:pic>
      <p:pic>
        <p:nvPicPr>
          <p:cNvPr id="17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928670"/>
            <a:ext cx="1204339" cy="857256"/>
          </a:xfrm>
          <a:prstGeom prst="rect">
            <a:avLst/>
          </a:prstGeom>
          <a:noFill/>
        </p:spPr>
      </p:pic>
      <p:pic>
        <p:nvPicPr>
          <p:cNvPr id="18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000108"/>
            <a:ext cx="1159731" cy="825504"/>
          </a:xfrm>
          <a:prstGeom prst="rect">
            <a:avLst/>
          </a:prstGeom>
          <a:noFill/>
        </p:spPr>
      </p:pic>
      <p:pic>
        <p:nvPicPr>
          <p:cNvPr id="19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14488"/>
            <a:ext cx="1204340" cy="857256"/>
          </a:xfrm>
          <a:prstGeom prst="rect">
            <a:avLst/>
          </a:prstGeom>
          <a:noFill/>
        </p:spPr>
      </p:pic>
      <p:pic>
        <p:nvPicPr>
          <p:cNvPr id="20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14488"/>
            <a:ext cx="1204339" cy="857256"/>
          </a:xfrm>
          <a:prstGeom prst="rect">
            <a:avLst/>
          </a:prstGeom>
          <a:noFill/>
        </p:spPr>
      </p:pic>
      <p:pic>
        <p:nvPicPr>
          <p:cNvPr id="21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785926"/>
            <a:ext cx="1103977" cy="785818"/>
          </a:xfrm>
          <a:prstGeom prst="rect">
            <a:avLst/>
          </a:prstGeom>
          <a:noFill/>
        </p:spPr>
      </p:pic>
      <p:pic>
        <p:nvPicPr>
          <p:cNvPr id="1029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1"/>
            <a:ext cx="1071570" cy="1049245"/>
          </a:xfrm>
          <a:prstGeom prst="rect">
            <a:avLst/>
          </a:prstGeom>
          <a:noFill/>
        </p:spPr>
      </p:pic>
      <p:pic>
        <p:nvPicPr>
          <p:cNvPr id="1030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00372"/>
            <a:ext cx="1000132" cy="979296"/>
          </a:xfrm>
          <a:prstGeom prst="rect">
            <a:avLst/>
          </a:prstGeom>
          <a:noFill/>
        </p:spPr>
      </p:pic>
      <p:pic>
        <p:nvPicPr>
          <p:cNvPr id="26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000372"/>
            <a:ext cx="948454" cy="928694"/>
          </a:xfrm>
          <a:prstGeom prst="rect">
            <a:avLst/>
          </a:prstGeom>
          <a:noFill/>
        </p:spPr>
      </p:pic>
      <p:pic>
        <p:nvPicPr>
          <p:cNvPr id="27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1015332" cy="994179"/>
          </a:xfrm>
          <a:prstGeom prst="rect">
            <a:avLst/>
          </a:prstGeom>
          <a:noFill/>
        </p:spPr>
      </p:pic>
      <p:pic>
        <p:nvPicPr>
          <p:cNvPr id="28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786190"/>
            <a:ext cx="963346" cy="943276"/>
          </a:xfrm>
          <a:prstGeom prst="rect">
            <a:avLst/>
          </a:prstGeom>
          <a:noFill/>
        </p:spPr>
      </p:pic>
      <p:pic>
        <p:nvPicPr>
          <p:cNvPr id="29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786190"/>
            <a:ext cx="1021412" cy="1000132"/>
          </a:xfrm>
          <a:prstGeom prst="rect">
            <a:avLst/>
          </a:prstGeom>
          <a:noFill/>
        </p:spPr>
      </p:pic>
      <p:pic>
        <p:nvPicPr>
          <p:cNvPr id="30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000372"/>
            <a:ext cx="942374" cy="922741"/>
          </a:xfrm>
          <a:prstGeom prst="rect">
            <a:avLst/>
          </a:prstGeom>
          <a:noFill/>
        </p:spPr>
      </p:pic>
      <p:pic>
        <p:nvPicPr>
          <p:cNvPr id="31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857496"/>
            <a:ext cx="1071570" cy="1049245"/>
          </a:xfrm>
          <a:prstGeom prst="rect">
            <a:avLst/>
          </a:prstGeom>
          <a:noFill/>
        </p:spPr>
      </p:pic>
      <p:pic>
        <p:nvPicPr>
          <p:cNvPr id="32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496"/>
            <a:ext cx="1000132" cy="979296"/>
          </a:xfrm>
          <a:prstGeom prst="rect">
            <a:avLst/>
          </a:prstGeom>
          <a:noFill/>
        </p:spPr>
      </p:pic>
      <p:pic>
        <p:nvPicPr>
          <p:cNvPr id="33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857495"/>
            <a:ext cx="1000132" cy="979295"/>
          </a:xfrm>
          <a:prstGeom prst="rect">
            <a:avLst/>
          </a:prstGeom>
          <a:noFill/>
        </p:spPr>
      </p:pic>
      <p:pic>
        <p:nvPicPr>
          <p:cNvPr id="34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786058"/>
            <a:ext cx="1021412" cy="1000132"/>
          </a:xfrm>
          <a:prstGeom prst="rect">
            <a:avLst/>
          </a:prstGeom>
          <a:noFill/>
        </p:spPr>
      </p:pic>
      <p:pic>
        <p:nvPicPr>
          <p:cNvPr id="35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71876"/>
            <a:ext cx="1143008" cy="1119195"/>
          </a:xfrm>
          <a:prstGeom prst="rect">
            <a:avLst/>
          </a:prstGeom>
          <a:noFill/>
        </p:spPr>
      </p:pic>
      <p:pic>
        <p:nvPicPr>
          <p:cNvPr id="36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43314"/>
            <a:ext cx="1015332" cy="994179"/>
          </a:xfrm>
          <a:prstGeom prst="rect">
            <a:avLst/>
          </a:prstGeom>
          <a:noFill/>
        </p:spPr>
      </p:pic>
      <p:pic>
        <p:nvPicPr>
          <p:cNvPr id="37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643314"/>
            <a:ext cx="1015332" cy="994179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7358082" y="2143116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=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29586" y="1071546"/>
            <a:ext cx="64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&lt;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29520" y="4143380"/>
            <a:ext cx="64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&lt;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6644" y="3143248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&gt;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0.05667 L -0.48906 0.025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4 0.00555 L -0.42257 0.14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2408E-6 L -0.62343 0.154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00" y="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09114E-6 L -0.06458 0.314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Д/И «Посчитай и запиши»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357298"/>
            <a:ext cx="1714512" cy="1557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357298"/>
            <a:ext cx="157163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357298"/>
            <a:ext cx="1428760" cy="1557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071810"/>
            <a:ext cx="1714512" cy="15716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3071810"/>
            <a:ext cx="1571636" cy="15716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3071810"/>
            <a:ext cx="1428760" cy="15716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786322"/>
            <a:ext cx="1714512" cy="15716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4786322"/>
            <a:ext cx="1571636" cy="15716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4786322"/>
            <a:ext cx="1428760" cy="15716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2" name="TextBox 11"/>
          <p:cNvSpPr txBox="1"/>
          <p:nvPr/>
        </p:nvSpPr>
        <p:spPr>
          <a:xfrm>
            <a:off x="6929454" y="1928802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EB57D9"/>
                </a:solidFill>
              </a:rPr>
              <a:t>7</a:t>
            </a:r>
            <a:endParaRPr lang="ru-RU" sz="6000" b="1" dirty="0">
              <a:solidFill>
                <a:srgbClr val="EB57D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2786058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8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278605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EB57D9"/>
                </a:solidFill>
              </a:rPr>
              <a:t>5</a:t>
            </a:r>
            <a:endParaRPr lang="ru-RU" sz="6000" b="1" dirty="0">
              <a:solidFill>
                <a:srgbClr val="EB57D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9322" y="407194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8214" y="271462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4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6710" y="221455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3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58214" y="3571876"/>
            <a:ext cx="574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58214" y="171448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5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2264" y="385762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4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6446" y="500063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3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16" y="464344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EB57D9"/>
                </a:solidFill>
              </a:rPr>
              <a:t>5</a:t>
            </a:r>
            <a:endParaRPr lang="ru-RU" sz="6000" b="1" dirty="0">
              <a:solidFill>
                <a:srgbClr val="EB57D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8148" y="542926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8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29520" y="450057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10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2264" y="550070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6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571504" cy="731525"/>
          </a:xfrm>
          <a:prstGeom prst="rect">
            <a:avLst/>
          </a:prstGeom>
          <a:noFill/>
        </p:spPr>
      </p:pic>
      <p:pic>
        <p:nvPicPr>
          <p:cNvPr id="30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555877" cy="711522"/>
          </a:xfrm>
          <a:prstGeom prst="rect">
            <a:avLst/>
          </a:prstGeom>
          <a:noFill/>
        </p:spPr>
      </p:pic>
      <p:pic>
        <p:nvPicPr>
          <p:cNvPr id="31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23112"/>
            <a:ext cx="571504" cy="731524"/>
          </a:xfrm>
          <a:prstGeom prst="rect">
            <a:avLst/>
          </a:prstGeom>
          <a:noFill/>
        </p:spPr>
      </p:pic>
      <p:pic>
        <p:nvPicPr>
          <p:cNvPr id="32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23113"/>
            <a:ext cx="571504" cy="731525"/>
          </a:xfrm>
          <a:prstGeom prst="rect">
            <a:avLst/>
          </a:prstGeom>
          <a:noFill/>
        </p:spPr>
      </p:pic>
      <p:pic>
        <p:nvPicPr>
          <p:cNvPr id="33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337295"/>
            <a:ext cx="571504" cy="731525"/>
          </a:xfrm>
          <a:prstGeom prst="rect">
            <a:avLst/>
          </a:prstGeom>
          <a:noFill/>
        </p:spPr>
      </p:pic>
      <p:pic>
        <p:nvPicPr>
          <p:cNvPr id="34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357298"/>
            <a:ext cx="571504" cy="731525"/>
          </a:xfrm>
          <a:prstGeom prst="rect">
            <a:avLst/>
          </a:prstGeom>
          <a:noFill/>
        </p:spPr>
      </p:pic>
      <p:pic>
        <p:nvPicPr>
          <p:cNvPr id="35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3115"/>
            <a:ext cx="573737" cy="734383"/>
          </a:xfrm>
          <a:prstGeom prst="rect">
            <a:avLst/>
          </a:prstGeom>
          <a:noFill/>
        </p:spPr>
      </p:pic>
      <p:pic>
        <p:nvPicPr>
          <p:cNvPr id="36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5991" y="2143116"/>
            <a:ext cx="555877" cy="711522"/>
          </a:xfrm>
          <a:prstGeom prst="rect">
            <a:avLst/>
          </a:prstGeom>
          <a:noFill/>
        </p:spPr>
      </p:pic>
      <p:pic>
        <p:nvPicPr>
          <p:cNvPr id="37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980235"/>
            <a:ext cx="500066" cy="640084"/>
          </a:xfrm>
          <a:prstGeom prst="rect">
            <a:avLst/>
          </a:prstGeom>
          <a:noFill/>
        </p:spPr>
      </p:pic>
      <p:pic>
        <p:nvPicPr>
          <p:cNvPr id="3075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545706" cy="571504"/>
          </a:xfrm>
          <a:prstGeom prst="rect">
            <a:avLst/>
          </a:prstGeom>
          <a:noFill/>
        </p:spPr>
      </p:pic>
      <p:pic>
        <p:nvPicPr>
          <p:cNvPr id="39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071810"/>
            <a:ext cx="545706" cy="571504"/>
          </a:xfrm>
          <a:prstGeom prst="rect">
            <a:avLst/>
          </a:prstGeom>
          <a:noFill/>
        </p:spPr>
      </p:pic>
      <p:pic>
        <p:nvPicPr>
          <p:cNvPr id="40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071810"/>
            <a:ext cx="545706" cy="571504"/>
          </a:xfrm>
          <a:prstGeom prst="rect">
            <a:avLst/>
          </a:prstGeom>
          <a:noFill/>
        </p:spPr>
      </p:pic>
      <p:pic>
        <p:nvPicPr>
          <p:cNvPr id="41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314"/>
            <a:ext cx="545706" cy="571504"/>
          </a:xfrm>
          <a:prstGeom prst="rect">
            <a:avLst/>
          </a:prstGeom>
          <a:noFill/>
        </p:spPr>
      </p:pic>
      <p:pic>
        <p:nvPicPr>
          <p:cNvPr id="42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643314"/>
            <a:ext cx="545706" cy="571504"/>
          </a:xfrm>
          <a:prstGeom prst="rect">
            <a:avLst/>
          </a:prstGeom>
          <a:noFill/>
        </p:spPr>
      </p:pic>
      <p:pic>
        <p:nvPicPr>
          <p:cNvPr id="43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200" y="4071942"/>
            <a:ext cx="568280" cy="595145"/>
          </a:xfrm>
          <a:prstGeom prst="rect">
            <a:avLst/>
          </a:prstGeom>
          <a:noFill/>
        </p:spPr>
      </p:pic>
      <p:pic>
        <p:nvPicPr>
          <p:cNvPr id="44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70" y="4071942"/>
            <a:ext cx="545706" cy="571504"/>
          </a:xfrm>
          <a:prstGeom prst="rect">
            <a:avLst/>
          </a:prstGeom>
          <a:noFill/>
        </p:spPr>
      </p:pic>
      <p:pic>
        <p:nvPicPr>
          <p:cNvPr id="45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643314"/>
            <a:ext cx="545706" cy="571504"/>
          </a:xfrm>
          <a:prstGeom prst="rect">
            <a:avLst/>
          </a:prstGeom>
          <a:noFill/>
        </p:spPr>
      </p:pic>
      <p:pic>
        <p:nvPicPr>
          <p:cNvPr id="46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429000"/>
            <a:ext cx="674199" cy="706071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1928794" y="171448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+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29058" y="178592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=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00958" y="157161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9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86644" y="364331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2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29586" y="314324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1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5500702"/>
            <a:ext cx="500066" cy="547601"/>
          </a:xfrm>
          <a:prstGeom prst="rect">
            <a:avLst/>
          </a:prstGeom>
          <a:noFill/>
        </p:spPr>
      </p:pic>
      <p:pic>
        <p:nvPicPr>
          <p:cNvPr id="57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500702"/>
            <a:ext cx="500066" cy="547601"/>
          </a:xfrm>
          <a:prstGeom prst="rect">
            <a:avLst/>
          </a:prstGeom>
          <a:noFill/>
        </p:spPr>
      </p:pic>
      <p:pic>
        <p:nvPicPr>
          <p:cNvPr id="58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500702"/>
            <a:ext cx="500066" cy="547601"/>
          </a:xfrm>
          <a:prstGeom prst="rect">
            <a:avLst/>
          </a:prstGeom>
          <a:noFill/>
        </p:spPr>
      </p:pic>
      <p:pic>
        <p:nvPicPr>
          <p:cNvPr id="59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857760"/>
            <a:ext cx="500066" cy="547601"/>
          </a:xfrm>
          <a:prstGeom prst="rect">
            <a:avLst/>
          </a:prstGeom>
          <a:noFill/>
        </p:spPr>
      </p:pic>
      <p:pic>
        <p:nvPicPr>
          <p:cNvPr id="60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857760"/>
            <a:ext cx="500066" cy="547601"/>
          </a:xfrm>
          <a:prstGeom prst="rect">
            <a:avLst/>
          </a:prstGeom>
          <a:noFill/>
        </p:spPr>
      </p:pic>
      <p:pic>
        <p:nvPicPr>
          <p:cNvPr id="61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857759"/>
            <a:ext cx="500066" cy="547601"/>
          </a:xfrm>
          <a:prstGeom prst="rect">
            <a:avLst/>
          </a:prstGeom>
          <a:noFill/>
        </p:spPr>
      </p:pic>
      <p:pic>
        <p:nvPicPr>
          <p:cNvPr id="62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500702"/>
            <a:ext cx="587130" cy="642942"/>
          </a:xfrm>
          <a:prstGeom prst="rect">
            <a:avLst/>
          </a:prstGeom>
          <a:noFill/>
        </p:spPr>
      </p:pic>
      <p:pic>
        <p:nvPicPr>
          <p:cNvPr id="63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5500702"/>
            <a:ext cx="560388" cy="613658"/>
          </a:xfrm>
          <a:prstGeom prst="rect">
            <a:avLst/>
          </a:prstGeom>
          <a:noFill/>
        </p:spPr>
      </p:pic>
      <p:pic>
        <p:nvPicPr>
          <p:cNvPr id="64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850969"/>
            <a:ext cx="571504" cy="625829"/>
          </a:xfrm>
          <a:prstGeom prst="rect">
            <a:avLst/>
          </a:prstGeom>
          <a:noFill/>
        </p:spPr>
      </p:pic>
      <p:pic>
        <p:nvPicPr>
          <p:cNvPr id="65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857760"/>
            <a:ext cx="571504" cy="625830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2000232" y="3286124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-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29058" y="307181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=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29058" y="500063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=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928794" y="485776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+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303E-7 L -0.28091 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2914 L -0.23386 0.207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069 L -0.29427 0.084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nabor_№13_foni\7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" y="71462"/>
            <a:ext cx="9072563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476672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Составление треугольников 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                   и квадратов</a:t>
            </a:r>
          </a:p>
          <a:p>
            <a:r>
              <a:rPr lang="ru-RU" sz="3600" b="1" i="1" dirty="0" smtClean="0">
                <a:solidFill>
                  <a:schemeClr val="accent1"/>
                </a:solidFill>
                <a:latin typeface="Georgia" pitchFamily="18" charset="0"/>
              </a:rPr>
              <a:t>                  </a:t>
            </a:r>
            <a:endParaRPr lang="ru-RU" sz="3600" b="1" i="1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9" y="1772816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70C0"/>
                </a:solidFill>
                <a:latin typeface="Georgia" pitchFamily="18" charset="0"/>
              </a:rPr>
              <a:t>Отсчитать 5  палочек и подумать, как можно из них составить 2 равных треугольника</a:t>
            </a:r>
            <a:endParaRPr lang="ru-RU" sz="28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3275856" y="3645024"/>
            <a:ext cx="2592288" cy="2016224"/>
          </a:xfrm>
          <a:prstGeom prst="triangl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flipV="1">
            <a:off x="4572000" y="3645024"/>
            <a:ext cx="2304256" cy="2016224"/>
          </a:xfrm>
          <a:prstGeom prst="triangle">
            <a:avLst>
              <a:gd name="adj" fmla="val 5573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3" name="Минус 32"/>
          <p:cNvSpPr/>
          <p:nvPr/>
        </p:nvSpPr>
        <p:spPr>
          <a:xfrm>
            <a:off x="539552" y="3645024"/>
            <a:ext cx="1944216" cy="576064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Минус 33"/>
          <p:cNvSpPr/>
          <p:nvPr/>
        </p:nvSpPr>
        <p:spPr>
          <a:xfrm>
            <a:off x="539552" y="3140968"/>
            <a:ext cx="1944216" cy="576064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Минус 34"/>
          <p:cNvSpPr/>
          <p:nvPr/>
        </p:nvSpPr>
        <p:spPr>
          <a:xfrm>
            <a:off x="539552" y="4149080"/>
            <a:ext cx="1944216" cy="576064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Минус 35"/>
          <p:cNvSpPr/>
          <p:nvPr/>
        </p:nvSpPr>
        <p:spPr>
          <a:xfrm>
            <a:off x="539552" y="4653136"/>
            <a:ext cx="1944216" cy="72008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Минус 36"/>
          <p:cNvSpPr/>
          <p:nvPr/>
        </p:nvSpPr>
        <p:spPr>
          <a:xfrm>
            <a:off x="539552" y="5229200"/>
            <a:ext cx="1944216" cy="72008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nabor_№13_foni\7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" y="0"/>
            <a:ext cx="9072563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5929828" cy="108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Составить два равных 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квадрата из 7 палочек</a:t>
            </a:r>
            <a:endParaRPr lang="ru-RU" sz="3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Минус 7"/>
          <p:cNvSpPr/>
          <p:nvPr/>
        </p:nvSpPr>
        <p:spPr>
          <a:xfrm>
            <a:off x="467544" y="1412776"/>
            <a:ext cx="1944216" cy="79208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467544" y="1916832"/>
            <a:ext cx="1944216" cy="79208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467544" y="2420888"/>
            <a:ext cx="1944216" cy="79208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467544" y="2924944"/>
            <a:ext cx="1944216" cy="792088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467544" y="3501008"/>
            <a:ext cx="1944216" cy="792088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467544" y="4077072"/>
            <a:ext cx="1944216" cy="792088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467544" y="4581128"/>
            <a:ext cx="1944216" cy="792088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1916832"/>
            <a:ext cx="1656184" cy="14401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11960" y="1916832"/>
            <a:ext cx="1656184" cy="144016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228184" y="2708920"/>
            <a:ext cx="1656184" cy="158417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28184" y="4293096"/>
            <a:ext cx="1656184" cy="151216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nabor_№13_foni\7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9" y="0"/>
            <a:ext cx="9108281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54868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Из 5 палочек составить 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 квадрат  и 2 равных  треугольника</a:t>
            </a:r>
            <a:endParaRPr lang="ru-RU" sz="3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Минус 2"/>
          <p:cNvSpPr/>
          <p:nvPr/>
        </p:nvSpPr>
        <p:spPr>
          <a:xfrm rot="5400000">
            <a:off x="-288540" y="3465004"/>
            <a:ext cx="1944216" cy="576064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 rot="5400000">
            <a:off x="359532" y="3465004"/>
            <a:ext cx="1944216" cy="576064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 rot="5400000">
            <a:off x="1007604" y="3465004"/>
            <a:ext cx="1944216" cy="576064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 rot="5400000">
            <a:off x="1655676" y="3465004"/>
            <a:ext cx="1944216" cy="576064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988840"/>
            <a:ext cx="2736304" cy="244827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788024" y="2060848"/>
            <a:ext cx="2664296" cy="230425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Минус 11"/>
          <p:cNvSpPr/>
          <p:nvPr/>
        </p:nvSpPr>
        <p:spPr>
          <a:xfrm rot="5400000" flipV="1">
            <a:off x="2411760" y="3501008"/>
            <a:ext cx="1944216" cy="504056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246</TotalTime>
  <Words>214</Words>
  <PresentationFormat>Экран (4:3)</PresentationFormat>
  <Paragraphs>91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Д/И «НАЙДИ СОСЕДЕЙ ЧИСЛА»</vt:lpstr>
      <vt:lpstr>Д/И «Добавь недостающую цепочку»</vt:lpstr>
      <vt:lpstr>Д/И «Найди закономерность и добавь предмет»</vt:lpstr>
      <vt:lpstr>Д/И «Расставь знаки»</vt:lpstr>
      <vt:lpstr>Д/И «Посчитай и запиши»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пк</cp:lastModifiedBy>
  <cp:revision>23</cp:revision>
  <dcterms:modified xsi:type="dcterms:W3CDTF">2015-12-09T16:34:34Z</dcterms:modified>
</cp:coreProperties>
</file>