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4"/>
  </p:notesMasterIdLst>
  <p:sldIdLst>
    <p:sldId id="256" r:id="rId5"/>
    <p:sldId id="257" r:id="rId6"/>
    <p:sldId id="261" r:id="rId7"/>
    <p:sldId id="262" r:id="rId8"/>
    <p:sldId id="281" r:id="rId9"/>
    <p:sldId id="267" r:id="rId10"/>
    <p:sldId id="268" r:id="rId11"/>
    <p:sldId id="295" r:id="rId12"/>
    <p:sldId id="269" r:id="rId13"/>
    <p:sldId id="296" r:id="rId14"/>
    <p:sldId id="271" r:id="rId15"/>
    <p:sldId id="284" r:id="rId16"/>
    <p:sldId id="287" r:id="rId17"/>
    <p:sldId id="282" r:id="rId18"/>
    <p:sldId id="289" r:id="rId19"/>
    <p:sldId id="293" r:id="rId20"/>
    <p:sldId id="272" r:id="rId21"/>
    <p:sldId id="273" r:id="rId22"/>
    <p:sldId id="291" r:id="rId23"/>
  </p:sldIdLst>
  <p:sldSz cx="9144000" cy="6858000" type="screen4x3"/>
  <p:notesSz cx="6815138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A84D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1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2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15138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295275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60800" y="0"/>
            <a:ext cx="295116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923925" y="746125"/>
            <a:ext cx="4967288" cy="37258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2813"/>
            <a:ext cx="5451475" cy="4471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9442450"/>
            <a:ext cx="295275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60800" y="9444038"/>
            <a:ext cx="295116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8093F5CA-4280-4D20-B5EE-1620229C7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DF34CEE-AC75-4F96-9A24-FD54829282CD}" type="slidenum">
              <a:rPr lang="ru-RU"/>
              <a:pPr/>
              <a:t>1</a:t>
            </a:fld>
            <a:endParaRPr lang="ru-RU"/>
          </a:p>
        </p:txBody>
      </p:sp>
      <p:sp>
        <p:nvSpPr>
          <p:cNvPr id="256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solidFill>
            <a:srgbClr val="FFFFFF"/>
          </a:solidFill>
          <a:ln/>
        </p:spPr>
      </p:sp>
      <p:sp>
        <p:nvSpPr>
          <p:cNvPr id="256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1038" y="4722813"/>
            <a:ext cx="5453062" cy="4576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D3DC592-1995-4F27-B9B6-B565A7E321E6}" type="slidenum">
              <a:rPr lang="ru-RU"/>
              <a:pPr/>
              <a:t>13</a:t>
            </a:fld>
            <a:endParaRPr lang="ru-RU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ln/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xfrm>
            <a:off x="681038" y="4722813"/>
            <a:ext cx="5453062" cy="4576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90F6935-A2F0-4924-BFCB-9DFC7CB7A6ED}" type="slidenum">
              <a:rPr lang="ru-RU"/>
              <a:pPr/>
              <a:t>15</a:t>
            </a:fld>
            <a:endParaRPr lang="ru-RU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ln/>
        </p:spPr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>
          <a:xfrm>
            <a:off x="681038" y="4722813"/>
            <a:ext cx="5453062" cy="44767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673009-CF88-485A-B53B-7F776A36964D}" type="slidenum">
              <a:rPr lang="ru-RU"/>
              <a:pPr/>
              <a:t>16</a:t>
            </a:fld>
            <a:endParaRPr lang="ru-RU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xfrm>
            <a:off x="681038" y="4722813"/>
            <a:ext cx="5453062" cy="4576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0493E1B-4CA1-427A-A689-0588B4FFBA29}" type="slidenum">
              <a:rPr lang="ru-RU"/>
              <a:pPr/>
              <a:t>17</a:t>
            </a:fld>
            <a:endParaRPr lang="ru-RU"/>
          </a:p>
        </p:txBody>
      </p:sp>
      <p:sp>
        <p:nvSpPr>
          <p:cNvPr id="378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solidFill>
            <a:srgbClr val="FFFFFF"/>
          </a:solidFill>
          <a:ln/>
        </p:spPr>
      </p:sp>
      <p:sp>
        <p:nvSpPr>
          <p:cNvPr id="378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1038" y="4722813"/>
            <a:ext cx="5453062" cy="4576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C17049E-128F-4D52-AA47-ED35F06AD56F}" type="slidenum">
              <a:rPr lang="ru-RU"/>
              <a:pPr/>
              <a:t>18</a:t>
            </a:fld>
            <a:endParaRPr lang="ru-RU"/>
          </a:p>
        </p:txBody>
      </p:sp>
      <p:sp>
        <p:nvSpPr>
          <p:cNvPr id="389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solidFill>
            <a:srgbClr val="FFFFFF"/>
          </a:solidFill>
          <a:ln/>
        </p:spPr>
      </p:sp>
      <p:sp>
        <p:nvSpPr>
          <p:cNvPr id="389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1038" y="4722813"/>
            <a:ext cx="5453062" cy="44767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622372-245E-4C99-ACB5-91640DAA2CFE}" type="slidenum">
              <a:rPr lang="ru-RU"/>
              <a:pPr/>
              <a:t>19</a:t>
            </a:fld>
            <a:endParaRPr lang="ru-RU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ln/>
        </p:spPr>
      </p:sp>
      <p:sp>
        <p:nvSpPr>
          <p:cNvPr id="39940" name="Rectangle 3"/>
          <p:cNvSpPr>
            <a:spLocks noChangeArrowheads="1"/>
          </p:cNvSpPr>
          <p:nvPr>
            <p:ph type="body" idx="1"/>
          </p:nvPr>
        </p:nvSpPr>
        <p:spPr>
          <a:xfrm>
            <a:off x="681038" y="4722813"/>
            <a:ext cx="5453062" cy="44767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72B6D4E-FC93-49B6-859C-0A1F543B3DFE}" type="slidenum">
              <a:rPr lang="ru-RU"/>
              <a:pPr/>
              <a:t>2</a:t>
            </a:fld>
            <a:endParaRPr lang="ru-RU"/>
          </a:p>
        </p:txBody>
      </p:sp>
      <p:sp>
        <p:nvSpPr>
          <p:cNvPr id="266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solidFill>
            <a:srgbClr val="FFFFFF"/>
          </a:solidFill>
          <a:ln/>
        </p:spPr>
      </p:sp>
      <p:sp>
        <p:nvSpPr>
          <p:cNvPr id="2662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1038" y="4722813"/>
            <a:ext cx="5453062" cy="4576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9E4DBF-25A7-4445-9448-DA730001230D}" type="slidenum">
              <a:rPr lang="ru-RU"/>
              <a:pPr/>
              <a:t>3</a:t>
            </a:fld>
            <a:endParaRPr lang="ru-RU"/>
          </a:p>
        </p:txBody>
      </p:sp>
      <p:sp>
        <p:nvSpPr>
          <p:cNvPr id="276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solidFill>
            <a:srgbClr val="FFFFFF"/>
          </a:solidFill>
          <a:ln/>
        </p:spPr>
      </p:sp>
      <p:sp>
        <p:nvSpPr>
          <p:cNvPr id="276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1038" y="4722813"/>
            <a:ext cx="5453062" cy="4576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4E63BE-F7C5-44E9-950C-CA893E231F2F}" type="slidenum">
              <a:rPr lang="ru-RU"/>
              <a:pPr/>
              <a:t>4</a:t>
            </a:fld>
            <a:endParaRPr lang="ru-RU"/>
          </a:p>
        </p:txBody>
      </p:sp>
      <p:sp>
        <p:nvSpPr>
          <p:cNvPr id="286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solidFill>
            <a:srgbClr val="FFFFFF"/>
          </a:solidFill>
          <a:ln/>
        </p:spPr>
      </p:sp>
      <p:sp>
        <p:nvSpPr>
          <p:cNvPr id="286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1038" y="4722813"/>
            <a:ext cx="5453062" cy="4576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8DEE0AF-CFDF-40EC-9FCF-6BDD78097CC3}" type="slidenum">
              <a:rPr lang="ru-RU"/>
              <a:pPr/>
              <a:t>6</a:t>
            </a:fld>
            <a:endParaRPr lang="ru-RU"/>
          </a:p>
        </p:txBody>
      </p:sp>
      <p:sp>
        <p:nvSpPr>
          <p:cNvPr id="296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solidFill>
            <a:srgbClr val="FFFFFF"/>
          </a:solidFill>
          <a:ln/>
        </p:spPr>
      </p:sp>
      <p:sp>
        <p:nvSpPr>
          <p:cNvPr id="297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1038" y="4722813"/>
            <a:ext cx="5453062" cy="4576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6163776-2956-465C-B5A6-689C4E977EAD}" type="slidenum">
              <a:rPr lang="ru-RU"/>
              <a:pPr/>
              <a:t>7</a:t>
            </a:fld>
            <a:endParaRPr lang="ru-RU"/>
          </a:p>
        </p:txBody>
      </p:sp>
      <p:sp>
        <p:nvSpPr>
          <p:cNvPr id="307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solidFill>
            <a:srgbClr val="FFFFFF"/>
          </a:solidFill>
          <a:ln/>
        </p:spPr>
      </p:sp>
      <p:sp>
        <p:nvSpPr>
          <p:cNvPr id="307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1038" y="4722813"/>
            <a:ext cx="5453062" cy="4576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88D6A2-55D4-4C57-B697-C0D079455954}" type="slidenum">
              <a:rPr lang="ru-RU"/>
              <a:pPr/>
              <a:t>9</a:t>
            </a:fld>
            <a:endParaRPr lang="ru-RU"/>
          </a:p>
        </p:txBody>
      </p:sp>
      <p:sp>
        <p:nvSpPr>
          <p:cNvPr id="317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solidFill>
            <a:srgbClr val="FFFFFF"/>
          </a:solidFill>
          <a:ln/>
        </p:spPr>
      </p:sp>
      <p:sp>
        <p:nvSpPr>
          <p:cNvPr id="317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1038" y="4722813"/>
            <a:ext cx="5453062" cy="4576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DA0052-0C52-4318-BAA4-E0631DFD75F7}" type="slidenum">
              <a:rPr lang="ru-RU"/>
              <a:pPr/>
              <a:t>11</a:t>
            </a:fld>
            <a:endParaRPr lang="ru-RU"/>
          </a:p>
        </p:txBody>
      </p:sp>
      <p:sp>
        <p:nvSpPr>
          <p:cNvPr id="327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solidFill>
            <a:srgbClr val="FFFFFF"/>
          </a:solidFill>
          <a:ln/>
        </p:spPr>
      </p:sp>
      <p:sp>
        <p:nvSpPr>
          <p:cNvPr id="327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1038" y="4722813"/>
            <a:ext cx="5453062" cy="4576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768B7A-281A-4A2F-BE11-9F8F4E926564}" type="slidenum">
              <a:rPr lang="ru-RU"/>
              <a:pPr/>
              <a:t>12</a:t>
            </a:fld>
            <a:endParaRPr lang="ru-RU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23925" y="746125"/>
            <a:ext cx="4970463" cy="3727450"/>
          </a:xfrm>
          <a:ln/>
        </p:spPr>
      </p:sp>
      <p:sp>
        <p:nvSpPr>
          <p:cNvPr id="33796" name="Rectangle 3"/>
          <p:cNvSpPr>
            <a:spLocks noChangeArrowheads="1"/>
          </p:cNvSpPr>
          <p:nvPr>
            <p:ph type="body" idx="1"/>
          </p:nvPr>
        </p:nvSpPr>
        <p:spPr>
          <a:xfrm>
            <a:off x="681038" y="4722813"/>
            <a:ext cx="5453062" cy="4576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1F74-D6F9-4AC1-9DA1-F1285655D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2E24-6593-4216-A70D-BF756E969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3175"/>
            <a:ext cx="2055813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3175"/>
            <a:ext cx="6019800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F798-4FE8-457F-881D-9DC94DC70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E25CF-FE57-40AE-93B1-BBCE774E6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4CB07-DA5D-496E-8435-B4103D477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04162-FC4F-4888-84A6-285280B47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6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8600" cy="4676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ADDEC-C7D2-4F9D-8B2F-692E13C77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79AE9-F995-44C1-B008-F27DF4341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5103F-DCDB-49EC-86EE-F3420091E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FFEFE-9517-4213-869D-714BAD3C4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40D89-CEE3-4E27-98E6-932F85401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1F93B-2E22-4180-B523-DC4CA4B1C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DAD3-B32F-4B2F-8408-B457CB6F2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CB154-0BE7-4B23-AFB8-2A799FF25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3175"/>
            <a:ext cx="2055813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3175"/>
            <a:ext cx="6019800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8F699-3545-41ED-BDC1-D4DECA603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5EEC8-E7BC-4E20-B8A4-77FC8398C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43BD1-4AC6-4693-9EBA-A6F84E1A5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FACBF-9418-4506-9A4D-EDBDD2945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6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8600" cy="4676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F4B26-E47A-4B5E-A7D3-7CD6B87DA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0779E-4DB4-4D62-9A58-DC0345215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1BA8E-FC5E-42A7-95B2-AB75BD2A7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F276D-9D12-422A-A584-50A06E293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9C847-DB75-4794-8BCA-7EE4F87BC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BD0D3-0F2F-4FAF-ADF4-1EE28FAEA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21ED9-8565-41E0-8037-F25B1EF77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26D8D-75E6-46ED-A6FC-CE3DFE71B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3175"/>
            <a:ext cx="2055813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3175"/>
            <a:ext cx="6019800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CCCC-BBDE-4592-987B-6CB26D498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9423D-5531-49CD-A27E-59D94134B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95CED-1088-4AD5-88B8-40F3B0795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4D2D5-464A-48BF-9E54-1F994E51F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6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8600" cy="4676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4301D-9C9D-4821-BB1C-7AB2FD560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41008-BA58-4351-828B-C7B3E1AC2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9EF46-47AD-43C4-896A-5BCFAD3E6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6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8600" cy="4676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1BCF8-09A3-47E1-B58B-645F994A4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EF635-9621-4D89-B096-EF05BC606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445B-5DFC-4D85-A072-8977A1948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E4D8-7A30-49D8-8278-E2F8A2487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594BB-68DB-425C-9033-D3A3F5E03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3175"/>
            <a:ext cx="2055813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3175"/>
            <a:ext cx="6019800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C8148-23EA-4C42-9C7A-7814A7773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ADF69-4A23-4F1F-B981-56D19096B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AB21-AFD8-41C1-89BB-5E1FECAC0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DEFD4-CE88-4666-92B6-F78567695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0DDA3-3B39-416B-A295-B97512758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40FC0-6F2B-48DB-BFC9-77589347C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8013" cy="467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203950"/>
            <a:ext cx="2589213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133600" y="6165850"/>
            <a:ext cx="3581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8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1D94A83-8CC4-44E6-99FB-4B3F46D4E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175"/>
            <a:ext cx="8228013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1463675" y="3549650"/>
            <a:ext cx="2971800" cy="1588"/>
          </a:xfrm>
          <a:prstGeom prst="line">
            <a:avLst/>
          </a:prstGeom>
          <a:noFill/>
          <a:ln w="9360">
            <a:solidFill>
              <a:srgbClr val="FEFEFE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4708525" y="3549650"/>
            <a:ext cx="2971800" cy="1588"/>
          </a:xfrm>
          <a:prstGeom prst="line">
            <a:avLst/>
          </a:prstGeom>
          <a:noFill/>
          <a:ln w="9360">
            <a:solidFill>
              <a:srgbClr val="FEFEFE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40250" y="3525838"/>
            <a:ext cx="46038" cy="46037"/>
          </a:xfrm>
          <a:prstGeom prst="ellipse">
            <a:avLst/>
          </a:prstGeom>
          <a:solidFill>
            <a:srgbClr val="B2B2B2"/>
          </a:solidFill>
          <a:ln w="38160">
            <a:solidFill>
              <a:srgbClr val="B2B2B2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8013" cy="467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175"/>
            <a:ext cx="8228013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203950"/>
            <a:ext cx="2589213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8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6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ED10D0C-44AE-4064-8E24-8918B7132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133600" y="6165850"/>
            <a:ext cx="3581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ne 1"/>
          <p:cNvSpPr>
            <a:spLocks noChangeShapeType="1"/>
          </p:cNvSpPr>
          <p:nvPr/>
        </p:nvSpPr>
        <p:spPr bwMode="auto">
          <a:xfrm>
            <a:off x="685800" y="4916488"/>
            <a:ext cx="7924800" cy="4762"/>
          </a:xfrm>
          <a:prstGeom prst="line">
            <a:avLst/>
          </a:prstGeom>
          <a:noFill/>
          <a:ln w="9360">
            <a:solidFill>
              <a:srgbClr val="E9E9E8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8013" cy="467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175"/>
            <a:ext cx="8228013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203950"/>
            <a:ext cx="2589213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3600" y="6165850"/>
            <a:ext cx="3581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8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6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D09E147-17DE-4D7C-9CE6-46CDFC4EC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Line 1"/>
          <p:cNvSpPr>
            <a:spLocks noChangeShapeType="1"/>
          </p:cNvSpPr>
          <p:nvPr/>
        </p:nvSpPr>
        <p:spPr bwMode="auto">
          <a:xfrm>
            <a:off x="563563" y="2179638"/>
            <a:ext cx="3748087" cy="1587"/>
          </a:xfrm>
          <a:prstGeom prst="line">
            <a:avLst/>
          </a:prstGeom>
          <a:noFill/>
          <a:ln w="12600">
            <a:solidFill>
              <a:srgbClr val="FEFEFE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4754563" y="2179638"/>
            <a:ext cx="3749675" cy="1587"/>
          </a:xfrm>
          <a:prstGeom prst="line">
            <a:avLst/>
          </a:prstGeom>
          <a:noFill/>
          <a:ln w="12600">
            <a:solidFill>
              <a:srgbClr val="FEFEFE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8013" cy="467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175"/>
            <a:ext cx="8228013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8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6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02583E68-5A0C-49E3-AF3A-6BDED3CD5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133600" y="6165850"/>
            <a:ext cx="3581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203950"/>
            <a:ext cx="2589213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9/boris-severyukhin.17/0_13dc1_c734e551_XL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www.fayrix.org/wp-content/uploads/2008/08/dscf5149-1.jpg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312/rjxtdj08.8/0_29c68_d60da4f2_X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ko.ua/content/images/c13a2740369561dd15b3b2302ccc7e1e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.piccy.info/i3/b7/49/dd9a3c70c2a12592356291a5aa66.jpeg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16.jpeg"/><Relationship Id="rId10" Type="http://schemas.openxmlformats.org/officeDocument/2006/relationships/hyperlink" Target="http://www.arikon.ru/showpic.php?id=1016&amp;pn=1" TargetMode="External"/><Relationship Id="rId4" Type="http://schemas.openxmlformats.org/officeDocument/2006/relationships/hyperlink" Target="http://www.fayrix.org/wp-content/uploads/2008/08/dscf5149-1.jpg" TargetMode="External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rian.ru/storage/PreviewWM/3751/03/375103.jpg?123541632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1331913" y="1268413"/>
            <a:ext cx="6553200" cy="4176712"/>
            <a:chOff x="270" y="1215"/>
            <a:chExt cx="3401" cy="2255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" y="1215"/>
              <a:ext cx="3402" cy="22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270" y="1215"/>
              <a:ext cx="3402" cy="22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27088" y="333375"/>
            <a:ext cx="7772400" cy="8636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A84D28"/>
                </a:solidFill>
              </a:rPr>
              <a:t>ЗАГОТОВКА ПРОДУКТОВ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5734050"/>
            <a:ext cx="4319587" cy="719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400" b="1" smtClean="0"/>
              <a:t>Презентация для 6 класса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b="1" smtClean="0"/>
              <a:t>Учитель: Ревенко Н.С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7772400" cy="936625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A84D28"/>
                </a:solidFill>
              </a:rPr>
              <a:t>Памятка: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125538"/>
            <a:ext cx="7848600" cy="5040312"/>
          </a:xfrm>
        </p:spPr>
        <p:txBody>
          <a:bodyPr/>
          <a:lstStyle/>
          <a:p>
            <a:pPr marL="495300" indent="-495300" eaLnBrk="1" hangingPunct="1">
              <a:lnSpc>
                <a:spcPct val="80000"/>
              </a:lnSpc>
            </a:pPr>
            <a:r>
              <a:rPr lang="ru-RU" sz="1000" b="1" smtClean="0"/>
              <a:t>           </a:t>
            </a:r>
            <a:endParaRPr lang="ru-RU" sz="1000" smtClean="0"/>
          </a:p>
          <a:p>
            <a:pPr marL="495300" indent="-495300" algn="l" eaLnBrk="1" hangingPunct="1"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ru-RU" sz="1800" b="1" smtClean="0">
                <a:latin typeface="Times New Roman" pitchFamily="18" charset="0"/>
              </a:rPr>
              <a:t>Перед началом работы обязательно нужно вымыть руки с мылом, надеть    фартук.</a:t>
            </a:r>
          </a:p>
          <a:p>
            <a:pPr marL="495300" indent="-495300" algn="l" eaLnBrk="1" hangingPunct="1">
              <a:lnSpc>
                <a:spcPct val="80000"/>
              </a:lnSpc>
            </a:pPr>
            <a:endParaRPr lang="ru-RU" sz="1800" b="1" smtClean="0">
              <a:latin typeface="Times New Roman" pitchFamily="18" charset="0"/>
            </a:endParaRPr>
          </a:p>
          <a:p>
            <a:pPr marL="495300" indent="-495300" algn="l" eaLnBrk="1" hangingPunct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2.   Тару тщательно вымыть, затем ошпарить или простерилизовать.</a:t>
            </a:r>
          </a:p>
          <a:p>
            <a:pPr marL="495300" indent="-495300" algn="l" eaLnBrk="1" hangingPunct="1">
              <a:lnSpc>
                <a:spcPct val="80000"/>
              </a:lnSpc>
            </a:pPr>
            <a:endParaRPr lang="ru-RU" sz="1800" b="1" smtClean="0">
              <a:latin typeface="Times New Roman" pitchFamily="18" charset="0"/>
            </a:endParaRPr>
          </a:p>
          <a:p>
            <a:pPr marL="495300" indent="-495300" algn="l" eaLnBrk="1" hangingPunct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3.  Внимательно отобрать продукты для консервирования. Удалить замятые места, повреждения.</a:t>
            </a:r>
          </a:p>
          <a:p>
            <a:pPr marL="495300" indent="-495300" algn="l" eaLnBrk="1" hangingPunct="1">
              <a:lnSpc>
                <a:spcPct val="80000"/>
              </a:lnSpc>
            </a:pPr>
            <a:endParaRPr lang="ru-RU" sz="1800" b="1" smtClean="0">
              <a:latin typeface="Times New Roman" pitchFamily="18" charset="0"/>
            </a:endParaRPr>
          </a:p>
          <a:p>
            <a:pPr marL="495300" indent="-495300" algn="l" eaLnBrk="1" hangingPunct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4. Очищать, нарезать плоды следует ножами из нержавеющей стали, строго соблюдая правила безопасной работы с ножами.</a:t>
            </a:r>
          </a:p>
          <a:p>
            <a:pPr marL="495300" indent="-495300" algn="l" eaLnBrk="1" hangingPunct="1">
              <a:lnSpc>
                <a:spcPct val="80000"/>
              </a:lnSpc>
            </a:pPr>
            <a:endParaRPr lang="ru-RU" sz="1800" b="1" smtClean="0">
              <a:latin typeface="Times New Roman" pitchFamily="18" charset="0"/>
            </a:endParaRPr>
          </a:p>
          <a:p>
            <a:pPr marL="495300" indent="-495300" algn="l" eaLnBrk="1" hangingPunct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5. Обязательно выдерживать время стерилизации, продукты укладывать в соответствии с нормой.</a:t>
            </a:r>
          </a:p>
          <a:p>
            <a:pPr marL="495300" indent="-495300" algn="l" eaLnBrk="1" hangingPunct="1">
              <a:lnSpc>
                <a:spcPct val="80000"/>
              </a:lnSpc>
            </a:pPr>
            <a:endParaRPr lang="ru-RU" sz="1800" b="1" smtClean="0">
              <a:latin typeface="Times New Roman" pitchFamily="18" charset="0"/>
            </a:endParaRPr>
          </a:p>
          <a:p>
            <a:pPr marL="495300" indent="-495300" algn="l" eaLnBrk="1" hangingPunct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6. Работая с нагревательными приборами, плитами, будьте очень внимательны во избежание ожогов.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981075"/>
            <a:ext cx="2519362" cy="212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39750" y="650875"/>
            <a:ext cx="4859338" cy="524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827088" y="3068638"/>
            <a:ext cx="57610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Times New Roman" pitchFamily="18" charset="0"/>
              <a:buAutoNum type="arabicPeriod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Огурцы сортируют и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тщательно моют.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342900" indent="-342900"/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/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2. Укладывают в банки, переслаивают пряностями и заливают кипящим рассолом. </a:t>
            </a:r>
          </a:p>
          <a:p>
            <a:pPr marL="342900" indent="-342900"/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/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3. Банки закрывают жестяными консервными крышками и закатывают.</a:t>
            </a:r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676275"/>
          </a:xfrm>
        </p:spPr>
        <p:txBody>
          <a:bodyPr/>
          <a:lstStyle/>
          <a:p>
            <a:pPr algn="ctr" eaLnBrk="1" hangingPunct="1"/>
            <a:r>
              <a:rPr lang="ru-RU" sz="3800" b="1" smtClean="0">
                <a:solidFill>
                  <a:srgbClr val="A84D28"/>
                </a:solidFill>
              </a:rPr>
              <a:t>Засолка овощей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250825" y="45085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5367" name="Picture 1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3716338"/>
            <a:ext cx="1651000" cy="2179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412875"/>
            <a:ext cx="18573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3492500" y="1412875"/>
            <a:ext cx="5399088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</a:t>
            </a:r>
            <a:endParaRPr lang="ru-RU" sz="200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6387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27088" y="692150"/>
            <a:ext cx="7772400" cy="676275"/>
          </a:xfrm>
        </p:spPr>
        <p:txBody>
          <a:bodyPr/>
          <a:lstStyle/>
          <a:p>
            <a:pPr algn="ctr" eaLnBrk="1" hangingPunct="1"/>
            <a:r>
              <a:rPr lang="ru-RU" sz="3800" b="1" smtClean="0">
                <a:solidFill>
                  <a:srgbClr val="A84D28"/>
                </a:solidFill>
              </a:rPr>
              <a:t>Способы стерилизации</a:t>
            </a:r>
          </a:p>
        </p:txBody>
      </p:sp>
      <p:sp>
        <p:nvSpPr>
          <p:cNvPr id="16388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1484313"/>
            <a:ext cx="5145088" cy="1943100"/>
          </a:xfrm>
        </p:spPr>
        <p:txBody>
          <a:bodyPr/>
          <a:lstStyle/>
          <a:p>
            <a:pPr eaLnBrk="1" hangingPunct="1"/>
            <a:r>
              <a:rPr lang="ru-RU" sz="2800" b="1" smtClean="0"/>
              <a:t>1 способ:</a:t>
            </a:r>
          </a:p>
          <a:p>
            <a:pPr algn="l" eaLnBrk="1" hangingPunct="1"/>
            <a:r>
              <a:rPr lang="ru-RU" sz="1800" smtClean="0">
                <a:latin typeface="Arial" charset="0"/>
              </a:rPr>
              <a:t>Промойте банки в мыльной воде, прополощите и поставьте в духовку, разогретую до минимальной температуры (120-130гр) на 15-20 минут.</a:t>
            </a:r>
          </a:p>
          <a:p>
            <a:pPr algn="l" eaLnBrk="1" hangingPunct="1"/>
            <a:endParaRPr lang="ru-RU" sz="1800" smtClean="0">
              <a:latin typeface="Arial" charset="0"/>
            </a:endParaRPr>
          </a:p>
        </p:txBody>
      </p:sp>
      <p:pic>
        <p:nvPicPr>
          <p:cNvPr id="1638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565400"/>
            <a:ext cx="3024188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0" name="Rectangle 13"/>
          <p:cNvSpPr>
            <a:spLocks noChangeArrowheads="1"/>
          </p:cNvSpPr>
          <p:nvPr/>
        </p:nvSpPr>
        <p:spPr bwMode="auto">
          <a:xfrm>
            <a:off x="3635375" y="3573463"/>
            <a:ext cx="529272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2 способ</a:t>
            </a:r>
          </a:p>
          <a:p>
            <a:r>
              <a:rPr lang="ru-RU">
                <a:solidFill>
                  <a:srgbClr val="000000"/>
                </a:solidFill>
              </a:rPr>
              <a:t>Обдать 2 раза банку кипятком, затем залить банку горячей водой на 3 минуты.</a:t>
            </a:r>
          </a:p>
          <a:p>
            <a:endParaRPr lang="ru-RU">
              <a:solidFill>
                <a:srgbClr val="000000"/>
              </a:solidFill>
            </a:endParaRPr>
          </a:p>
          <a:p>
            <a:r>
              <a:rPr lang="ru-RU">
                <a:solidFill>
                  <a:srgbClr val="000000"/>
                </a:solidFill>
              </a:rPr>
              <a:t>В кипящую кастрюлю кладем крышки и кипятим 2 минуты. Сливаем воду из банок и сразу закладываем вашу заготовку, закрываем крышкой и закатываем.</a:t>
            </a:r>
            <a:r>
              <a:rPr lang="ru-RU"/>
              <a:t>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500188"/>
            <a:ext cx="4143375" cy="379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143000"/>
            <a:ext cx="3738563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143375" y="5357813"/>
            <a:ext cx="4714875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i="1">
                <a:solidFill>
                  <a:srgbClr val="666655"/>
                </a:solidFill>
                <a:latin typeface="Verdana" pitchFamily="34" charset="0"/>
              </a:rPr>
              <a:t>Укупорка банок ручной закаткой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71500" y="4122738"/>
            <a:ext cx="335756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i="1">
                <a:solidFill>
                  <a:srgbClr val="666655"/>
                </a:solidFill>
                <a:latin typeface="Verdana" pitchFamily="34" charset="0"/>
              </a:rPr>
              <a:t>Ручная закаточная машинка: 1</a:t>
            </a:r>
            <a:r>
              <a:rPr lang="ru-RU" sz="1200" i="1">
                <a:solidFill>
                  <a:srgbClr val="666655"/>
                </a:solidFill>
                <a:latin typeface="Calibri" pitchFamily="34" charset="0"/>
              </a:rPr>
              <a:t>—</a:t>
            </a:r>
            <a:r>
              <a:rPr lang="ru-RU" sz="1200" i="1">
                <a:solidFill>
                  <a:srgbClr val="666655"/>
                </a:solidFill>
                <a:latin typeface="Verdana" pitchFamily="34" charset="0"/>
              </a:rPr>
              <a:t>патрон закатки; 2</a:t>
            </a:r>
            <a:r>
              <a:rPr lang="ru-RU" sz="1200" i="1">
                <a:solidFill>
                  <a:srgbClr val="666655"/>
                </a:solidFill>
                <a:latin typeface="Calibri" pitchFamily="34" charset="0"/>
              </a:rPr>
              <a:t>—</a:t>
            </a:r>
            <a:r>
              <a:rPr lang="ru-RU" sz="1200" i="1">
                <a:solidFill>
                  <a:srgbClr val="666655"/>
                </a:solidFill>
                <a:latin typeface="Verdana" pitchFamily="34" charset="0"/>
              </a:rPr>
              <a:t>ролик; 3</a:t>
            </a:r>
            <a:r>
              <a:rPr lang="ru-RU" sz="1200" i="1">
                <a:solidFill>
                  <a:srgbClr val="666655"/>
                </a:solidFill>
                <a:latin typeface="Calibri" pitchFamily="34" charset="0"/>
              </a:rPr>
              <a:t>—</a:t>
            </a:r>
            <a:r>
              <a:rPr lang="ru-RU" sz="1200" i="1">
                <a:solidFill>
                  <a:srgbClr val="666655"/>
                </a:solidFill>
                <a:latin typeface="Verdana" pitchFamily="34" charset="0"/>
              </a:rPr>
              <a:t>ручка; 4</a:t>
            </a:r>
            <a:r>
              <a:rPr lang="ru-RU" sz="1200" i="1">
                <a:solidFill>
                  <a:srgbClr val="666655"/>
                </a:solidFill>
                <a:latin typeface="Calibri" pitchFamily="34" charset="0"/>
              </a:rPr>
              <a:t>—</a:t>
            </a:r>
            <a:r>
              <a:rPr lang="ru-RU" sz="1200" i="1">
                <a:solidFill>
                  <a:srgbClr val="666655"/>
                </a:solidFill>
                <a:latin typeface="Verdana" pitchFamily="34" charset="0"/>
              </a:rPr>
              <a:t>гайка для регулирования ролика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-6350" y="255588"/>
            <a:ext cx="8240713" cy="822325"/>
            <a:chOff x="-4" y="161"/>
            <a:chExt cx="5191" cy="518"/>
          </a:xfrm>
        </p:grpSpPr>
        <p:pic>
          <p:nvPicPr>
            <p:cNvPr id="17416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" y="161"/>
              <a:ext cx="5192" cy="5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417" name="Text Box 8"/>
            <p:cNvSpPr txBox="1">
              <a:spLocks noChangeArrowheads="1"/>
            </p:cNvSpPr>
            <p:nvPr/>
          </p:nvSpPr>
          <p:spPr bwMode="auto">
            <a:xfrm>
              <a:off x="-4" y="161"/>
              <a:ext cx="5192" cy="5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4821238"/>
            <a:ext cx="2214563" cy="166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4906963" cy="1008062"/>
          </a:xfrm>
        </p:spPr>
        <p:txBody>
          <a:bodyPr/>
          <a:lstStyle/>
          <a:p>
            <a:pPr algn="ctr" eaLnBrk="1" hangingPunct="1"/>
            <a:r>
              <a:rPr lang="ru-RU" sz="3800" b="1" smtClean="0">
                <a:solidFill>
                  <a:srgbClr val="A84D28"/>
                </a:solidFill>
              </a:rPr>
              <a:t/>
            </a:r>
            <a:br>
              <a:rPr lang="ru-RU" sz="3800" b="1" smtClean="0">
                <a:solidFill>
                  <a:srgbClr val="A84D28"/>
                </a:solidFill>
              </a:rPr>
            </a:br>
            <a:r>
              <a:rPr lang="ru-RU" sz="3800" b="1" smtClean="0">
                <a:solidFill>
                  <a:srgbClr val="A84D28"/>
                </a:solidFill>
              </a:rPr>
              <a:t>Помидоры </a:t>
            </a:r>
            <a:br>
              <a:rPr lang="ru-RU" sz="3800" b="1" smtClean="0">
                <a:solidFill>
                  <a:srgbClr val="A84D28"/>
                </a:solidFill>
              </a:rPr>
            </a:br>
            <a:r>
              <a:rPr lang="ru-RU" sz="3800" b="1" smtClean="0">
                <a:solidFill>
                  <a:srgbClr val="A84D28"/>
                </a:solidFill>
              </a:rPr>
              <a:t>с чесноком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8012" cy="46767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A84D28"/>
                </a:solidFill>
              </a:rPr>
              <a:t>Помидор</a:t>
            </a:r>
            <a:r>
              <a:rPr lang="ru-RU" smtClean="0"/>
              <a:t> - 2 кг, </a:t>
            </a:r>
          </a:p>
          <a:p>
            <a:pPr eaLnBrk="1" hangingPunct="1"/>
            <a:r>
              <a:rPr lang="ru-RU" smtClean="0"/>
              <a:t>чеснок - 300 г, </a:t>
            </a:r>
          </a:p>
          <a:p>
            <a:pPr eaLnBrk="1" hangingPunct="1"/>
            <a:r>
              <a:rPr lang="ru-RU" smtClean="0"/>
              <a:t>яблочный сок -1 л, сахар - 50 г, соль - 50 г</a:t>
            </a:r>
          </a:p>
          <a:p>
            <a:pPr eaLnBrk="1" hangingPunct="1"/>
            <a:r>
              <a:rPr lang="ru-RU" smtClean="0"/>
              <a:t>   1. Помидоры помойте, бланшируйте в течение одной минуты в кипящей воде, переложите в трехлитровые банки, добавьте чеснок.</a:t>
            </a:r>
          </a:p>
          <a:p>
            <a:pPr eaLnBrk="1" hangingPunct="1"/>
            <a:r>
              <a:rPr lang="ru-RU" smtClean="0"/>
              <a:t>   2. В отдельной посуде вскипятите яблочный сок с сахаром и солью. Полученным маринадом залейте томаты.</a:t>
            </a:r>
          </a:p>
          <a:p>
            <a:pPr eaLnBrk="1" hangingPunct="1"/>
            <a:r>
              <a:rPr lang="ru-RU" smtClean="0"/>
              <a:t>   3. Банки закатайте прокипяченными крышками. </a:t>
            </a:r>
          </a:p>
          <a:p>
            <a:pPr eaLnBrk="1" hangingPunct="1"/>
            <a:endParaRPr lang="ru-RU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50825"/>
            <a:ext cx="2665413" cy="2154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1188" y="1079500"/>
            <a:ext cx="7921625" cy="458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A84D28"/>
                </a:solidFill>
              </a:rPr>
              <a:t>Хозяйке на заметку: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- Закатав банку, переверните ее крышкой вниз и оставьте так, укрыв одеялом, до полного остывания.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- Заливки поэтому нужно готовить больше, чем требуется, потому что она впитывается в продукт, часть уваривается, часть проливается.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- Нужное количество заливки определяется так: в банку с продуктами, готовую для консервирования, налить воды, вылить ее, промерить количество, прибавить еще стакан-полтора и какое количество заливки готовить на одну банку.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349500"/>
            <a:ext cx="3787775" cy="2559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1109663" y="633413"/>
            <a:ext cx="6916737" cy="1157287"/>
            <a:chOff x="699" y="399"/>
            <a:chExt cx="4357" cy="729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9" y="399"/>
              <a:ext cx="4358" cy="7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699" y="399"/>
              <a:ext cx="4358" cy="7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85750"/>
            <a:ext cx="18573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7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214313"/>
            <a:ext cx="2886075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8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2000250"/>
            <a:ext cx="2733675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9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688" y="285750"/>
            <a:ext cx="1928812" cy="235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0" name="Picture 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7813" y="3357563"/>
            <a:ext cx="3333750" cy="316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771775" y="3789363"/>
            <a:ext cx="2209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но можно и холодным - это холодный способ засолки огурцов) </a:t>
            </a:r>
          </a:p>
          <a:p>
            <a:r>
              <a:rPr lang="ru-RU">
                <a:solidFill>
                  <a:srgbClr val="000000"/>
                </a:solidFill>
              </a:rPr>
              <a:t>5 %-ным раствором соли</a:t>
            </a:r>
          </a:p>
          <a:p>
            <a:r>
              <a:rPr lang="ru-RU">
                <a:solidFill>
                  <a:srgbClr val="000000"/>
                </a:solidFill>
              </a:rPr>
              <a:t>(т. е. 50 г соли на 1 л воды).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885950" y="1289050"/>
            <a:ext cx="4594225" cy="393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Помидоры, консервированные целыми плодами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Состав заливки: на 1 л воды -15-20 г соли, 20-40 г сахара, 2-3 г лимонной кислоты.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Мелкоплодные помидоры вымыть и уложить в банки по плечики. Чтобы кожица у помидоров не лопалась, надо заостренной деревянной палочкой сделать 2-3 прокола сверху. Заполнить банки кипящей заливкой и пастеризовать при 90°С: полулитровые банки -30 мин, литровые и двухлитровые - 35-40 мин.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620713"/>
            <a:ext cx="2401887" cy="153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3068638"/>
            <a:ext cx="1387475" cy="2309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2062163" cy="1046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60363" y="360363"/>
            <a:ext cx="8280400" cy="321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996633"/>
                </a:solidFill>
              </a:rPr>
              <a:t>Что же такое стерилизация?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</a:rPr>
              <a:t>	Это метод </a:t>
            </a:r>
            <a:r>
              <a:rPr lang="ru-RU" sz="2400" b="1">
                <a:solidFill>
                  <a:srgbClr val="000000"/>
                </a:solidFill>
              </a:rPr>
              <a:t>термической обработки продукта,</a:t>
            </a:r>
            <a:r>
              <a:rPr lang="ru-RU" sz="2400">
                <a:solidFill>
                  <a:srgbClr val="000000"/>
                </a:solidFill>
              </a:rPr>
              <a:t> который не дает ему испортиться за счет размножения бактерий.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</a:rPr>
              <a:t>	Банки лучше брать сбоку, чтобы избежать порчи продуктов.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141663"/>
            <a:ext cx="3887787" cy="3201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0" y="1341438"/>
            <a:ext cx="4265613" cy="2400300"/>
            <a:chOff x="108" y="265"/>
            <a:chExt cx="2687" cy="1512"/>
          </a:xfrm>
        </p:grpSpPr>
        <p:pic>
          <p:nvPicPr>
            <p:cNvPr id="615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" y="265"/>
              <a:ext cx="2688" cy="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54" name="Text Box 3"/>
            <p:cNvSpPr txBox="1">
              <a:spLocks noChangeArrowheads="1"/>
            </p:cNvSpPr>
            <p:nvPr/>
          </p:nvSpPr>
          <p:spPr bwMode="auto">
            <a:xfrm>
              <a:off x="108" y="265"/>
              <a:ext cx="2688" cy="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3203575" y="2781300"/>
            <a:ext cx="5110163" cy="3406775"/>
            <a:chOff x="1890" y="1305"/>
            <a:chExt cx="3219" cy="2146"/>
          </a:xfrm>
        </p:grpSpPr>
        <p:pic>
          <p:nvPicPr>
            <p:cNvPr id="615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0" y="1305"/>
              <a:ext cx="3220" cy="21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52" name="Text Box 6"/>
            <p:cNvSpPr txBox="1">
              <a:spLocks noChangeArrowheads="1"/>
            </p:cNvSpPr>
            <p:nvPr/>
          </p:nvSpPr>
          <p:spPr bwMode="auto">
            <a:xfrm>
              <a:off x="1890" y="1305"/>
              <a:ext cx="3220" cy="21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676275" y="255588"/>
            <a:ext cx="7783513" cy="1017587"/>
            <a:chOff x="426" y="161"/>
            <a:chExt cx="4903" cy="641"/>
          </a:xfrm>
        </p:grpSpPr>
        <p:pic>
          <p:nvPicPr>
            <p:cNvPr id="614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" y="161"/>
              <a:ext cx="4904" cy="6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50" name="Text Box 10"/>
            <p:cNvSpPr txBox="1">
              <a:spLocks noChangeArrowheads="1"/>
            </p:cNvSpPr>
            <p:nvPr/>
          </p:nvSpPr>
          <p:spPr bwMode="auto">
            <a:xfrm>
              <a:off x="426" y="161"/>
              <a:ext cx="4904" cy="6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071563"/>
            <a:ext cx="2381250" cy="238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250950"/>
            <a:ext cx="2833687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4071938"/>
            <a:ext cx="24384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3" y="3929063"/>
            <a:ext cx="3286125" cy="219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277938" y="260350"/>
            <a:ext cx="68834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>
                <a:solidFill>
                  <a:srgbClr val="AE5B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Всякому овощу -  свое время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474788"/>
            <a:ext cx="6624638" cy="4732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772400" cy="8636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A84D28"/>
                </a:solidFill>
              </a:rPr>
              <a:t>Заготовка продуктов</a:t>
            </a:r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1628775"/>
            <a:ext cx="6248400" cy="1152525"/>
          </a:xfrm>
        </p:spPr>
        <p:txBody>
          <a:bodyPr/>
          <a:lstStyle/>
          <a:p>
            <a:pPr algn="ctr" eaLnBrk="1" hangingPunct="1"/>
            <a:r>
              <a:rPr lang="ru-RU" sz="3800" b="1" smtClean="0">
                <a:solidFill>
                  <a:srgbClr val="A84D28"/>
                </a:solidFill>
              </a:rPr>
              <a:t>Как сохранить вкус</a:t>
            </a:r>
            <a:br>
              <a:rPr lang="ru-RU" sz="3800" b="1" smtClean="0">
                <a:solidFill>
                  <a:srgbClr val="A84D28"/>
                </a:solidFill>
              </a:rPr>
            </a:br>
            <a:r>
              <a:rPr lang="ru-RU" sz="3800" b="1" smtClean="0">
                <a:solidFill>
                  <a:srgbClr val="A84D28"/>
                </a:solidFill>
              </a:rPr>
              <a:t> и пользу овощей?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3068638"/>
            <a:ext cx="2278062" cy="3311525"/>
          </a:xfrm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989138"/>
            <a:ext cx="1071562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566738" y="268288"/>
            <a:ext cx="7667625" cy="876300"/>
            <a:chOff x="357" y="169"/>
            <a:chExt cx="4830" cy="552"/>
          </a:xfrm>
        </p:grpSpPr>
        <p:pic>
          <p:nvPicPr>
            <p:cNvPr id="102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" y="169"/>
              <a:ext cx="4831" cy="5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245" name="Text Box 3"/>
            <p:cNvSpPr txBox="1">
              <a:spLocks noChangeArrowheads="1"/>
            </p:cNvSpPr>
            <p:nvPr/>
          </p:nvSpPr>
          <p:spPr bwMode="auto">
            <a:xfrm>
              <a:off x="357" y="169"/>
              <a:ext cx="4831" cy="5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28625" y="1285875"/>
            <a:ext cx="8072438" cy="485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tabLst>
                <a:tab pos="2730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		Традиционные русские способы заготовки овощей и фруктов - </a:t>
            </a: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соление, квашение и мочение.		</a:t>
            </a:r>
          </a:p>
          <a:p>
            <a:pPr algn="just">
              <a:spcBef>
                <a:spcPts val="600"/>
              </a:spcBef>
              <a:tabLst>
                <a:tab pos="2730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		Они</a:t>
            </a: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 основаны </a:t>
            </a:r>
            <a:r>
              <a:rPr lang="ru-RU" sz="2000" u="sng">
                <a:solidFill>
                  <a:srgbClr val="000000"/>
                </a:solidFill>
                <a:latin typeface="Constantia" pitchFamily="18" charset="0"/>
              </a:rPr>
              <a:t>на молочнокислом брожении</a:t>
            </a: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. Происходит оно, когда из сахара, который содержится в продуктах (овощах), под воздействием молочнокислых бактерий образуется молочная кислота. </a:t>
            </a:r>
          </a:p>
          <a:p>
            <a:pPr algn="just">
              <a:spcBef>
                <a:spcPts val="600"/>
              </a:spcBef>
              <a:tabLst>
                <a:tab pos="2730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		Этот процесс ускоряется добавлением </a:t>
            </a: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соли, </a:t>
            </a: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которая способствует выделению сока, содержащего сахар. </a:t>
            </a:r>
          </a:p>
          <a:p>
            <a:pPr algn="just">
              <a:spcBef>
                <a:spcPts val="600"/>
              </a:spcBef>
              <a:tabLst>
                <a:tab pos="2730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		К тому же </a:t>
            </a: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соль препятствует размножению гнилостных бактерий. </a:t>
            </a:r>
          </a:p>
          <a:p>
            <a:pPr algn="just">
              <a:spcBef>
                <a:spcPts val="600"/>
              </a:spcBef>
              <a:tabLst>
                <a:tab pos="2730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		Зелень и пряности </a:t>
            </a:r>
            <a:r>
              <a:rPr lang="ru-RU" sz="2000">
                <a:solidFill>
                  <a:srgbClr val="000000"/>
                </a:solidFill>
                <a:latin typeface="Constantia" pitchFamily="18" charset="0"/>
              </a:rPr>
              <a:t>не только повышают вкусовые качества, но и </a:t>
            </a: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обладают бактерицидными свойствами.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493713" y="-139700"/>
            <a:ext cx="7740650" cy="1284288"/>
            <a:chOff x="311" y="-88"/>
            <a:chExt cx="4876" cy="809"/>
          </a:xfrm>
        </p:grpSpPr>
        <p:pic>
          <p:nvPicPr>
            <p:cNvPr id="1128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" y="-88"/>
              <a:ext cx="4877" cy="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290" name="Text Box 3"/>
            <p:cNvSpPr txBox="1">
              <a:spLocks noChangeArrowheads="1"/>
            </p:cNvSpPr>
            <p:nvPr/>
          </p:nvSpPr>
          <p:spPr bwMode="auto">
            <a:xfrm>
              <a:off x="311" y="-88"/>
              <a:ext cx="4877" cy="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18485" name="Group 53"/>
          <p:cNvGraphicFramePr>
            <a:graphicFrameLocks noGrp="1"/>
          </p:cNvGraphicFramePr>
          <p:nvPr/>
        </p:nvGraphicFramePr>
        <p:xfrm>
          <a:off x="714375" y="1071563"/>
          <a:ext cx="7859713" cy="5215891"/>
        </p:xfrm>
        <a:graphic>
          <a:graphicData uri="http://schemas.openxmlformats.org/drawingml/2006/table">
            <a:tbl>
              <a:tblPr/>
              <a:tblGrid>
                <a:gridCol w="2465388"/>
                <a:gridCol w="1587500"/>
                <a:gridCol w="1841500"/>
                <a:gridCol w="1965325"/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</a:rPr>
                        <a:t>Способы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</a:rPr>
                        <a:t>консервирования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</a:rPr>
                        <a:t>Соление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</a:rPr>
                        <a:t>Квашение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</a:rPr>
                        <a:t>Мочение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62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</a:rPr>
                        <a:t>Сырье (продукты)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</a:rPr>
                        <a:t> арбузы,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</a:rPr>
                        <a:t>огурцы,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</a:rPr>
                        <a:t>томаты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</a:rPr>
                        <a:t>и другие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</a:rPr>
                        <a:t>овощи,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</a:rPr>
                        <a:t>капуста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</a:rPr>
                        <a:t>плоды (яблоки,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</a:rPr>
                        <a:t>груши, сливы)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0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</a:rPr>
                        <a:t>Содержание соли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</a:rPr>
                        <a:t>в рассоле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  <a:t>не менее 6-9%,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  <a:t>иногда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  <a:t>более 20-30%.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</a:b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  <a:t>2-3%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  <a:t> от массы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  <a:t>продуктов,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  <a:t>в качестве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  <a:t> рассола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  <a:t>выступает сок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  <a:t>от используемых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  <a:t> для квашения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  <a:t> продуктов.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</a:b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  <a:t>1-2%,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  <a:t>добавляется сахар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  <a:t>в 3-4 раза больше.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  <a:ea typeface="MS Gothic" charset="-128"/>
                          <a:cs typeface="Times New Roman" pitchFamily="18" charset="0"/>
                        </a:rPr>
                      </a:b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nstantia" pitchFamily="18" charset="0"/>
                        <a:ea typeface="MS Gothic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1628775"/>
            <a:ext cx="6248400" cy="1152525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A84D28"/>
                </a:solidFill>
              </a:rPr>
              <a:t>З А Г А Д К И</a:t>
            </a:r>
            <a:r>
              <a:rPr lang="ru-RU" sz="3800" b="1" smtClean="0">
                <a:solidFill>
                  <a:srgbClr val="A84D28"/>
                </a:solidFill>
              </a:rPr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3068638"/>
            <a:ext cx="2278062" cy="3311525"/>
          </a:xfr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989138"/>
            <a:ext cx="1071562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143125" y="1500188"/>
            <a:ext cx="5214938" cy="301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000000"/>
                </a:solidFill>
                <a:latin typeface="Calibri" pitchFamily="34" charset="0"/>
              </a:rPr>
              <a:t>Играли в прятки</a:t>
            </a:r>
            <a:br>
              <a:rPr lang="ru-RU" sz="480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4800">
                <a:solidFill>
                  <a:srgbClr val="000000"/>
                </a:solidFill>
                <a:latin typeface="Calibri" pitchFamily="34" charset="0"/>
              </a:rPr>
              <a:t>Ребятки с грядки</a:t>
            </a:r>
            <a:br>
              <a:rPr lang="ru-RU" sz="480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4800">
                <a:solidFill>
                  <a:srgbClr val="000000"/>
                </a:solidFill>
                <a:latin typeface="Calibri" pitchFamily="34" charset="0"/>
              </a:rPr>
              <a:t>И прямо с грядки</a:t>
            </a:r>
            <a:br>
              <a:rPr lang="ru-RU" sz="480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4800">
                <a:solidFill>
                  <a:srgbClr val="000000"/>
                </a:solidFill>
                <a:latin typeface="Calibri" pitchFamily="34" charset="0"/>
              </a:rPr>
              <a:t>Попали в кадки.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5572125"/>
            <a:ext cx="42862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5715000"/>
            <a:ext cx="42862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5072063"/>
            <a:ext cx="42862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928938"/>
            <a:ext cx="42862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857250"/>
            <a:ext cx="42862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500063"/>
            <a:ext cx="42862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428625"/>
            <a:ext cx="42862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2428875"/>
            <a:ext cx="42862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4500563"/>
            <a:ext cx="42862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428625"/>
            <a:ext cx="42862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S Gothic"/>
        <a:cs typeface=""/>
      </a:majorFont>
      <a:minorFont>
        <a:latin typeface="Constantia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S Gothic"/>
        <a:cs typeface=""/>
      </a:majorFont>
      <a:minorFont>
        <a:latin typeface="Constantia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S Gothic"/>
        <a:cs typeface=""/>
      </a:majorFont>
      <a:minorFont>
        <a:latin typeface="Constantia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S Gothic"/>
        <a:cs typeface=""/>
      </a:majorFont>
      <a:minorFont>
        <a:latin typeface="Constantia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594</Words>
  <Application>Microsoft Office PowerPoint</Application>
  <PresentationFormat>Экран (4:3)</PresentationFormat>
  <Paragraphs>112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MS Gothic</vt:lpstr>
      <vt:lpstr>Times New Roman</vt:lpstr>
      <vt:lpstr>Constantia</vt:lpstr>
      <vt:lpstr>Arial Unicode MS</vt:lpstr>
      <vt:lpstr>Calibri</vt:lpstr>
      <vt:lpstr>Verdana</vt:lpstr>
      <vt:lpstr>Тема Office</vt:lpstr>
      <vt:lpstr>1_Тема Office</vt:lpstr>
      <vt:lpstr>2_Тема Office</vt:lpstr>
      <vt:lpstr>3_Тема Office</vt:lpstr>
      <vt:lpstr>ЗАГОТОВКА ПРОДУКТОВ</vt:lpstr>
      <vt:lpstr>Слайд 2</vt:lpstr>
      <vt:lpstr>Слайд 3</vt:lpstr>
      <vt:lpstr>Заготовка продуктов</vt:lpstr>
      <vt:lpstr>Как сохранить вкус  и пользу овощей?</vt:lpstr>
      <vt:lpstr>Слайд 6</vt:lpstr>
      <vt:lpstr>Слайд 7</vt:lpstr>
      <vt:lpstr>З А Г А Д К И </vt:lpstr>
      <vt:lpstr>Слайд 9</vt:lpstr>
      <vt:lpstr>Памятка:</vt:lpstr>
      <vt:lpstr>Засолка овощей</vt:lpstr>
      <vt:lpstr>Способы стерилизации</vt:lpstr>
      <vt:lpstr>Слайд 13</vt:lpstr>
      <vt:lpstr> Помидоры  с чесноком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</cp:lastModifiedBy>
  <cp:revision>49</cp:revision>
  <cp:lastPrinted>1601-01-01T00:00:00Z</cp:lastPrinted>
  <dcterms:created xsi:type="dcterms:W3CDTF">2010-10-19T04:34:57Z</dcterms:created>
  <dcterms:modified xsi:type="dcterms:W3CDTF">2015-08-29T11:23:59Z</dcterms:modified>
</cp:coreProperties>
</file>